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10" r:id="rId2"/>
    <p:sldId id="757" r:id="rId3"/>
    <p:sldId id="794" r:id="rId4"/>
    <p:sldId id="795" r:id="rId5"/>
    <p:sldId id="796" r:id="rId6"/>
    <p:sldId id="797" r:id="rId7"/>
    <p:sldId id="800" r:id="rId8"/>
    <p:sldId id="801" r:id="rId9"/>
    <p:sldId id="802" r:id="rId10"/>
    <p:sldId id="803" r:id="rId11"/>
    <p:sldId id="793" r:id="rId12"/>
  </p:sldIdLst>
  <p:sldSz cx="12192000" cy="6858000"/>
  <p:notesSz cx="6797675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894" autoAdjust="0"/>
  </p:normalViewPr>
  <p:slideViewPr>
    <p:cSldViewPr snapToGrid="0">
      <p:cViewPr varScale="1">
        <p:scale>
          <a:sx n="107" d="100"/>
          <a:sy n="107" d="100"/>
        </p:scale>
        <p:origin x="15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D60EE-124D-487B-96A8-4969A13B987D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2E00-D815-4E37-A10B-F2F494C4BE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5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E3BAD-15B5-4674-826F-A2FA4BED5D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1518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0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7DCB9-1D7B-335E-F1FB-014577E2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E399E3-6478-C1F3-1898-809264D89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8799434-BE8A-F670-F390-FA9EE2EF1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1BE90A-3E77-E279-9F9E-E11D8441E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7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518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E3BAD-15B5-4674-826F-A2FA4BED5D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1518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0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27980-9E2B-A966-2685-FF262A4A1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26BC0C-A1B8-4CF9-787B-A78C4235B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8BFBD8-E639-9E8E-5930-8FE12F270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F1AD18-F726-7656-F236-CC682189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21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18EC-D3A3-E0F4-EAB8-C91855763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7B8EE9-8182-E5C6-6838-608B08BBF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1E11D5-2B5F-563F-46F2-D6C44E68E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180023-A7BA-AFA6-E487-C216FAF59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60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57FA1-E362-A9F2-1C57-ECA96DB45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442C842-B500-B311-A205-EF7D22904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41BF54-8166-9067-3FD6-E746635BA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FACC54-1714-DE74-F079-ED69CBA8E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49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B7BE-D4EF-5CAF-E687-262D79D9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163814-ECF9-EF7F-C4B4-7118A4375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6B749E-33B6-E458-BA2F-331C86192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B714D5-090D-45A5-FBBD-4887ED4F7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47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3B8CB-F608-BA61-22F6-A08D706E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BBC262-4977-37AA-02CC-BCA665BC4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C42A64B-321E-FF18-4B58-B7FE9B03E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4027DB-EBD9-26EA-9EAE-A848AC4BF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1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10D0-3042-DB3D-47CD-36B80864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B0105E-16C5-9BBC-F91B-5A4BA9EFF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1F73A1-53EB-EB33-69D3-BBF1CC122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F07F98-C768-8D60-3BE4-51BDF3C9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3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14776-3548-09DF-9872-DB0BBDC2B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1FD965-429F-F4CD-F987-878780D10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E1581E-585A-5E76-77EF-B4E0E5CA2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9849AD-8F03-208E-E778-08E0B7F24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02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107AF-F381-F2E0-A82C-B649B699D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E61A06-878A-00B6-F4AD-E0BF57ED1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2D8339-91B6-F8CB-FCD9-49F6F3647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456ECF-72D2-9CAC-B2D6-64AA7F8C2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92E00-D815-4E37-A10B-F2F494C4BEB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50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2213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1636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973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" y="6570001"/>
            <a:ext cx="12192000" cy="288000"/>
          </a:xfrm>
          <a:prstGeom prst="rect">
            <a:avLst/>
          </a:pr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01"/>
          </a:p>
        </p:txBody>
      </p:sp>
      <p:sp>
        <p:nvSpPr>
          <p:cNvPr id="60" name="任意多边形: 形状 59"/>
          <p:cNvSpPr/>
          <p:nvPr userDrawn="1"/>
        </p:nvSpPr>
        <p:spPr>
          <a:xfrm flipH="1">
            <a:off x="1" y="-14288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solidFill>
            <a:srgbClr val="8D0125"/>
          </a:solidFill>
          <a:ln>
            <a:solidFill>
              <a:srgbClr val="8D0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301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AE0C2A"/>
              </a:clrFrom>
              <a:clrTo>
                <a:srgbClr val="AE0C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1320" y="108065"/>
            <a:ext cx="2076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809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846"/>
              </a:spcBef>
              <a:defRPr sz="3386"/>
            </a:lvl1pPr>
            <a:lvl2pPr>
              <a:lnSpc>
                <a:spcPct val="120000"/>
              </a:lnSpc>
              <a:spcBef>
                <a:spcPts val="846"/>
              </a:spcBef>
              <a:defRPr sz="2539"/>
            </a:lvl2pPr>
            <a:lvl3pPr>
              <a:lnSpc>
                <a:spcPct val="120000"/>
              </a:lnSpc>
              <a:spcBef>
                <a:spcPts val="846"/>
              </a:spcBef>
              <a:defRPr sz="2116"/>
            </a:lvl3pPr>
            <a:lvl4pPr>
              <a:lnSpc>
                <a:spcPct val="120000"/>
              </a:lnSpc>
              <a:spcBef>
                <a:spcPts val="846"/>
              </a:spcBef>
              <a:defRPr sz="1905"/>
            </a:lvl4pPr>
            <a:lvl5pPr>
              <a:lnSpc>
                <a:spcPct val="120000"/>
              </a:lnSpc>
              <a:spcBef>
                <a:spcPts val="846"/>
              </a:spcBef>
              <a:defRPr sz="1905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8919" y="3246222"/>
            <a:ext cx="3225713" cy="51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619771" y="-986871"/>
            <a:ext cx="3909161" cy="54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137682"/>
            <a:ext cx="449515" cy="15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94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29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609407" indent="0">
              <a:buNone/>
              <a:defRPr sz="2434">
                <a:solidFill>
                  <a:schemeClr val="tx1">
                    <a:tint val="75000"/>
                  </a:schemeClr>
                </a:solidFill>
              </a:defRPr>
            </a:lvl2pPr>
            <a:lvl3pPr marL="12188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82889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3830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04770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65711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26652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87660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8424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4"/>
          </a:xfrm>
        </p:spPr>
        <p:txBody>
          <a:bodyPr/>
          <a:lstStyle>
            <a:lvl1pPr>
              <a:defRPr sz="3703"/>
            </a:lvl1pPr>
            <a:lvl2pPr>
              <a:defRPr sz="3174"/>
            </a:lvl2pPr>
            <a:lvl3pPr>
              <a:defRPr sz="2645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4"/>
          </a:xfrm>
        </p:spPr>
        <p:txBody>
          <a:bodyPr/>
          <a:lstStyle>
            <a:lvl1pPr>
              <a:defRPr sz="3703"/>
            </a:lvl1pPr>
            <a:lvl2pPr>
              <a:defRPr sz="3174"/>
            </a:lvl2pPr>
            <a:lvl3pPr>
              <a:defRPr sz="2645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6386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407" indent="0">
              <a:buNone/>
              <a:defRPr sz="2645" b="1"/>
            </a:lvl2pPr>
            <a:lvl3pPr marL="1218815" indent="0">
              <a:buNone/>
              <a:defRPr sz="2434" b="1"/>
            </a:lvl3pPr>
            <a:lvl4pPr marL="1828894" indent="0">
              <a:buNone/>
              <a:defRPr sz="2116" b="1"/>
            </a:lvl4pPr>
            <a:lvl5pPr marL="2438302" indent="0">
              <a:buNone/>
              <a:defRPr sz="2116" b="1"/>
            </a:lvl5pPr>
            <a:lvl6pPr marL="3047709" indent="0">
              <a:buNone/>
              <a:defRPr sz="2116" b="1"/>
            </a:lvl6pPr>
            <a:lvl7pPr marL="3657116" indent="0">
              <a:buNone/>
              <a:defRPr sz="2116" b="1"/>
            </a:lvl7pPr>
            <a:lvl8pPr marL="4266524" indent="0">
              <a:buNone/>
              <a:defRPr sz="2116" b="1"/>
            </a:lvl8pPr>
            <a:lvl9pPr marL="4876603" indent="0">
              <a:buNone/>
              <a:defRPr sz="21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434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74" b="1"/>
            </a:lvl1pPr>
            <a:lvl2pPr marL="609407" indent="0">
              <a:buNone/>
              <a:defRPr sz="2645" b="1"/>
            </a:lvl2pPr>
            <a:lvl3pPr marL="1218815" indent="0">
              <a:buNone/>
              <a:defRPr sz="2434" b="1"/>
            </a:lvl3pPr>
            <a:lvl4pPr marL="1828894" indent="0">
              <a:buNone/>
              <a:defRPr sz="2116" b="1"/>
            </a:lvl4pPr>
            <a:lvl5pPr marL="2438302" indent="0">
              <a:buNone/>
              <a:defRPr sz="2116" b="1"/>
            </a:lvl5pPr>
            <a:lvl6pPr marL="3047709" indent="0">
              <a:buNone/>
              <a:defRPr sz="2116" b="1"/>
            </a:lvl6pPr>
            <a:lvl7pPr marL="3657116" indent="0">
              <a:buNone/>
              <a:defRPr sz="2116" b="1"/>
            </a:lvl7pPr>
            <a:lvl8pPr marL="4266524" indent="0">
              <a:buNone/>
              <a:defRPr sz="2116" b="1"/>
            </a:lvl8pPr>
            <a:lvl9pPr marL="4876603" indent="0">
              <a:buNone/>
              <a:defRPr sz="21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434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4118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711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5338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32"/>
            </a:lvl1pPr>
            <a:lvl2pPr>
              <a:defRPr sz="3703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905"/>
            </a:lvl1pPr>
            <a:lvl2pPr marL="609407" indent="0">
              <a:buNone/>
              <a:defRPr sz="1587"/>
            </a:lvl2pPr>
            <a:lvl3pPr marL="1218815" indent="0">
              <a:buNone/>
              <a:defRPr sz="1376"/>
            </a:lvl3pPr>
            <a:lvl4pPr marL="1828894" indent="0">
              <a:buNone/>
              <a:defRPr sz="1164"/>
            </a:lvl4pPr>
            <a:lvl5pPr marL="2438302" indent="0">
              <a:buNone/>
              <a:defRPr sz="1164"/>
            </a:lvl5pPr>
            <a:lvl6pPr marL="3047709" indent="0">
              <a:buNone/>
              <a:defRPr sz="1164"/>
            </a:lvl6pPr>
            <a:lvl7pPr marL="3657116" indent="0">
              <a:buNone/>
              <a:defRPr sz="1164"/>
            </a:lvl7pPr>
            <a:lvl8pPr marL="4266524" indent="0">
              <a:buNone/>
              <a:defRPr sz="1164"/>
            </a:lvl8pPr>
            <a:lvl9pPr marL="4876603" indent="0">
              <a:buNone/>
              <a:defRPr sz="11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7200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32"/>
            </a:lvl1pPr>
            <a:lvl2pPr marL="609407" indent="0">
              <a:buNone/>
              <a:defRPr sz="3703"/>
            </a:lvl2pPr>
            <a:lvl3pPr marL="1218815" indent="0">
              <a:buNone/>
              <a:defRPr sz="3174"/>
            </a:lvl3pPr>
            <a:lvl4pPr marL="1828894" indent="0">
              <a:buNone/>
              <a:defRPr sz="2645"/>
            </a:lvl4pPr>
            <a:lvl5pPr marL="2438302" indent="0">
              <a:buNone/>
              <a:defRPr sz="2645"/>
            </a:lvl5pPr>
            <a:lvl6pPr marL="3047709" indent="0">
              <a:buNone/>
              <a:defRPr sz="2645"/>
            </a:lvl6pPr>
            <a:lvl7pPr marL="3657116" indent="0">
              <a:buNone/>
              <a:defRPr sz="2645"/>
            </a:lvl7pPr>
            <a:lvl8pPr marL="4266524" indent="0">
              <a:buNone/>
              <a:defRPr sz="2645"/>
            </a:lvl8pPr>
            <a:lvl9pPr marL="4876603" indent="0">
              <a:buNone/>
              <a:defRPr sz="264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5"/>
            </a:lvl1pPr>
            <a:lvl2pPr marL="609407" indent="0">
              <a:buNone/>
              <a:defRPr sz="1587"/>
            </a:lvl2pPr>
            <a:lvl3pPr marL="1218815" indent="0">
              <a:buNone/>
              <a:defRPr sz="1376"/>
            </a:lvl3pPr>
            <a:lvl4pPr marL="1828894" indent="0">
              <a:buNone/>
              <a:defRPr sz="1164"/>
            </a:lvl4pPr>
            <a:lvl5pPr marL="2438302" indent="0">
              <a:buNone/>
              <a:defRPr sz="1164"/>
            </a:lvl5pPr>
            <a:lvl6pPr marL="3047709" indent="0">
              <a:buNone/>
              <a:defRPr sz="1164"/>
            </a:lvl6pPr>
            <a:lvl7pPr marL="3657116" indent="0">
              <a:buNone/>
              <a:defRPr sz="1164"/>
            </a:lvl7pPr>
            <a:lvl8pPr marL="4266524" indent="0">
              <a:buNone/>
              <a:defRPr sz="1164"/>
            </a:lvl8pPr>
            <a:lvl9pPr marL="4876603" indent="0">
              <a:buNone/>
              <a:defRPr sz="11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3898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75D9-46EC-4C4F-8911-DF3F76AD5468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EE9DE-39C0-45B1-B406-4DEC767CB4A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510"/>
          <p:cNvPicPr>
            <a:picLocks noChangeArrowheads="1"/>
          </p:cNvPicPr>
          <p:nvPr userDrawn="1"/>
        </p:nvPicPr>
        <p:blipFill>
          <a:blip r:embed="rId1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320000" flipH="1">
            <a:off x="148919" y="3246222"/>
            <a:ext cx="3225713" cy="51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10"/>
          <p:cNvPicPr>
            <a:picLocks noChangeArrowheads="1"/>
          </p:cNvPicPr>
          <p:nvPr userDrawn="1"/>
        </p:nvPicPr>
        <p:blipFill>
          <a:blip r:embed="rId1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 flipH="1">
            <a:off x="8619771" y="-986871"/>
            <a:ext cx="3909161" cy="542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part素材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0" y="137682"/>
            <a:ext cx="449515" cy="15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8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l" defTabSz="1218815" rtl="0" eaLnBrk="1" latinLnBrk="0" hangingPunct="1">
        <a:spcBef>
          <a:spcPct val="0"/>
        </a:spcBef>
        <a:buNone/>
        <a:defRPr sz="380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88" indent="-456888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990371" indent="-380964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–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54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62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742669" indent="-305040" algn="l" defTabSz="1218815" rtl="0" eaLnBrk="1" latinLnBrk="0" hangingPunct="1">
        <a:lnSpc>
          <a:spcPct val="120000"/>
        </a:lnSpc>
        <a:spcBef>
          <a:spcPts val="846"/>
        </a:spcBef>
        <a:buFont typeface="Arial" panose="020B0604020202020204" pitchFamily="34" charset="0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3352749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62156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3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71" indent="-305040" algn="l" defTabSz="12188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609407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5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4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2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9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6pPr>
      <a:lvl7pPr marL="3657116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7pPr>
      <a:lvl8pPr marL="4266524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8pPr>
      <a:lvl9pPr marL="4876603" algn="l" defTabSz="1218815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8F15-3FA0-7B4A-B250-88BEBA95A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4" y="139148"/>
            <a:ext cx="11256429" cy="6390861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Point-of-interest Re-ranking by Modeling Session Context and Geography-semantics Interaction</a:t>
            </a:r>
            <a:br>
              <a: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800" b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Lang Mei</a:t>
            </a:r>
            <a:b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en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95C0FE7-EF84-BE49-8B79-6FC61263E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4740" y="3267740"/>
            <a:ext cx="322522" cy="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57" tIns="48378" rIns="96757" bIns="483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AutoShape 4" descr="Tsinghua-universiteit - Wikipedia">
            <a:extLst>
              <a:ext uri="{FF2B5EF4-FFF2-40B4-BE49-F238E27FC236}">
                <a16:creationId xmlns:a16="http://schemas.microsoft.com/office/drawing/2014/main" id="{15022829-646F-E94C-8FE0-6977AB6004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1" y="3429001"/>
            <a:ext cx="322522" cy="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57" tIns="48378" rIns="96757" bIns="483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4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ADC1-94EF-F386-935B-166F68EA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C7D741-BDD9-C33B-53D0-B6E8D846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8132ED6-952C-97B1-1DDF-FB226002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Conclusion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Re-ranking stage of the POI search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Limitations: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implicit feedback (i.e., non-click)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geography-semantics context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 Session Encoder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query-POI level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 level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session level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Real-world datasets from Didichuxing</a:t>
            </a:r>
          </a:p>
          <a:p>
            <a:pPr>
              <a:lnSpc>
                <a:spcPct val="150000"/>
              </a:lnSpc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8682117-377A-25F0-91C7-D1387594BC89}"/>
              </a:ext>
            </a:extLst>
          </p:cNvPr>
          <p:cNvSpPr txBox="1">
            <a:spLocks/>
          </p:cNvSpPr>
          <p:nvPr/>
        </p:nvSpPr>
        <p:spPr>
          <a:xfrm>
            <a:off x="5172636" y="725557"/>
            <a:ext cx="6911788" cy="5983356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Future Work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Goal of the POI search 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Finding users’ target POIs in a one-time query-POI matching.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minimizing cumulative user effort throughout the entire POI search session.</a:t>
            </a:r>
          </a:p>
          <a:p>
            <a:pPr marL="609407" lvl="1" indent="0">
              <a:lnSpc>
                <a:spcPct val="150000"/>
              </a:lnSpc>
              <a:buNone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1CDE920E-01E6-CA87-3B23-0E18B9DD2FCF}"/>
              </a:ext>
            </a:extLst>
          </p:cNvPr>
          <p:cNvSpPr/>
          <p:nvPr/>
        </p:nvSpPr>
        <p:spPr>
          <a:xfrm>
            <a:off x="6732496" y="2402541"/>
            <a:ext cx="304800" cy="824753"/>
          </a:xfrm>
          <a:prstGeom prst="downArrow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2701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8F15-3FA0-7B4A-B250-88BEBA95A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4" y="213064"/>
            <a:ext cx="11429351" cy="6338655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Thanks for Listening!</a:t>
            </a:r>
            <a:endParaRPr lang="zh-CN" altLang="en-US" sz="3600" b="0" i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5DF38-BE83-0A44-9E48-8B5DD5889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3" y="3885921"/>
            <a:ext cx="10718571" cy="1985489"/>
          </a:xfrm>
        </p:spPr>
        <p:txBody>
          <a:bodyPr>
            <a:normAutofit/>
          </a:bodyPr>
          <a:lstStyle/>
          <a:p>
            <a:br>
              <a:rPr lang="en-US" altLang="zh-CN" dirty="0"/>
            </a:br>
            <a:endParaRPr lang="en-CN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95C0FE7-EF84-BE49-8B79-6FC61263E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4740" y="3267740"/>
            <a:ext cx="322522" cy="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57" tIns="48378" rIns="96757" bIns="483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黑体"/>
              <a:cs typeface="+mn-cs"/>
            </a:endParaRPr>
          </a:p>
        </p:txBody>
      </p:sp>
      <p:sp>
        <p:nvSpPr>
          <p:cNvPr id="8" name="AutoShape 4" descr="Tsinghua-universiteit - Wikipedia">
            <a:extLst>
              <a:ext uri="{FF2B5EF4-FFF2-40B4-BE49-F238E27FC236}">
                <a16:creationId xmlns:a16="http://schemas.microsoft.com/office/drawing/2014/main" id="{15022829-646F-E94C-8FE0-6977AB6004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1" y="3429001"/>
            <a:ext cx="322522" cy="3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57" tIns="48378" rIns="96757" bIns="483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243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5A82F-C06A-3DC0-DA6A-2042A36A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24927-AA4D-0EED-2DD6-356ADEE2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476786B6-A418-0C77-2E9D-C2D7B600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725557"/>
            <a:ext cx="5240012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</a:t>
            </a:r>
            <a:r>
              <a:rPr lang="zh-CN" altLang="en-US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Search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Location-based services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E8C4E0D-D0AE-BE76-940B-1CBB2F9A4DF5}"/>
              </a:ext>
            </a:extLst>
          </p:cNvPr>
          <p:cNvSpPr txBox="1">
            <a:spLocks/>
          </p:cNvSpPr>
          <p:nvPr/>
        </p:nvSpPr>
        <p:spPr>
          <a:xfrm>
            <a:off x="1326459" y="2106682"/>
            <a:ext cx="3512241" cy="4265543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Online Navigation Applications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04E522-A9B7-62EF-C98B-1010DDFC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9" y="3544166"/>
            <a:ext cx="2162175" cy="19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百度地图- Mac、Windows (PC)、Linux 版桌面应用- WebCatalog">
            <a:extLst>
              <a:ext uri="{FF2B5EF4-FFF2-40B4-BE49-F238E27FC236}">
                <a16:creationId xmlns:a16="http://schemas.microsoft.com/office/drawing/2014/main" id="{3326CBEC-962C-3553-DBFB-50AE4E51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95" y="327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F285B66-C666-F187-9A50-3631D5360203}"/>
              </a:ext>
            </a:extLst>
          </p:cNvPr>
          <p:cNvSpPr txBox="1">
            <a:spLocks/>
          </p:cNvSpPr>
          <p:nvPr/>
        </p:nvSpPr>
        <p:spPr>
          <a:xfrm>
            <a:off x="7098609" y="2106681"/>
            <a:ext cx="3512241" cy="4265543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Online Ride-hailing Platforms</a:t>
            </a:r>
          </a:p>
        </p:txBody>
      </p:sp>
      <p:pic>
        <p:nvPicPr>
          <p:cNvPr id="1030" name="Picture 6" descr="Didi Chuxing – GSR Ventures">
            <a:extLst>
              <a:ext uri="{FF2B5EF4-FFF2-40B4-BE49-F238E27FC236}">
                <a16:creationId xmlns:a16="http://schemas.microsoft.com/office/drawing/2014/main" id="{336980AE-A226-3A32-8AF4-3661BEAB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09" y="4900418"/>
            <a:ext cx="3028950" cy="9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ber - Request a ride on the App Store">
            <a:extLst>
              <a:ext uri="{FF2B5EF4-FFF2-40B4-BE49-F238E27FC236}">
                <a16:creationId xmlns:a16="http://schemas.microsoft.com/office/drawing/2014/main" id="{BCDD419E-F33F-2654-DB50-7D822D6C6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09" y="30718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645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12CE-88EC-FCE3-73BA-95DBAD57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64AF8-3114-9EE9-77E3-5C67C22F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D734B537-4AA0-EE2F-9C01-BFE45180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</a:t>
            </a:r>
            <a:r>
              <a:rPr lang="zh-CN" altLang="en-US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Search Session: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Re-ranking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issuing queries 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                                        →                                     →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click POI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Related Work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Ad-hoc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Session Search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Limitations: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implicit feedback (i.e., non-click)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geography-semantics context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F447F4-CD2B-E5EC-5692-860BE2DF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694" y="2145917"/>
            <a:ext cx="5179616" cy="4562996"/>
          </a:xfrm>
          <a:prstGeom prst="rect">
            <a:avLst/>
          </a:prstGeom>
        </p:spPr>
      </p:pic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CB086600-9BB8-C68B-E7E8-281CEFECC7F0}"/>
              </a:ext>
            </a:extLst>
          </p:cNvPr>
          <p:cNvSpPr txBox="1">
            <a:spLocks/>
          </p:cNvSpPr>
          <p:nvPr/>
        </p:nvSpPr>
        <p:spPr>
          <a:xfrm>
            <a:off x="2690840" y="1198275"/>
            <a:ext cx="2410850" cy="520671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examining ranked POIs</a:t>
            </a:r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5ED61653-39F3-DB8B-7269-2B1F5E37C923}"/>
              </a:ext>
            </a:extLst>
          </p:cNvPr>
          <p:cNvSpPr txBox="1">
            <a:spLocks/>
          </p:cNvSpPr>
          <p:nvPr/>
        </p:nvSpPr>
        <p:spPr>
          <a:xfrm>
            <a:off x="5219435" y="1198274"/>
            <a:ext cx="2282513" cy="520671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reformulating queries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191CE8A-4930-9722-58D9-8601B3D65A3F}"/>
              </a:ext>
            </a:extLst>
          </p:cNvPr>
          <p:cNvCxnSpPr>
            <a:cxnSpLocks/>
            <a:stCxn id="22" idx="2"/>
            <a:endCxn id="21" idx="2"/>
          </p:cNvCxnSpPr>
          <p:nvPr/>
        </p:nvCxnSpPr>
        <p:spPr>
          <a:xfrm rot="5400000">
            <a:off x="5128479" y="486732"/>
            <a:ext cx="1" cy="2464427"/>
          </a:xfrm>
          <a:prstGeom prst="bentConnector3">
            <a:avLst>
              <a:gd name="adj1" fmla="val 2286010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577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D6BED-36D4-B929-0FCF-4AC779C1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5130A-5CC9-100E-80D2-B6A298EB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Methodology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EEAEFE13-A0F4-CAEC-05B2-6F6FE6EB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Formulation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 Search Session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Reformulated queries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Returned POI list at timestep 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Target POI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 Context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Name, address, location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C68538-7E19-6B3F-88F0-9793E8D9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08" y="1819300"/>
            <a:ext cx="5490946" cy="324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1D0D65-AC6F-2C81-0B2D-1C413987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224" y="2888096"/>
            <a:ext cx="1614776" cy="324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1EF24E-659D-2448-8D1C-1159C9DA8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836" y="3874886"/>
            <a:ext cx="292800" cy="3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2623FE-9E1B-8D50-22DC-F996663FA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224" y="4853769"/>
            <a:ext cx="2220778" cy="360000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E83AF763-3A7A-F969-B66D-D6382A26F49C}"/>
              </a:ext>
            </a:extLst>
          </p:cNvPr>
          <p:cNvSpPr txBox="1">
            <a:spLocks/>
          </p:cNvSpPr>
          <p:nvPr/>
        </p:nvSpPr>
        <p:spPr>
          <a:xfrm>
            <a:off x="6270965" y="725557"/>
            <a:ext cx="5618853" cy="5983356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Geohash Code for Location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Geographical coordinates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Geographical hierarchy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8AAB718-C400-DF6F-2E25-9E67143A2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81" y="2394417"/>
            <a:ext cx="812656" cy="324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D46BC8-7114-EE5B-8218-FFBC3FEBFC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6881" y="3409765"/>
            <a:ext cx="2508548" cy="324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691EFA-62DC-7222-CBD7-CC258DA69D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3447" y="3999429"/>
            <a:ext cx="4252688" cy="242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657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6C5EF-E6EC-F1D4-74F1-035F91EE6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1643E-D026-66BE-B1F8-DF5B352B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Methodology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CBA0EAF3-8E9F-7EF5-AA07-2F8C5993F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 Session Encoder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fine-grained interactions at three levels of granularity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Query-POI Level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List Level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Session Level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Modeling relevance</a:t>
            </a:r>
          </a:p>
          <a:p>
            <a:pPr>
              <a:lnSpc>
                <a:spcPct val="150000"/>
              </a:lnSpc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Training Objective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CD9D5B-EBA7-3C87-8823-A6618070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89" y="1975599"/>
            <a:ext cx="7130815" cy="42823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3FF07E-3AD3-750B-DAC4-30EB061F8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48" y="3853703"/>
            <a:ext cx="3423723" cy="504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F71E23-8412-7E15-E24E-0B8D44DE5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7" y="4913119"/>
            <a:ext cx="478180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906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4C763-2123-90CA-3DDC-EE501D24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F13BC-DC99-A71A-1F0E-2F64467C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EFA72FB2-E757-CE5D-A831-E6C5034C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Real-world Dataset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Didichuxing application’s data, August 2022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16,717,537 click logs (i.e., search session)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1,713,280 POIs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1,530,964 distinct queries</a:t>
            </a:r>
          </a:p>
          <a:p>
            <a:pPr>
              <a:lnSpc>
                <a:spcPct val="150000"/>
              </a:lnSpc>
            </a:pP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MRR@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𝐾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NDCG@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𝐾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(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𝐾 ∈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{1, 3, 5, 10}).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205CFB-E8C6-E57E-C55C-0B0E54D3E1A9}"/>
              </a:ext>
            </a:extLst>
          </p:cNvPr>
          <p:cNvSpPr txBox="1">
            <a:spLocks/>
          </p:cNvSpPr>
          <p:nvPr/>
        </p:nvSpPr>
        <p:spPr>
          <a:xfrm>
            <a:off x="6334927" y="725557"/>
            <a:ext cx="5606061" cy="5983356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Baselines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Ad-hoc Ranking Models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LSTM-DSSM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PALM, ST-PAC, Meta ST-PAC, </a:t>
            </a:r>
            <a:r>
              <a:rPr lang="en-US" altLang="zh-CN" sz="1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DrW</a:t>
            </a:r>
            <a:endParaRPr lang="en-US" altLang="zh-CN" sz="1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Ad-hoc Bert Re-ranker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Context-aware Ranking Models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HQCN (Geo)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ASE (Geo)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Session Query Bert Re-ranker</a:t>
            </a:r>
          </a:p>
        </p:txBody>
      </p:sp>
    </p:spTree>
    <p:extLst>
      <p:ext uri="{BB962C8B-B14F-4D97-AF65-F5344CB8AC3E}">
        <p14:creationId xmlns:p14="http://schemas.microsoft.com/office/powerpoint/2010/main" val="302205680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58FD-FF3A-2679-42F6-F61CB540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CAEED-1C82-7A00-DCA4-BC7DD9F1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88CEB552-660E-4B21-933E-02544BDA3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and Analysis: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Re-ranking Performance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Geographical context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FAF142-AA11-24F4-C93B-4C156889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47" y="2303929"/>
            <a:ext cx="10157501" cy="433891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BE849C4-A20E-9F58-7037-7C003DBAF5DA}"/>
              </a:ext>
            </a:extLst>
          </p:cNvPr>
          <p:cNvSpPr txBox="1">
            <a:spLocks/>
          </p:cNvSpPr>
          <p:nvPr/>
        </p:nvSpPr>
        <p:spPr>
          <a:xfrm>
            <a:off x="1039906" y="1810285"/>
            <a:ext cx="8919882" cy="3039619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use paired t-test with p-value threshold of 0.05. ∗ indicates significant difference over best baselines.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83644F-B869-4599-5931-A048FAEA0F87}"/>
              </a:ext>
            </a:extLst>
          </p:cNvPr>
          <p:cNvSpPr/>
          <p:nvPr/>
        </p:nvSpPr>
        <p:spPr>
          <a:xfrm>
            <a:off x="1801906" y="3146612"/>
            <a:ext cx="9458241" cy="3496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CB8581-73A5-10AE-3E3A-7C09955CF8DA}"/>
              </a:ext>
            </a:extLst>
          </p:cNvPr>
          <p:cNvSpPr/>
          <p:nvPr/>
        </p:nvSpPr>
        <p:spPr>
          <a:xfrm>
            <a:off x="1255059" y="3542422"/>
            <a:ext cx="10005088" cy="29659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6909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CA84-FF4A-BCFD-E101-1303B33A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17680-50BD-23EC-BFE8-7440E567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F4E0A8C0-76DF-91D2-A9ED-50D5F378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and Analysis: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Re-ranking Performance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POI session context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1FA3ED-9E14-2F4B-BEAB-9E96785F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47" y="2303929"/>
            <a:ext cx="10157501" cy="433891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10480B0-F5B8-AA71-A4F0-4938B1D98602}"/>
              </a:ext>
            </a:extLst>
          </p:cNvPr>
          <p:cNvSpPr txBox="1">
            <a:spLocks/>
          </p:cNvSpPr>
          <p:nvPr/>
        </p:nvSpPr>
        <p:spPr>
          <a:xfrm>
            <a:off x="1039906" y="1810285"/>
            <a:ext cx="8919882" cy="3039619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use paired t-test with p-value threshold of 0.05. ∗ indicates significant difference over best baselines.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78755C-44AD-FA4E-8181-E1BC30322A51}"/>
              </a:ext>
            </a:extLst>
          </p:cNvPr>
          <p:cNvSpPr/>
          <p:nvPr/>
        </p:nvSpPr>
        <p:spPr>
          <a:xfrm>
            <a:off x="1479176" y="3146612"/>
            <a:ext cx="9780971" cy="177501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9F5148-7E3D-DCED-74B6-496F737DDF69}"/>
              </a:ext>
            </a:extLst>
          </p:cNvPr>
          <p:cNvSpPr/>
          <p:nvPr/>
        </p:nvSpPr>
        <p:spPr>
          <a:xfrm>
            <a:off x="1255059" y="5163671"/>
            <a:ext cx="10005088" cy="8964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6764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8DF4-F11B-0067-31F7-B8817CDC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046AA-91AD-2277-0918-978F9A02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39" y="62767"/>
            <a:ext cx="10972801" cy="66279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D9A5A89F-0EFD-BC52-6081-002A1ABD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725557"/>
            <a:ext cx="8226113" cy="59833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Results and Analysis: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Re-ranking Performance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Pre-training model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796CCD-33BA-02A3-D02D-BC9E5C32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47" y="2303929"/>
            <a:ext cx="10157501" cy="433891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F34481B-C409-7EA0-120B-3B901B722F9C}"/>
              </a:ext>
            </a:extLst>
          </p:cNvPr>
          <p:cNvSpPr txBox="1">
            <a:spLocks/>
          </p:cNvSpPr>
          <p:nvPr/>
        </p:nvSpPr>
        <p:spPr>
          <a:xfrm>
            <a:off x="1039906" y="1810285"/>
            <a:ext cx="8919882" cy="3039619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>
            <a:lvl1pPr marL="456888" indent="-456888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3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1" indent="-380964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54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262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–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69" indent="-305040" algn="l" defTabSz="1218815" rtl="0" eaLnBrk="1" latinLnBrk="0" hangingPunct="1">
              <a:lnSpc>
                <a:spcPct val="120000"/>
              </a:lnSpc>
              <a:spcBef>
                <a:spcPts val="846"/>
              </a:spcBef>
              <a:buFont typeface="Arial" panose="020B0604020202020204" pitchFamily="34" charset="0"/>
              <a:buChar char="»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49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6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63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71" indent="-305040" algn="l" defTabSz="12188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use paired t-test with p-value threshold of 0.05. ∗ indicates significant difference over best baselines.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912433-B585-02F5-3792-E0AE0B5B1459}"/>
              </a:ext>
            </a:extLst>
          </p:cNvPr>
          <p:cNvSpPr/>
          <p:nvPr/>
        </p:nvSpPr>
        <p:spPr>
          <a:xfrm>
            <a:off x="1479176" y="5118847"/>
            <a:ext cx="9780971" cy="50767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0400357-07AB-43B9-E7F4-01010BCAD00B}"/>
              </a:ext>
            </a:extLst>
          </p:cNvPr>
          <p:cNvSpPr/>
          <p:nvPr/>
        </p:nvSpPr>
        <p:spPr>
          <a:xfrm>
            <a:off x="1255059" y="5692587"/>
            <a:ext cx="10005088" cy="9502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D6C4C6-FCAF-8E26-39C3-BC1CBE7EBDDD}"/>
              </a:ext>
            </a:extLst>
          </p:cNvPr>
          <p:cNvSpPr/>
          <p:nvPr/>
        </p:nvSpPr>
        <p:spPr>
          <a:xfrm>
            <a:off x="1255059" y="4563035"/>
            <a:ext cx="10005088" cy="3403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529D634-E4FC-77E5-D57F-F24BF8512ED8}"/>
              </a:ext>
            </a:extLst>
          </p:cNvPr>
          <p:cNvSpPr/>
          <p:nvPr/>
        </p:nvSpPr>
        <p:spPr>
          <a:xfrm>
            <a:off x="1479176" y="3146613"/>
            <a:ext cx="9780971" cy="135035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58096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数据科学导论">
      <a:majorFont>
        <a:latin typeface="Arial Black"/>
        <a:ea typeface="微软雅黑"/>
        <a:cs typeface=""/>
      </a:majorFont>
      <a:minorFont>
        <a:latin typeface="Lucida San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21316</TotalTime>
  <Words>351</Words>
  <Application>Microsoft Office PowerPoint</Application>
  <PresentationFormat>宽屏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Arial</vt:lpstr>
      <vt:lpstr>Arial Black</vt:lpstr>
      <vt:lpstr>Calibri</vt:lpstr>
      <vt:lpstr>Lucida Sans</vt:lpstr>
      <vt:lpstr>Times New Roman</vt:lpstr>
      <vt:lpstr>Wingdings</vt:lpstr>
      <vt:lpstr>1_Office 主题</vt:lpstr>
      <vt:lpstr>Point-of-interest Re-ranking by Modeling Session Context and Geography-semantics Interaction  Lang Mei </vt:lpstr>
      <vt:lpstr>Background</vt:lpstr>
      <vt:lpstr>Background</vt:lpstr>
      <vt:lpstr>Methodology</vt:lpstr>
      <vt:lpstr>Methodology</vt:lpstr>
      <vt:lpstr>Experiment</vt:lpstr>
      <vt:lpstr>Experiment</vt:lpstr>
      <vt:lpstr>Experiment</vt:lpstr>
      <vt:lpstr>Experiment</vt:lpstr>
      <vt:lpstr>Experiment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Whole World: Towards Entire Item Space Exploration for Interactive Personalized Recommendations</dc:title>
  <dc:creator>zyrmj</dc:creator>
  <cp:lastModifiedBy>Lang Mei</cp:lastModifiedBy>
  <cp:revision>2966</cp:revision>
  <cp:lastPrinted>2024-02-25T15:11:52Z</cp:lastPrinted>
  <dcterms:created xsi:type="dcterms:W3CDTF">2021-11-08T07:27:50Z</dcterms:created>
  <dcterms:modified xsi:type="dcterms:W3CDTF">2024-02-29T08:55:53Z</dcterms:modified>
</cp:coreProperties>
</file>