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6" r:id="rId2"/>
    <p:sldId id="260" r:id="rId3"/>
    <p:sldId id="284" r:id="rId4"/>
    <p:sldId id="283" r:id="rId5"/>
    <p:sldId id="285" r:id="rId6"/>
    <p:sldId id="265" r:id="rId7"/>
    <p:sldId id="273" r:id="rId8"/>
    <p:sldId id="259" r:id="rId9"/>
    <p:sldId id="279" r:id="rId10"/>
    <p:sldId id="258" r:id="rId11"/>
    <p:sldId id="280" r:id="rId12"/>
    <p:sldId id="287" r:id="rId13"/>
    <p:sldId id="262" r:id="rId14"/>
    <p:sldId id="288" r:id="rId15"/>
    <p:sldId id="275" r:id="rId16"/>
    <p:sldId id="281" r:id="rId17"/>
    <p:sldId id="282" r:id="rId18"/>
    <p:sldId id="320" r:id="rId19"/>
    <p:sldId id="314" r:id="rId20"/>
    <p:sldId id="302" r:id="rId21"/>
    <p:sldId id="303" r:id="rId22"/>
    <p:sldId id="321" r:id="rId23"/>
    <p:sldId id="322" r:id="rId24"/>
    <p:sldId id="286" r:id="rId25"/>
    <p:sldId id="271" r:id="rId26"/>
    <p:sldId id="2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4762"/>
  </p:normalViewPr>
  <p:slideViewPr>
    <p:cSldViewPr snapToGrid="0" snapToObjects="1">
      <p:cViewPr varScale="1">
        <p:scale>
          <a:sx n="121" d="100"/>
          <a:sy n="121" d="100"/>
        </p:scale>
        <p:origin x="14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0A509-2F89-E34B-A766-A331CB6A4973}" type="datetimeFigureOut">
              <a:rPr lang="en-US" smtClean="0"/>
              <a:t>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0790DF-1B55-7945-8684-535905B3C3F0}" type="slidenum">
              <a:rPr lang="en-US" smtClean="0"/>
              <a:t>‹#›</a:t>
            </a:fld>
            <a:endParaRPr lang="en-US"/>
          </a:p>
        </p:txBody>
      </p:sp>
    </p:spTree>
    <p:extLst>
      <p:ext uri="{BB962C8B-B14F-4D97-AF65-F5344CB8AC3E}">
        <p14:creationId xmlns:p14="http://schemas.microsoft.com/office/powerpoint/2010/main" val="4076318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0790DF-1B55-7945-8684-535905B3C3F0}" type="slidenum">
              <a:rPr lang="en-US" smtClean="0"/>
              <a:t>2</a:t>
            </a:fld>
            <a:endParaRPr lang="en-US"/>
          </a:p>
        </p:txBody>
      </p:sp>
    </p:spTree>
    <p:extLst>
      <p:ext uri="{BB962C8B-B14F-4D97-AF65-F5344CB8AC3E}">
        <p14:creationId xmlns:p14="http://schemas.microsoft.com/office/powerpoint/2010/main" val="283910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0790DF-1B55-7945-8684-535905B3C3F0}" type="slidenum">
              <a:rPr lang="en-US" smtClean="0"/>
              <a:t>3</a:t>
            </a:fld>
            <a:endParaRPr lang="en-US"/>
          </a:p>
        </p:txBody>
      </p:sp>
    </p:spTree>
    <p:extLst>
      <p:ext uri="{BB962C8B-B14F-4D97-AF65-F5344CB8AC3E}">
        <p14:creationId xmlns:p14="http://schemas.microsoft.com/office/powerpoint/2010/main" val="388422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0790DF-1B55-7945-8684-535905B3C3F0}" type="slidenum">
              <a:rPr lang="en-US" smtClean="0"/>
              <a:t>4</a:t>
            </a:fld>
            <a:endParaRPr lang="en-US"/>
          </a:p>
        </p:txBody>
      </p:sp>
    </p:spTree>
    <p:extLst>
      <p:ext uri="{BB962C8B-B14F-4D97-AF65-F5344CB8AC3E}">
        <p14:creationId xmlns:p14="http://schemas.microsoft.com/office/powerpoint/2010/main" val="143747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0790DF-1B55-7945-8684-535905B3C3F0}" type="slidenum">
              <a:rPr lang="en-US" smtClean="0"/>
              <a:t>6</a:t>
            </a:fld>
            <a:endParaRPr lang="en-US"/>
          </a:p>
        </p:txBody>
      </p:sp>
    </p:spTree>
    <p:extLst>
      <p:ext uri="{BB962C8B-B14F-4D97-AF65-F5344CB8AC3E}">
        <p14:creationId xmlns:p14="http://schemas.microsoft.com/office/powerpoint/2010/main" val="4158425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BD65-BF9C-8A4D-8EE5-F078A1C8CE3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F5E1AD7-E014-5A43-A77A-9CF4BCA081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0E05478-E25C-8C4A-9F98-ABB04CCF9F2B}"/>
              </a:ext>
            </a:extLst>
          </p:cNvPr>
          <p:cNvSpPr>
            <a:spLocks noGrp="1"/>
          </p:cNvSpPr>
          <p:nvPr>
            <p:ph type="dt" sz="half" idx="10"/>
          </p:nvPr>
        </p:nvSpPr>
        <p:spPr/>
        <p:txBody>
          <a:bodyPr/>
          <a:lstStyle/>
          <a:p>
            <a:fld id="{C49D16B4-4FE7-E54E-8C93-A911475C6F61}" type="datetimeFigureOut">
              <a:rPr lang="en-US" smtClean="0"/>
              <a:t>3/1/24</a:t>
            </a:fld>
            <a:endParaRPr lang="en-US"/>
          </a:p>
        </p:txBody>
      </p:sp>
      <p:sp>
        <p:nvSpPr>
          <p:cNvPr id="5" name="Footer Placeholder 4">
            <a:extLst>
              <a:ext uri="{FF2B5EF4-FFF2-40B4-BE49-F238E27FC236}">
                <a16:creationId xmlns:a16="http://schemas.microsoft.com/office/drawing/2014/main" id="{B438A90A-40E6-174E-AAC6-6BCA93CFF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76ADBE-C0A6-EE49-8469-FB20215004B2}"/>
              </a:ext>
            </a:extLst>
          </p:cNvPr>
          <p:cNvSpPr>
            <a:spLocks noGrp="1"/>
          </p:cNvSpPr>
          <p:nvPr>
            <p:ph type="sldNum" sz="quarter" idx="12"/>
          </p:nvPr>
        </p:nvSpPr>
        <p:spPr/>
        <p:txBody>
          <a:bodyPr/>
          <a:lstStyle/>
          <a:p>
            <a:fld id="{2661FC2B-E2A7-124B-B897-D3E625AAECCF}" type="slidenum">
              <a:rPr lang="en-US" smtClean="0"/>
              <a:t>‹#›</a:t>
            </a:fld>
            <a:endParaRPr lang="en-US"/>
          </a:p>
        </p:txBody>
      </p:sp>
    </p:spTree>
    <p:extLst>
      <p:ext uri="{BB962C8B-B14F-4D97-AF65-F5344CB8AC3E}">
        <p14:creationId xmlns:p14="http://schemas.microsoft.com/office/powerpoint/2010/main" val="70845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EE25-739A-2045-BF08-5078AFD2300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C0E8E87-12DB-1E4A-81FA-0532F4E8871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D171B7-EC50-1041-BB48-6685FCF937B9}"/>
              </a:ext>
            </a:extLst>
          </p:cNvPr>
          <p:cNvSpPr>
            <a:spLocks noGrp="1"/>
          </p:cNvSpPr>
          <p:nvPr>
            <p:ph type="dt" sz="half" idx="10"/>
          </p:nvPr>
        </p:nvSpPr>
        <p:spPr/>
        <p:txBody>
          <a:bodyPr/>
          <a:lstStyle/>
          <a:p>
            <a:fld id="{C49D16B4-4FE7-E54E-8C93-A911475C6F61}" type="datetimeFigureOut">
              <a:rPr lang="en-US" smtClean="0"/>
              <a:t>3/1/24</a:t>
            </a:fld>
            <a:endParaRPr lang="en-US"/>
          </a:p>
        </p:txBody>
      </p:sp>
      <p:sp>
        <p:nvSpPr>
          <p:cNvPr id="5" name="Footer Placeholder 4">
            <a:extLst>
              <a:ext uri="{FF2B5EF4-FFF2-40B4-BE49-F238E27FC236}">
                <a16:creationId xmlns:a16="http://schemas.microsoft.com/office/drawing/2014/main" id="{549C6214-D0BE-8141-89E4-4E23EC70F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ACBE2-A3FC-7E42-8FA3-0C7DFEBC35EA}"/>
              </a:ext>
            </a:extLst>
          </p:cNvPr>
          <p:cNvSpPr>
            <a:spLocks noGrp="1"/>
          </p:cNvSpPr>
          <p:nvPr>
            <p:ph type="sldNum" sz="quarter" idx="12"/>
          </p:nvPr>
        </p:nvSpPr>
        <p:spPr/>
        <p:txBody>
          <a:bodyPr/>
          <a:lstStyle/>
          <a:p>
            <a:fld id="{2661FC2B-E2A7-124B-B897-D3E625AAECCF}" type="slidenum">
              <a:rPr lang="en-US" smtClean="0"/>
              <a:t>‹#›</a:t>
            </a:fld>
            <a:endParaRPr lang="en-US"/>
          </a:p>
        </p:txBody>
      </p:sp>
    </p:spTree>
    <p:extLst>
      <p:ext uri="{BB962C8B-B14F-4D97-AF65-F5344CB8AC3E}">
        <p14:creationId xmlns:p14="http://schemas.microsoft.com/office/powerpoint/2010/main" val="3705642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F9216C-D5F1-404A-A405-C6C2C8DB89C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FA7636-ED3E-824D-B100-E372CB02414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9FA471-9028-684D-A2B5-F6E6712C523D}"/>
              </a:ext>
            </a:extLst>
          </p:cNvPr>
          <p:cNvSpPr>
            <a:spLocks noGrp="1"/>
          </p:cNvSpPr>
          <p:nvPr>
            <p:ph type="dt" sz="half" idx="10"/>
          </p:nvPr>
        </p:nvSpPr>
        <p:spPr/>
        <p:txBody>
          <a:bodyPr/>
          <a:lstStyle/>
          <a:p>
            <a:fld id="{C49D16B4-4FE7-E54E-8C93-A911475C6F61}" type="datetimeFigureOut">
              <a:rPr lang="en-US" smtClean="0"/>
              <a:t>3/1/24</a:t>
            </a:fld>
            <a:endParaRPr lang="en-US"/>
          </a:p>
        </p:txBody>
      </p:sp>
      <p:sp>
        <p:nvSpPr>
          <p:cNvPr id="5" name="Footer Placeholder 4">
            <a:extLst>
              <a:ext uri="{FF2B5EF4-FFF2-40B4-BE49-F238E27FC236}">
                <a16:creationId xmlns:a16="http://schemas.microsoft.com/office/drawing/2014/main" id="{D11021AE-C000-154A-A627-8E6D64D57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BB984-7D6A-7F45-96C3-86B1370169C4}"/>
              </a:ext>
            </a:extLst>
          </p:cNvPr>
          <p:cNvSpPr>
            <a:spLocks noGrp="1"/>
          </p:cNvSpPr>
          <p:nvPr>
            <p:ph type="sldNum" sz="quarter" idx="12"/>
          </p:nvPr>
        </p:nvSpPr>
        <p:spPr/>
        <p:txBody>
          <a:bodyPr/>
          <a:lstStyle/>
          <a:p>
            <a:fld id="{2661FC2B-E2A7-124B-B897-D3E625AAECCF}" type="slidenum">
              <a:rPr lang="en-US" smtClean="0"/>
              <a:t>‹#›</a:t>
            </a:fld>
            <a:endParaRPr lang="en-US"/>
          </a:p>
        </p:txBody>
      </p:sp>
    </p:spTree>
    <p:extLst>
      <p:ext uri="{BB962C8B-B14F-4D97-AF65-F5344CB8AC3E}">
        <p14:creationId xmlns:p14="http://schemas.microsoft.com/office/powerpoint/2010/main" val="1036384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85C5A-1DEB-8544-B7ED-A0C1945E00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B258710-E879-8143-90FE-49EB991C49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BFEDB7-76F1-5848-BA01-8321850422FF}"/>
              </a:ext>
            </a:extLst>
          </p:cNvPr>
          <p:cNvSpPr>
            <a:spLocks noGrp="1"/>
          </p:cNvSpPr>
          <p:nvPr>
            <p:ph type="dt" sz="half" idx="10"/>
          </p:nvPr>
        </p:nvSpPr>
        <p:spPr/>
        <p:txBody>
          <a:bodyPr/>
          <a:lstStyle/>
          <a:p>
            <a:fld id="{C49D16B4-4FE7-E54E-8C93-A911475C6F61}" type="datetimeFigureOut">
              <a:rPr lang="en-US" smtClean="0"/>
              <a:t>3/1/24</a:t>
            </a:fld>
            <a:endParaRPr lang="en-US"/>
          </a:p>
        </p:txBody>
      </p:sp>
      <p:sp>
        <p:nvSpPr>
          <p:cNvPr id="5" name="Footer Placeholder 4">
            <a:extLst>
              <a:ext uri="{FF2B5EF4-FFF2-40B4-BE49-F238E27FC236}">
                <a16:creationId xmlns:a16="http://schemas.microsoft.com/office/drawing/2014/main" id="{7DA7E00B-14B1-3342-A3D2-7366EBD32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B3C66-3768-BF40-BC9C-5CCFD355CD17}"/>
              </a:ext>
            </a:extLst>
          </p:cNvPr>
          <p:cNvSpPr>
            <a:spLocks noGrp="1"/>
          </p:cNvSpPr>
          <p:nvPr>
            <p:ph type="sldNum" sz="quarter" idx="12"/>
          </p:nvPr>
        </p:nvSpPr>
        <p:spPr/>
        <p:txBody>
          <a:bodyPr/>
          <a:lstStyle/>
          <a:p>
            <a:fld id="{2661FC2B-E2A7-124B-B897-D3E625AAECCF}" type="slidenum">
              <a:rPr lang="en-US" smtClean="0"/>
              <a:t>‹#›</a:t>
            </a:fld>
            <a:endParaRPr lang="en-US"/>
          </a:p>
        </p:txBody>
      </p:sp>
    </p:spTree>
    <p:extLst>
      <p:ext uri="{BB962C8B-B14F-4D97-AF65-F5344CB8AC3E}">
        <p14:creationId xmlns:p14="http://schemas.microsoft.com/office/powerpoint/2010/main" val="181723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2663-C859-014A-B3D4-EB3FAD8CCBF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4007403-2216-F944-AF47-5954AB5392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597DF91-7904-9D40-892C-EE54145E34EF}"/>
              </a:ext>
            </a:extLst>
          </p:cNvPr>
          <p:cNvSpPr>
            <a:spLocks noGrp="1"/>
          </p:cNvSpPr>
          <p:nvPr>
            <p:ph type="dt" sz="half" idx="10"/>
          </p:nvPr>
        </p:nvSpPr>
        <p:spPr/>
        <p:txBody>
          <a:bodyPr/>
          <a:lstStyle/>
          <a:p>
            <a:fld id="{C49D16B4-4FE7-E54E-8C93-A911475C6F61}" type="datetimeFigureOut">
              <a:rPr lang="en-US" smtClean="0"/>
              <a:t>3/1/24</a:t>
            </a:fld>
            <a:endParaRPr lang="en-US"/>
          </a:p>
        </p:txBody>
      </p:sp>
      <p:sp>
        <p:nvSpPr>
          <p:cNvPr id="5" name="Footer Placeholder 4">
            <a:extLst>
              <a:ext uri="{FF2B5EF4-FFF2-40B4-BE49-F238E27FC236}">
                <a16:creationId xmlns:a16="http://schemas.microsoft.com/office/drawing/2014/main" id="{484B09EA-B845-054A-A8D9-F7C2136CA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4E59E-257A-E948-BF8C-37D404CA5A2A}"/>
              </a:ext>
            </a:extLst>
          </p:cNvPr>
          <p:cNvSpPr>
            <a:spLocks noGrp="1"/>
          </p:cNvSpPr>
          <p:nvPr>
            <p:ph type="sldNum" sz="quarter" idx="12"/>
          </p:nvPr>
        </p:nvSpPr>
        <p:spPr/>
        <p:txBody>
          <a:bodyPr/>
          <a:lstStyle/>
          <a:p>
            <a:fld id="{2661FC2B-E2A7-124B-B897-D3E625AAECCF}" type="slidenum">
              <a:rPr lang="en-US" smtClean="0"/>
              <a:t>‹#›</a:t>
            </a:fld>
            <a:endParaRPr lang="en-US"/>
          </a:p>
        </p:txBody>
      </p:sp>
    </p:spTree>
    <p:extLst>
      <p:ext uri="{BB962C8B-B14F-4D97-AF65-F5344CB8AC3E}">
        <p14:creationId xmlns:p14="http://schemas.microsoft.com/office/powerpoint/2010/main" val="6410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E701B-32D8-4243-BCCC-F7EFC5F9967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9C25B65-0756-604F-B625-80E901E8B12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7EAD55C-4BBC-884F-A16A-CD2AA32F8D1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5B17244-60AA-D34F-8D1F-B5447D8BE335}"/>
              </a:ext>
            </a:extLst>
          </p:cNvPr>
          <p:cNvSpPr>
            <a:spLocks noGrp="1"/>
          </p:cNvSpPr>
          <p:nvPr>
            <p:ph type="dt" sz="half" idx="10"/>
          </p:nvPr>
        </p:nvSpPr>
        <p:spPr/>
        <p:txBody>
          <a:bodyPr/>
          <a:lstStyle/>
          <a:p>
            <a:fld id="{C49D16B4-4FE7-E54E-8C93-A911475C6F61}" type="datetimeFigureOut">
              <a:rPr lang="en-US" smtClean="0"/>
              <a:t>3/1/24</a:t>
            </a:fld>
            <a:endParaRPr lang="en-US"/>
          </a:p>
        </p:txBody>
      </p:sp>
      <p:sp>
        <p:nvSpPr>
          <p:cNvPr id="6" name="Footer Placeholder 5">
            <a:extLst>
              <a:ext uri="{FF2B5EF4-FFF2-40B4-BE49-F238E27FC236}">
                <a16:creationId xmlns:a16="http://schemas.microsoft.com/office/drawing/2014/main" id="{F68B2F46-8878-A847-90DB-A908C46EF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CAAC0-082E-CF46-94F4-BAA9DAF91E5B}"/>
              </a:ext>
            </a:extLst>
          </p:cNvPr>
          <p:cNvSpPr>
            <a:spLocks noGrp="1"/>
          </p:cNvSpPr>
          <p:nvPr>
            <p:ph type="sldNum" sz="quarter" idx="12"/>
          </p:nvPr>
        </p:nvSpPr>
        <p:spPr/>
        <p:txBody>
          <a:bodyPr/>
          <a:lstStyle/>
          <a:p>
            <a:fld id="{2661FC2B-E2A7-124B-B897-D3E625AAECCF}" type="slidenum">
              <a:rPr lang="en-US" smtClean="0"/>
              <a:t>‹#›</a:t>
            </a:fld>
            <a:endParaRPr lang="en-US"/>
          </a:p>
        </p:txBody>
      </p:sp>
    </p:spTree>
    <p:extLst>
      <p:ext uri="{BB962C8B-B14F-4D97-AF65-F5344CB8AC3E}">
        <p14:creationId xmlns:p14="http://schemas.microsoft.com/office/powerpoint/2010/main" val="128157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33C45-CDA0-AC41-964C-9444DFA6A94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D0E6154-A579-5B4F-9F64-2CA928961E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E35A8E1-12A9-574C-A309-3AA4DE0E9FD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CAD9FD7-1601-884F-AD7C-42C8E5B179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5D59C56-543D-F74B-9CC7-E343E64FB8F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9B82381-6556-384C-9A18-AA7DD1EA4EAE}"/>
              </a:ext>
            </a:extLst>
          </p:cNvPr>
          <p:cNvSpPr>
            <a:spLocks noGrp="1"/>
          </p:cNvSpPr>
          <p:nvPr>
            <p:ph type="dt" sz="half" idx="10"/>
          </p:nvPr>
        </p:nvSpPr>
        <p:spPr/>
        <p:txBody>
          <a:bodyPr/>
          <a:lstStyle/>
          <a:p>
            <a:fld id="{C49D16B4-4FE7-E54E-8C93-A911475C6F61}" type="datetimeFigureOut">
              <a:rPr lang="en-US" smtClean="0"/>
              <a:t>3/1/24</a:t>
            </a:fld>
            <a:endParaRPr lang="en-US"/>
          </a:p>
        </p:txBody>
      </p:sp>
      <p:sp>
        <p:nvSpPr>
          <p:cNvPr id="8" name="Footer Placeholder 7">
            <a:extLst>
              <a:ext uri="{FF2B5EF4-FFF2-40B4-BE49-F238E27FC236}">
                <a16:creationId xmlns:a16="http://schemas.microsoft.com/office/drawing/2014/main" id="{4AD5CBBA-7CD0-184E-86B6-C283D9D7FC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9304C3-C5C2-3E4C-A052-6D69D604512C}"/>
              </a:ext>
            </a:extLst>
          </p:cNvPr>
          <p:cNvSpPr>
            <a:spLocks noGrp="1"/>
          </p:cNvSpPr>
          <p:nvPr>
            <p:ph type="sldNum" sz="quarter" idx="12"/>
          </p:nvPr>
        </p:nvSpPr>
        <p:spPr/>
        <p:txBody>
          <a:bodyPr/>
          <a:lstStyle/>
          <a:p>
            <a:fld id="{2661FC2B-E2A7-124B-B897-D3E625AAECCF}" type="slidenum">
              <a:rPr lang="en-US" smtClean="0"/>
              <a:t>‹#›</a:t>
            </a:fld>
            <a:endParaRPr lang="en-US"/>
          </a:p>
        </p:txBody>
      </p:sp>
    </p:spTree>
    <p:extLst>
      <p:ext uri="{BB962C8B-B14F-4D97-AF65-F5344CB8AC3E}">
        <p14:creationId xmlns:p14="http://schemas.microsoft.com/office/powerpoint/2010/main" val="275244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FA7D-1066-3341-AB31-39133472600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9F5C732-D6BC-EA44-B183-D30C89D352AD}"/>
              </a:ext>
            </a:extLst>
          </p:cNvPr>
          <p:cNvSpPr>
            <a:spLocks noGrp="1"/>
          </p:cNvSpPr>
          <p:nvPr>
            <p:ph type="dt" sz="half" idx="10"/>
          </p:nvPr>
        </p:nvSpPr>
        <p:spPr/>
        <p:txBody>
          <a:bodyPr/>
          <a:lstStyle/>
          <a:p>
            <a:fld id="{C49D16B4-4FE7-E54E-8C93-A911475C6F61}" type="datetimeFigureOut">
              <a:rPr lang="en-US" smtClean="0"/>
              <a:t>3/1/24</a:t>
            </a:fld>
            <a:endParaRPr lang="en-US"/>
          </a:p>
        </p:txBody>
      </p:sp>
      <p:sp>
        <p:nvSpPr>
          <p:cNvPr id="4" name="Footer Placeholder 3">
            <a:extLst>
              <a:ext uri="{FF2B5EF4-FFF2-40B4-BE49-F238E27FC236}">
                <a16:creationId xmlns:a16="http://schemas.microsoft.com/office/drawing/2014/main" id="{C815556D-B6C1-7644-8CFF-A46C032D0D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0968E7-0572-D148-8718-8FAFB4122972}"/>
              </a:ext>
            </a:extLst>
          </p:cNvPr>
          <p:cNvSpPr>
            <a:spLocks noGrp="1"/>
          </p:cNvSpPr>
          <p:nvPr>
            <p:ph type="sldNum" sz="quarter" idx="12"/>
          </p:nvPr>
        </p:nvSpPr>
        <p:spPr/>
        <p:txBody>
          <a:bodyPr/>
          <a:lstStyle/>
          <a:p>
            <a:fld id="{2661FC2B-E2A7-124B-B897-D3E625AAECCF}" type="slidenum">
              <a:rPr lang="en-US" smtClean="0"/>
              <a:t>‹#›</a:t>
            </a:fld>
            <a:endParaRPr lang="en-US"/>
          </a:p>
        </p:txBody>
      </p:sp>
    </p:spTree>
    <p:extLst>
      <p:ext uri="{BB962C8B-B14F-4D97-AF65-F5344CB8AC3E}">
        <p14:creationId xmlns:p14="http://schemas.microsoft.com/office/powerpoint/2010/main" val="3778430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38F9E3-187D-7C48-894C-9B54171CEB18}"/>
              </a:ext>
            </a:extLst>
          </p:cNvPr>
          <p:cNvSpPr>
            <a:spLocks noGrp="1"/>
          </p:cNvSpPr>
          <p:nvPr>
            <p:ph type="dt" sz="half" idx="10"/>
          </p:nvPr>
        </p:nvSpPr>
        <p:spPr/>
        <p:txBody>
          <a:bodyPr/>
          <a:lstStyle/>
          <a:p>
            <a:fld id="{C49D16B4-4FE7-E54E-8C93-A911475C6F61}" type="datetimeFigureOut">
              <a:rPr lang="en-US" smtClean="0"/>
              <a:t>3/1/24</a:t>
            </a:fld>
            <a:endParaRPr lang="en-US"/>
          </a:p>
        </p:txBody>
      </p:sp>
      <p:sp>
        <p:nvSpPr>
          <p:cNvPr id="3" name="Footer Placeholder 2">
            <a:extLst>
              <a:ext uri="{FF2B5EF4-FFF2-40B4-BE49-F238E27FC236}">
                <a16:creationId xmlns:a16="http://schemas.microsoft.com/office/drawing/2014/main" id="{487692F2-3C3A-7B45-8D4C-E9134DC3B0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D1FFFF-9F94-5841-841D-27FC2E86A0C7}"/>
              </a:ext>
            </a:extLst>
          </p:cNvPr>
          <p:cNvSpPr>
            <a:spLocks noGrp="1"/>
          </p:cNvSpPr>
          <p:nvPr>
            <p:ph type="sldNum" sz="quarter" idx="12"/>
          </p:nvPr>
        </p:nvSpPr>
        <p:spPr/>
        <p:txBody>
          <a:bodyPr/>
          <a:lstStyle/>
          <a:p>
            <a:fld id="{2661FC2B-E2A7-124B-B897-D3E625AAECCF}" type="slidenum">
              <a:rPr lang="en-US" smtClean="0"/>
              <a:t>‹#›</a:t>
            </a:fld>
            <a:endParaRPr lang="en-US"/>
          </a:p>
        </p:txBody>
      </p:sp>
    </p:spTree>
    <p:extLst>
      <p:ext uri="{BB962C8B-B14F-4D97-AF65-F5344CB8AC3E}">
        <p14:creationId xmlns:p14="http://schemas.microsoft.com/office/powerpoint/2010/main" val="340701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E62AE-5E7E-9F42-BF6D-CCBA066BA4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0AE1395-C837-444F-818D-72C7DD2460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BD260E3-69E8-D549-BC04-1E2EECF2C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CBB57B-8E51-4047-92C3-D76CF68DB7FF}"/>
              </a:ext>
            </a:extLst>
          </p:cNvPr>
          <p:cNvSpPr>
            <a:spLocks noGrp="1"/>
          </p:cNvSpPr>
          <p:nvPr>
            <p:ph type="dt" sz="half" idx="10"/>
          </p:nvPr>
        </p:nvSpPr>
        <p:spPr/>
        <p:txBody>
          <a:bodyPr/>
          <a:lstStyle/>
          <a:p>
            <a:fld id="{C49D16B4-4FE7-E54E-8C93-A911475C6F61}" type="datetimeFigureOut">
              <a:rPr lang="en-US" smtClean="0"/>
              <a:t>3/1/24</a:t>
            </a:fld>
            <a:endParaRPr lang="en-US"/>
          </a:p>
        </p:txBody>
      </p:sp>
      <p:sp>
        <p:nvSpPr>
          <p:cNvPr id="6" name="Footer Placeholder 5">
            <a:extLst>
              <a:ext uri="{FF2B5EF4-FFF2-40B4-BE49-F238E27FC236}">
                <a16:creationId xmlns:a16="http://schemas.microsoft.com/office/drawing/2014/main" id="{0CC9F3BE-AAE0-6B45-BAE3-49FE98541C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478E1B-F202-0B44-8D0F-69FE6E7D02CC}"/>
              </a:ext>
            </a:extLst>
          </p:cNvPr>
          <p:cNvSpPr>
            <a:spLocks noGrp="1"/>
          </p:cNvSpPr>
          <p:nvPr>
            <p:ph type="sldNum" sz="quarter" idx="12"/>
          </p:nvPr>
        </p:nvSpPr>
        <p:spPr/>
        <p:txBody>
          <a:bodyPr/>
          <a:lstStyle/>
          <a:p>
            <a:fld id="{2661FC2B-E2A7-124B-B897-D3E625AAECCF}" type="slidenum">
              <a:rPr lang="en-US" smtClean="0"/>
              <a:t>‹#›</a:t>
            </a:fld>
            <a:endParaRPr lang="en-US"/>
          </a:p>
        </p:txBody>
      </p:sp>
    </p:spTree>
    <p:extLst>
      <p:ext uri="{BB962C8B-B14F-4D97-AF65-F5344CB8AC3E}">
        <p14:creationId xmlns:p14="http://schemas.microsoft.com/office/powerpoint/2010/main" val="94635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80733-5B80-BE4A-A34F-2A95F71445F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21206E1-7BB0-CC41-B3D4-D4336B0AB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68236E-75A8-494F-A694-45FF634DD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CD91E22-850C-9145-A5BD-5E9CDEBC0B23}"/>
              </a:ext>
            </a:extLst>
          </p:cNvPr>
          <p:cNvSpPr>
            <a:spLocks noGrp="1"/>
          </p:cNvSpPr>
          <p:nvPr>
            <p:ph type="dt" sz="half" idx="10"/>
          </p:nvPr>
        </p:nvSpPr>
        <p:spPr/>
        <p:txBody>
          <a:bodyPr/>
          <a:lstStyle/>
          <a:p>
            <a:fld id="{C49D16B4-4FE7-E54E-8C93-A911475C6F61}" type="datetimeFigureOut">
              <a:rPr lang="en-US" smtClean="0"/>
              <a:t>3/1/24</a:t>
            </a:fld>
            <a:endParaRPr lang="en-US"/>
          </a:p>
        </p:txBody>
      </p:sp>
      <p:sp>
        <p:nvSpPr>
          <p:cNvPr id="6" name="Footer Placeholder 5">
            <a:extLst>
              <a:ext uri="{FF2B5EF4-FFF2-40B4-BE49-F238E27FC236}">
                <a16:creationId xmlns:a16="http://schemas.microsoft.com/office/drawing/2014/main" id="{20EAEF0B-6316-F540-85D4-A9E0B7512A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9DB7D-17EB-6A4C-8B24-DD8FC486520F}"/>
              </a:ext>
            </a:extLst>
          </p:cNvPr>
          <p:cNvSpPr>
            <a:spLocks noGrp="1"/>
          </p:cNvSpPr>
          <p:nvPr>
            <p:ph type="sldNum" sz="quarter" idx="12"/>
          </p:nvPr>
        </p:nvSpPr>
        <p:spPr/>
        <p:txBody>
          <a:bodyPr/>
          <a:lstStyle/>
          <a:p>
            <a:fld id="{2661FC2B-E2A7-124B-B897-D3E625AAECCF}" type="slidenum">
              <a:rPr lang="en-US" smtClean="0"/>
              <a:t>‹#›</a:t>
            </a:fld>
            <a:endParaRPr lang="en-US"/>
          </a:p>
        </p:txBody>
      </p:sp>
    </p:spTree>
    <p:extLst>
      <p:ext uri="{BB962C8B-B14F-4D97-AF65-F5344CB8AC3E}">
        <p14:creationId xmlns:p14="http://schemas.microsoft.com/office/powerpoint/2010/main" val="435501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D8A06A-DE08-8740-BECA-F29E22C1FF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81C3D9-32AC-3B46-BBCA-1FDB814519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ED55D3-9CBE-734A-A171-94A9E898B2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D16B4-4FE7-E54E-8C93-A911475C6F61}" type="datetimeFigureOut">
              <a:rPr lang="en-US" smtClean="0"/>
              <a:t>3/1/24</a:t>
            </a:fld>
            <a:endParaRPr lang="en-US"/>
          </a:p>
        </p:txBody>
      </p:sp>
      <p:sp>
        <p:nvSpPr>
          <p:cNvPr id="5" name="Footer Placeholder 4">
            <a:extLst>
              <a:ext uri="{FF2B5EF4-FFF2-40B4-BE49-F238E27FC236}">
                <a16:creationId xmlns:a16="http://schemas.microsoft.com/office/drawing/2014/main" id="{7E1DB8C0-91D7-844A-A306-4CFDAD6FE6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36B8C7-5DB6-EE44-B649-A8A0389B02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1FC2B-E2A7-124B-B897-D3E625AAECCF}" type="slidenum">
              <a:rPr lang="en-US" smtClean="0"/>
              <a:t>‹#›</a:t>
            </a:fld>
            <a:endParaRPr lang="en-US"/>
          </a:p>
        </p:txBody>
      </p:sp>
    </p:spTree>
    <p:extLst>
      <p:ext uri="{BB962C8B-B14F-4D97-AF65-F5344CB8AC3E}">
        <p14:creationId xmlns:p14="http://schemas.microsoft.com/office/powerpoint/2010/main" val="3854148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amazon.com/dp/B08XR1G8SW" TargetMode="External"/><Relationship Id="rId3" Type="http://schemas.openxmlformats.org/officeDocument/2006/relationships/hyperlink" Target="https://www.amazon.com/dp/B0091R0MWY" TargetMode="External"/><Relationship Id="rId7" Type="http://schemas.openxmlformats.org/officeDocument/2006/relationships/hyperlink" Target="https://www.amazon.com/dp/B00ETF7E6K" TargetMode="External"/><Relationship Id="rId2" Type="http://schemas.openxmlformats.org/officeDocument/2006/relationships/hyperlink" Target="https://www.amazon.com/dp/B083X6TSHQ" TargetMode="External"/><Relationship Id="rId1" Type="http://schemas.openxmlformats.org/officeDocument/2006/relationships/slideLayout" Target="../slideLayouts/slideLayout2.xml"/><Relationship Id="rId6" Type="http://schemas.openxmlformats.org/officeDocument/2006/relationships/hyperlink" Target="https://www.amazon.com/dp/B003UONVNG" TargetMode="External"/><Relationship Id="rId11" Type="http://schemas.openxmlformats.org/officeDocument/2006/relationships/hyperlink" Target="https://www.amazon.com/dp/B01MSPITRM" TargetMode="External"/><Relationship Id="rId5" Type="http://schemas.openxmlformats.org/officeDocument/2006/relationships/hyperlink" Target="https://www.amazon.com/dp/B074P78LB5" TargetMode="External"/><Relationship Id="rId10" Type="http://schemas.openxmlformats.org/officeDocument/2006/relationships/hyperlink" Target="https://www.amazon.com/dp/B0714BDBXV" TargetMode="External"/><Relationship Id="rId4" Type="http://schemas.openxmlformats.org/officeDocument/2006/relationships/hyperlink" Target="https://www.amazon.com/dp/B0851ZKL8L" TargetMode="External"/><Relationship Id="rId9" Type="http://schemas.openxmlformats.org/officeDocument/2006/relationships/hyperlink" Target="https://floridarevenue.com/property/documents/pt114.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amazon.com/dp/B00U2KYU7C" TargetMode="External"/><Relationship Id="rId2" Type="http://schemas.openxmlformats.org/officeDocument/2006/relationships/hyperlink" Target="https://www.amazon.com/dp/B01C3DIDN2" TargetMode="External"/><Relationship Id="rId1" Type="http://schemas.openxmlformats.org/officeDocument/2006/relationships/slideLayout" Target="../slideLayouts/slideLayout2.xml"/><Relationship Id="rId4" Type="http://schemas.openxmlformats.org/officeDocument/2006/relationships/hyperlink" Target="https://www.amazon.com/dp/B011WDV12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5B24-D461-654C-9476-F0D0C3FD4465}"/>
              </a:ext>
            </a:extLst>
          </p:cNvPr>
          <p:cNvSpPr>
            <a:spLocks noGrp="1"/>
          </p:cNvSpPr>
          <p:nvPr>
            <p:ph type="title"/>
          </p:nvPr>
        </p:nvSpPr>
        <p:spPr>
          <a:xfrm>
            <a:off x="703028" y="1810370"/>
            <a:ext cx="10515600" cy="1325563"/>
          </a:xfrm>
        </p:spPr>
        <p:txBody>
          <a:bodyPr>
            <a:noAutofit/>
          </a:bodyPr>
          <a:lstStyle/>
          <a:p>
            <a:pPr algn="ctr"/>
            <a:r>
              <a:rPr lang="en-IN" sz="3600" b="1" i="0" u="none" strike="noStrike" dirty="0" err="1">
                <a:solidFill>
                  <a:srgbClr val="000000"/>
                </a:solidFill>
                <a:effectLst/>
                <a:latin typeface="Calibri" panose="020F0502020204030204" pitchFamily="34" charset="0"/>
              </a:rPr>
              <a:t>DeepMMATE</a:t>
            </a:r>
            <a:r>
              <a:rPr lang="en-IN" sz="3600" b="1" i="0" u="none" strike="noStrike" dirty="0">
                <a:solidFill>
                  <a:srgbClr val="000000"/>
                </a:solidFill>
                <a:effectLst/>
                <a:latin typeface="Calibri" panose="020F0502020204030204" pitchFamily="34" charset="0"/>
              </a:rPr>
              <a:t>:</a:t>
            </a:r>
            <a:r>
              <a:rPr lang="en-IN" sz="3600" b="0" i="0" u="none" strike="noStrike" dirty="0">
                <a:solidFill>
                  <a:srgbClr val="000000"/>
                </a:solidFill>
                <a:effectLst/>
                <a:latin typeface="Calibri" panose="020F0502020204030204" pitchFamily="34" charset="0"/>
              </a:rPr>
              <a:t> </a:t>
            </a:r>
            <a:br>
              <a:rPr lang="en-IN" sz="3600" b="0" i="0" u="none" strike="noStrike" dirty="0">
                <a:solidFill>
                  <a:srgbClr val="000000"/>
                </a:solidFill>
                <a:effectLst/>
                <a:latin typeface="Calibri" panose="020F0502020204030204" pitchFamily="34" charset="0"/>
              </a:rPr>
            </a:br>
            <a:r>
              <a:rPr lang="en-IN" sz="3600" b="0" i="0" u="none" strike="noStrike" dirty="0">
                <a:solidFill>
                  <a:srgbClr val="000000"/>
                </a:solidFill>
                <a:effectLst/>
                <a:latin typeface="Calibri" panose="020F0502020204030204" pitchFamily="34" charset="0"/>
              </a:rPr>
              <a:t>Deep learning based </a:t>
            </a:r>
            <a:r>
              <a:rPr lang="en-IN" sz="3600" b="0" i="0" u="none" strike="noStrike" dirty="0" err="1">
                <a:solidFill>
                  <a:srgbClr val="000000"/>
                </a:solidFill>
                <a:effectLst/>
                <a:latin typeface="Calibri" panose="020F0502020204030204" pitchFamily="34" charset="0"/>
              </a:rPr>
              <a:t>MultiModal</a:t>
            </a:r>
            <a:r>
              <a:rPr lang="en-IN" sz="3600" b="0" i="0" u="none" strike="noStrike" dirty="0">
                <a:solidFill>
                  <a:srgbClr val="000000"/>
                </a:solidFill>
                <a:effectLst/>
                <a:latin typeface="Calibri" panose="020F0502020204030204" pitchFamily="34" charset="0"/>
              </a:rPr>
              <a:t> architecture for Audit Taxability classification with XAI</a:t>
            </a:r>
            <a:endParaRPr lang="en-IN" sz="3600" dirty="0">
              <a:effectLst/>
              <a:latin typeface="+mn-lt"/>
            </a:endParaRPr>
          </a:p>
        </p:txBody>
      </p:sp>
      <p:sp>
        <p:nvSpPr>
          <p:cNvPr id="3" name="TextBox 2">
            <a:extLst>
              <a:ext uri="{FF2B5EF4-FFF2-40B4-BE49-F238E27FC236}">
                <a16:creationId xmlns:a16="http://schemas.microsoft.com/office/drawing/2014/main" id="{441A3400-1EC3-AF4B-9027-8AE376E90EFB}"/>
              </a:ext>
            </a:extLst>
          </p:cNvPr>
          <p:cNvSpPr txBox="1"/>
          <p:nvPr/>
        </p:nvSpPr>
        <p:spPr>
          <a:xfrm>
            <a:off x="3591339" y="4776863"/>
            <a:ext cx="4738978" cy="1015663"/>
          </a:xfrm>
          <a:prstGeom prst="rect">
            <a:avLst/>
          </a:prstGeom>
          <a:noFill/>
        </p:spPr>
        <p:txBody>
          <a:bodyPr wrap="square" rtlCol="0">
            <a:spAutoFit/>
          </a:bodyPr>
          <a:lstStyle/>
          <a:p>
            <a:pPr algn="ctr"/>
            <a:r>
              <a:rPr lang="en-US" sz="2000" b="1" dirty="0"/>
              <a:t>Y V S Harish</a:t>
            </a:r>
          </a:p>
          <a:p>
            <a:pPr algn="ctr"/>
            <a:r>
              <a:rPr lang="en-US" sz="2000" dirty="0"/>
              <a:t>Applied Scientist</a:t>
            </a:r>
          </a:p>
          <a:p>
            <a:pPr algn="ctr"/>
            <a:r>
              <a:rPr lang="en-US" sz="2000" dirty="0"/>
              <a:t>Amazon</a:t>
            </a:r>
          </a:p>
        </p:txBody>
      </p:sp>
    </p:spTree>
    <p:extLst>
      <p:ext uri="{BB962C8B-B14F-4D97-AF65-F5344CB8AC3E}">
        <p14:creationId xmlns:p14="http://schemas.microsoft.com/office/powerpoint/2010/main" val="3859908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B43B63-BB95-3C4C-B05F-B789E93A60DA}"/>
              </a:ext>
            </a:extLst>
          </p:cNvPr>
          <p:cNvSpPr/>
          <p:nvPr/>
        </p:nvSpPr>
        <p:spPr>
          <a:xfrm>
            <a:off x="7258211" y="696308"/>
            <a:ext cx="3127623" cy="4401205"/>
          </a:xfrm>
          <a:prstGeom prst="rect">
            <a:avLst/>
          </a:prstGeom>
        </p:spPr>
        <p:txBody>
          <a:bodyPr wrap="square">
            <a:spAutoFit/>
          </a:bodyPr>
          <a:lstStyle/>
          <a:p>
            <a:pPr marL="285750" indent="-285750">
              <a:buFont typeface="Arial" panose="020B0604020202020204" pitchFamily="34" charset="0"/>
              <a:buChar char="•"/>
            </a:pPr>
            <a:endParaRPr lang="en-IN" sz="2000" b="1" i="0" u="none" strike="noStrike" dirty="0">
              <a:solidFill>
                <a:srgbClr val="000000"/>
              </a:solidFill>
              <a:effectLst/>
            </a:endParaRPr>
          </a:p>
          <a:p>
            <a:pPr lvl="1"/>
            <a:r>
              <a:rPr lang="en-IN" sz="2000" b="1" dirty="0">
                <a:solidFill>
                  <a:srgbClr val="000000"/>
                </a:solidFill>
              </a:rPr>
              <a:t>Input Data</a:t>
            </a:r>
          </a:p>
          <a:p>
            <a:pPr marL="742950" lvl="1" indent="-285750">
              <a:buFont typeface="Arial" panose="020B0604020202020204" pitchFamily="34" charset="0"/>
              <a:buChar char="•"/>
            </a:pPr>
            <a:r>
              <a:rPr lang="en-IN" sz="2000" dirty="0">
                <a:solidFill>
                  <a:srgbClr val="000000"/>
                </a:solidFill>
              </a:rPr>
              <a:t>Product images</a:t>
            </a:r>
          </a:p>
          <a:p>
            <a:pPr lvl="1"/>
            <a:endParaRPr lang="en-IN" sz="2000" dirty="0">
              <a:solidFill>
                <a:srgbClr val="000000"/>
              </a:solidFill>
            </a:endParaRPr>
          </a:p>
          <a:p>
            <a:pPr marL="742950" lvl="1" indent="-285750">
              <a:buFont typeface="Arial" panose="020B0604020202020204" pitchFamily="34" charset="0"/>
              <a:buChar char="•"/>
            </a:pPr>
            <a:endParaRPr lang="en-IN" sz="2000" b="0" i="0" u="none" strike="noStrike" dirty="0">
              <a:solidFill>
                <a:srgbClr val="000000"/>
              </a:solidFill>
              <a:effectLst/>
            </a:endParaRPr>
          </a:p>
          <a:p>
            <a:pPr marL="285750" indent="-285750">
              <a:buFont typeface="Arial" panose="020B0604020202020204" pitchFamily="34" charset="0"/>
              <a:buChar char="•"/>
            </a:pPr>
            <a:endParaRPr lang="en-IN" sz="2000" b="1" i="0" u="none" strike="noStrike" dirty="0">
              <a:solidFill>
                <a:srgbClr val="000000"/>
              </a:solidFill>
              <a:effectLst/>
            </a:endParaRPr>
          </a:p>
          <a:p>
            <a:pPr marL="285750" indent="-285750">
              <a:buFont typeface="Arial" panose="020B0604020202020204" pitchFamily="34" charset="0"/>
              <a:buChar char="•"/>
            </a:pPr>
            <a:endParaRPr lang="en-IN" sz="2000" b="1" dirty="0">
              <a:solidFill>
                <a:srgbClr val="000000"/>
              </a:solidFill>
            </a:endParaRPr>
          </a:p>
          <a:p>
            <a:pPr marL="285750" indent="-285750">
              <a:buFont typeface="Arial" panose="020B0604020202020204" pitchFamily="34" charset="0"/>
              <a:buChar char="•"/>
            </a:pPr>
            <a:endParaRPr lang="en-IN" sz="2000" b="1" i="0" u="none" strike="noStrike" dirty="0">
              <a:solidFill>
                <a:srgbClr val="000000"/>
              </a:solidFill>
              <a:effectLst/>
            </a:endParaRPr>
          </a:p>
          <a:p>
            <a:pPr marL="285750" indent="-285750">
              <a:buFont typeface="Arial" panose="020B0604020202020204" pitchFamily="34" charset="0"/>
              <a:buChar char="•"/>
            </a:pPr>
            <a:endParaRPr lang="en-IN" sz="2000" b="1" dirty="0">
              <a:solidFill>
                <a:srgbClr val="000000"/>
              </a:solidFill>
            </a:endParaRPr>
          </a:p>
          <a:p>
            <a:pPr marL="285750" indent="-285750">
              <a:buFont typeface="Arial" panose="020B0604020202020204" pitchFamily="34" charset="0"/>
              <a:buChar char="•"/>
            </a:pPr>
            <a:endParaRPr lang="en-IN" sz="2000" b="1" i="0" u="none" strike="noStrike" dirty="0">
              <a:solidFill>
                <a:srgbClr val="000000"/>
              </a:solidFill>
              <a:effectLst/>
            </a:endParaRPr>
          </a:p>
          <a:p>
            <a:pPr marL="285750" indent="-285750">
              <a:buFont typeface="Arial" panose="020B0604020202020204" pitchFamily="34" charset="0"/>
              <a:buChar char="•"/>
            </a:pPr>
            <a:endParaRPr lang="en-IN" sz="2000" b="1" dirty="0">
              <a:solidFill>
                <a:srgbClr val="000000"/>
              </a:solidFill>
            </a:endParaRPr>
          </a:p>
          <a:p>
            <a:pPr marL="285750" indent="-285750">
              <a:buFont typeface="Arial" panose="020B0604020202020204" pitchFamily="34" charset="0"/>
              <a:buChar char="•"/>
            </a:pPr>
            <a:endParaRPr lang="en-IN" sz="2000" b="1" i="0" u="none" strike="noStrike" dirty="0">
              <a:solidFill>
                <a:srgbClr val="000000"/>
              </a:solidFill>
              <a:effectLst/>
            </a:endParaRPr>
          </a:p>
          <a:p>
            <a:pPr marL="285750" indent="-285750">
              <a:buFont typeface="Arial" panose="020B0604020202020204" pitchFamily="34" charset="0"/>
              <a:buChar char="•"/>
            </a:pPr>
            <a:endParaRPr lang="en-IN" sz="2000" b="1" i="0" u="none" strike="noStrike" dirty="0">
              <a:solidFill>
                <a:srgbClr val="000000"/>
              </a:solidFill>
              <a:effectLst/>
            </a:endParaRPr>
          </a:p>
          <a:p>
            <a:pPr marL="742950" lvl="1" indent="-285750">
              <a:buFont typeface="Arial" panose="020B0604020202020204" pitchFamily="34" charset="0"/>
              <a:buChar char="•"/>
            </a:pPr>
            <a:endParaRPr lang="en-IN" sz="2000" b="0" i="0" u="none" strike="noStrike" dirty="0">
              <a:solidFill>
                <a:srgbClr val="000000"/>
              </a:solidFill>
              <a:effectLst/>
            </a:endParaRPr>
          </a:p>
        </p:txBody>
      </p:sp>
      <p:pic>
        <p:nvPicPr>
          <p:cNvPr id="3" name="Picture 2">
            <a:extLst>
              <a:ext uri="{FF2B5EF4-FFF2-40B4-BE49-F238E27FC236}">
                <a16:creationId xmlns:a16="http://schemas.microsoft.com/office/drawing/2014/main" id="{1959951B-26FF-7A47-99F0-AEA3E5B9DD55}"/>
              </a:ext>
            </a:extLst>
          </p:cNvPr>
          <p:cNvPicPr>
            <a:picLocks noChangeAspect="1"/>
          </p:cNvPicPr>
          <p:nvPr/>
        </p:nvPicPr>
        <p:blipFill rotWithShape="1">
          <a:blip r:embed="rId2"/>
          <a:srcRect r="54821"/>
          <a:stretch/>
        </p:blipFill>
        <p:spPr>
          <a:xfrm>
            <a:off x="410452" y="2896911"/>
            <a:ext cx="2729949" cy="3531049"/>
          </a:xfrm>
          <a:prstGeom prst="rect">
            <a:avLst/>
          </a:prstGeom>
          <a:ln>
            <a:solidFill>
              <a:schemeClr val="tx1"/>
            </a:solidFill>
          </a:ln>
        </p:spPr>
      </p:pic>
      <p:pic>
        <p:nvPicPr>
          <p:cNvPr id="5" name="Picture 4">
            <a:extLst>
              <a:ext uri="{FF2B5EF4-FFF2-40B4-BE49-F238E27FC236}">
                <a16:creationId xmlns:a16="http://schemas.microsoft.com/office/drawing/2014/main" id="{B2C7A1E5-00C4-534E-B4C4-6B94178DF1FD}"/>
              </a:ext>
            </a:extLst>
          </p:cNvPr>
          <p:cNvPicPr>
            <a:picLocks noChangeAspect="1"/>
          </p:cNvPicPr>
          <p:nvPr/>
        </p:nvPicPr>
        <p:blipFill rotWithShape="1">
          <a:blip r:embed="rId3"/>
          <a:srcRect l="851" t="2535" r="58924" b="41554"/>
          <a:stretch/>
        </p:blipFill>
        <p:spPr>
          <a:xfrm>
            <a:off x="3568898" y="2513557"/>
            <a:ext cx="2639832" cy="1964743"/>
          </a:xfrm>
          <a:prstGeom prst="rect">
            <a:avLst/>
          </a:prstGeom>
          <a:ln>
            <a:solidFill>
              <a:schemeClr val="tx1"/>
            </a:solidFill>
          </a:ln>
        </p:spPr>
      </p:pic>
      <p:pic>
        <p:nvPicPr>
          <p:cNvPr id="6" name="Content Placeholder 4">
            <a:extLst>
              <a:ext uri="{FF2B5EF4-FFF2-40B4-BE49-F238E27FC236}">
                <a16:creationId xmlns:a16="http://schemas.microsoft.com/office/drawing/2014/main" id="{71CFDB8F-9246-9A49-A00B-8DAFBE6412A1}"/>
              </a:ext>
            </a:extLst>
          </p:cNvPr>
          <p:cNvPicPr>
            <a:picLocks noGrp="1" noChangeAspect="1"/>
          </p:cNvPicPr>
          <p:nvPr>
            <p:ph idx="1"/>
          </p:nvPr>
        </p:nvPicPr>
        <p:blipFill rotWithShape="1">
          <a:blip r:embed="rId4"/>
          <a:srcRect t="5886" r="59047" b="15122"/>
          <a:stretch/>
        </p:blipFill>
        <p:spPr>
          <a:xfrm>
            <a:off x="6622168" y="3992635"/>
            <a:ext cx="2639832" cy="2316592"/>
          </a:xfrm>
          <a:prstGeom prst="rect">
            <a:avLst/>
          </a:prstGeom>
          <a:ln>
            <a:solidFill>
              <a:schemeClr val="tx1"/>
            </a:solidFill>
          </a:ln>
        </p:spPr>
      </p:pic>
      <p:sp>
        <p:nvSpPr>
          <p:cNvPr id="2" name="TextBox 1">
            <a:extLst>
              <a:ext uri="{FF2B5EF4-FFF2-40B4-BE49-F238E27FC236}">
                <a16:creationId xmlns:a16="http://schemas.microsoft.com/office/drawing/2014/main" id="{3A4FCF14-87E5-B74A-993D-B11604C20270}"/>
              </a:ext>
            </a:extLst>
          </p:cNvPr>
          <p:cNvSpPr txBox="1"/>
          <p:nvPr/>
        </p:nvSpPr>
        <p:spPr>
          <a:xfrm>
            <a:off x="1121134" y="6427960"/>
            <a:ext cx="1218603" cy="400110"/>
          </a:xfrm>
          <a:prstGeom prst="rect">
            <a:avLst/>
          </a:prstGeom>
          <a:noFill/>
        </p:spPr>
        <p:txBody>
          <a:bodyPr wrap="none" rtlCol="0">
            <a:spAutoFit/>
          </a:bodyPr>
          <a:lstStyle/>
          <a:p>
            <a:r>
              <a:rPr lang="en-US" sz="2000" dirty="0"/>
              <a:t>Soft Drink</a:t>
            </a:r>
          </a:p>
        </p:txBody>
      </p:sp>
      <p:sp>
        <p:nvSpPr>
          <p:cNvPr id="7" name="TextBox 6">
            <a:extLst>
              <a:ext uri="{FF2B5EF4-FFF2-40B4-BE49-F238E27FC236}">
                <a16:creationId xmlns:a16="http://schemas.microsoft.com/office/drawing/2014/main" id="{A7B561AF-517F-2044-AEB6-7FC83DDFB8BF}"/>
              </a:ext>
            </a:extLst>
          </p:cNvPr>
          <p:cNvSpPr txBox="1"/>
          <p:nvPr/>
        </p:nvSpPr>
        <p:spPr>
          <a:xfrm>
            <a:off x="4065514" y="4478300"/>
            <a:ext cx="1722716" cy="400110"/>
          </a:xfrm>
          <a:prstGeom prst="rect">
            <a:avLst/>
          </a:prstGeom>
          <a:noFill/>
        </p:spPr>
        <p:txBody>
          <a:bodyPr wrap="none" rtlCol="0">
            <a:spAutoFit/>
          </a:bodyPr>
          <a:lstStyle/>
          <a:p>
            <a:r>
              <a:rPr lang="en-US" sz="2000" dirty="0"/>
              <a:t>Digital Product</a:t>
            </a:r>
          </a:p>
        </p:txBody>
      </p:sp>
      <p:sp>
        <p:nvSpPr>
          <p:cNvPr id="8" name="TextBox 7">
            <a:extLst>
              <a:ext uri="{FF2B5EF4-FFF2-40B4-BE49-F238E27FC236}">
                <a16:creationId xmlns:a16="http://schemas.microsoft.com/office/drawing/2014/main" id="{928A2601-3832-5E4F-BA1E-66E902E44030}"/>
              </a:ext>
            </a:extLst>
          </p:cNvPr>
          <p:cNvSpPr txBox="1"/>
          <p:nvPr/>
        </p:nvSpPr>
        <p:spPr>
          <a:xfrm>
            <a:off x="7326922" y="6309227"/>
            <a:ext cx="1050288" cy="400110"/>
          </a:xfrm>
          <a:prstGeom prst="rect">
            <a:avLst/>
          </a:prstGeom>
          <a:noFill/>
        </p:spPr>
        <p:txBody>
          <a:bodyPr wrap="none" rtlCol="0">
            <a:spAutoFit/>
          </a:bodyPr>
          <a:lstStyle/>
          <a:p>
            <a:r>
              <a:rPr lang="en-US" sz="2000" dirty="0"/>
              <a:t>Clothing</a:t>
            </a:r>
          </a:p>
        </p:txBody>
      </p:sp>
      <p:sp>
        <p:nvSpPr>
          <p:cNvPr id="11" name="TextBox 10">
            <a:extLst>
              <a:ext uri="{FF2B5EF4-FFF2-40B4-BE49-F238E27FC236}">
                <a16:creationId xmlns:a16="http://schemas.microsoft.com/office/drawing/2014/main" id="{7576E2D0-97DC-E845-9B39-7CDA32182513}"/>
              </a:ext>
            </a:extLst>
          </p:cNvPr>
          <p:cNvSpPr txBox="1"/>
          <p:nvPr/>
        </p:nvSpPr>
        <p:spPr>
          <a:xfrm>
            <a:off x="9580563" y="4440818"/>
            <a:ext cx="6098650" cy="400110"/>
          </a:xfrm>
          <a:prstGeom prst="rect">
            <a:avLst/>
          </a:prstGeom>
          <a:noFill/>
        </p:spPr>
        <p:txBody>
          <a:bodyPr wrap="square">
            <a:spAutoFit/>
          </a:bodyPr>
          <a:lstStyle/>
          <a:p>
            <a:r>
              <a:rPr lang="en-US" sz="2000" dirty="0"/>
              <a:t>OTC Drugs &amp; Medicines</a:t>
            </a:r>
          </a:p>
        </p:txBody>
      </p:sp>
      <p:sp>
        <p:nvSpPr>
          <p:cNvPr id="13" name="TextBox 12">
            <a:extLst>
              <a:ext uri="{FF2B5EF4-FFF2-40B4-BE49-F238E27FC236}">
                <a16:creationId xmlns:a16="http://schemas.microsoft.com/office/drawing/2014/main" id="{B2039837-7A34-2E40-A864-A95688E911B3}"/>
              </a:ext>
            </a:extLst>
          </p:cNvPr>
          <p:cNvSpPr txBox="1"/>
          <p:nvPr/>
        </p:nvSpPr>
        <p:spPr>
          <a:xfrm>
            <a:off x="1784630" y="148663"/>
            <a:ext cx="7839986" cy="707886"/>
          </a:xfrm>
          <a:prstGeom prst="rect">
            <a:avLst/>
          </a:prstGeom>
          <a:noFill/>
        </p:spPr>
        <p:txBody>
          <a:bodyPr wrap="square">
            <a:spAutoFit/>
          </a:bodyPr>
          <a:lstStyle/>
          <a:p>
            <a:pPr algn="ctr"/>
            <a:r>
              <a:rPr lang="en-IN" sz="4000" b="1" dirty="0">
                <a:solidFill>
                  <a:srgbClr val="000000"/>
                </a:solidFill>
              </a:rPr>
              <a:t>V</a:t>
            </a:r>
            <a:r>
              <a:rPr lang="en-IN" sz="4000" b="1" i="0" u="none" strike="noStrike" dirty="0">
                <a:solidFill>
                  <a:srgbClr val="000000"/>
                </a:solidFill>
                <a:effectLst/>
              </a:rPr>
              <a:t>ision only Models</a:t>
            </a:r>
          </a:p>
        </p:txBody>
      </p:sp>
      <p:sp>
        <p:nvSpPr>
          <p:cNvPr id="14" name="Rectangle 13">
            <a:extLst>
              <a:ext uri="{FF2B5EF4-FFF2-40B4-BE49-F238E27FC236}">
                <a16:creationId xmlns:a16="http://schemas.microsoft.com/office/drawing/2014/main" id="{23A12D41-700A-364B-B9C8-1019F4B64A71}"/>
              </a:ext>
            </a:extLst>
          </p:cNvPr>
          <p:cNvSpPr/>
          <p:nvPr/>
        </p:nvSpPr>
        <p:spPr>
          <a:xfrm>
            <a:off x="242356" y="668123"/>
            <a:ext cx="3127623" cy="5016758"/>
          </a:xfrm>
          <a:prstGeom prst="rect">
            <a:avLst/>
          </a:prstGeom>
        </p:spPr>
        <p:txBody>
          <a:bodyPr wrap="square">
            <a:spAutoFit/>
          </a:bodyPr>
          <a:lstStyle/>
          <a:p>
            <a:pPr lvl="1"/>
            <a:r>
              <a:rPr lang="en-IN" sz="2000" b="1" dirty="0">
                <a:solidFill>
                  <a:srgbClr val="000000"/>
                </a:solidFill>
              </a:rPr>
              <a:t>Models</a:t>
            </a:r>
          </a:p>
          <a:p>
            <a:pPr marL="742950" lvl="1" indent="-285750">
              <a:buFont typeface="Arial" panose="020B0604020202020204" pitchFamily="34" charset="0"/>
              <a:buChar char="•"/>
            </a:pPr>
            <a:r>
              <a:rPr lang="en-IN" sz="2000" dirty="0" err="1">
                <a:solidFill>
                  <a:srgbClr val="000000"/>
                </a:solidFill>
              </a:rPr>
              <a:t>AlexNet</a:t>
            </a:r>
            <a:endParaRPr lang="en-IN" sz="2000" dirty="0">
              <a:solidFill>
                <a:srgbClr val="000000"/>
              </a:solidFill>
            </a:endParaRPr>
          </a:p>
          <a:p>
            <a:pPr marL="742950" lvl="1" indent="-285750">
              <a:buFont typeface="Arial" panose="020B0604020202020204" pitchFamily="34" charset="0"/>
              <a:buChar char="•"/>
            </a:pPr>
            <a:r>
              <a:rPr lang="en-IN" sz="2000" dirty="0">
                <a:solidFill>
                  <a:srgbClr val="000000"/>
                </a:solidFill>
              </a:rPr>
              <a:t>VGG</a:t>
            </a:r>
          </a:p>
          <a:p>
            <a:pPr marL="742950" lvl="1" indent="-285750">
              <a:buFont typeface="Arial" panose="020B0604020202020204" pitchFamily="34" charset="0"/>
              <a:buChar char="•"/>
            </a:pPr>
            <a:r>
              <a:rPr lang="en-IN" sz="2000" dirty="0" err="1">
                <a:solidFill>
                  <a:srgbClr val="000000"/>
                </a:solidFill>
              </a:rPr>
              <a:t>ResNet</a:t>
            </a:r>
            <a:endParaRPr lang="en-IN" sz="2000" dirty="0">
              <a:solidFill>
                <a:srgbClr val="000000"/>
              </a:solidFill>
            </a:endParaRPr>
          </a:p>
          <a:p>
            <a:pPr marL="742950" lvl="1" indent="-285750">
              <a:buFont typeface="Arial" panose="020B0604020202020204" pitchFamily="34" charset="0"/>
              <a:buChar char="•"/>
            </a:pPr>
            <a:r>
              <a:rPr lang="en-IN" sz="2000" dirty="0">
                <a:solidFill>
                  <a:srgbClr val="000000"/>
                </a:solidFill>
              </a:rPr>
              <a:t>Inception</a:t>
            </a:r>
          </a:p>
          <a:p>
            <a:pPr marL="742950" lvl="1" indent="-285750">
              <a:buFont typeface="Arial" panose="020B0604020202020204" pitchFamily="34" charset="0"/>
              <a:buChar char="•"/>
            </a:pPr>
            <a:r>
              <a:rPr lang="en-IN" sz="2000" dirty="0" err="1">
                <a:solidFill>
                  <a:srgbClr val="000000"/>
                </a:solidFill>
              </a:rPr>
              <a:t>EfficientNet</a:t>
            </a:r>
            <a:endParaRPr lang="en-IN" sz="2000" dirty="0">
              <a:solidFill>
                <a:srgbClr val="000000"/>
              </a:solidFill>
            </a:endParaRPr>
          </a:p>
          <a:p>
            <a:pPr marL="742950" lvl="1" indent="-285750">
              <a:buFont typeface="Arial" panose="020B0604020202020204" pitchFamily="34" charset="0"/>
              <a:buChar char="•"/>
            </a:pPr>
            <a:endParaRPr lang="en-IN" sz="2000" b="0" i="0" u="none" strike="noStrike" dirty="0">
              <a:solidFill>
                <a:srgbClr val="000000"/>
              </a:solidFill>
              <a:effectLst/>
            </a:endParaRPr>
          </a:p>
          <a:p>
            <a:pPr marL="285750" indent="-285750">
              <a:buFont typeface="Arial" panose="020B0604020202020204" pitchFamily="34" charset="0"/>
              <a:buChar char="•"/>
            </a:pPr>
            <a:endParaRPr lang="en-IN" sz="2000" b="1" i="0" u="none" strike="noStrike" dirty="0">
              <a:solidFill>
                <a:srgbClr val="000000"/>
              </a:solidFill>
              <a:effectLst/>
            </a:endParaRPr>
          </a:p>
          <a:p>
            <a:pPr marL="285750" indent="-285750">
              <a:buFont typeface="Arial" panose="020B0604020202020204" pitchFamily="34" charset="0"/>
              <a:buChar char="•"/>
            </a:pPr>
            <a:endParaRPr lang="en-IN" sz="2000" b="1" dirty="0">
              <a:solidFill>
                <a:srgbClr val="000000"/>
              </a:solidFill>
            </a:endParaRPr>
          </a:p>
          <a:p>
            <a:pPr marL="285750" indent="-285750">
              <a:buFont typeface="Arial" panose="020B0604020202020204" pitchFamily="34" charset="0"/>
              <a:buChar char="•"/>
            </a:pPr>
            <a:endParaRPr lang="en-IN" sz="2000" b="1" i="0" u="none" strike="noStrike" dirty="0">
              <a:solidFill>
                <a:srgbClr val="000000"/>
              </a:solidFill>
              <a:effectLst/>
            </a:endParaRPr>
          </a:p>
          <a:p>
            <a:pPr marL="285750" indent="-285750">
              <a:buFont typeface="Arial" panose="020B0604020202020204" pitchFamily="34" charset="0"/>
              <a:buChar char="•"/>
            </a:pPr>
            <a:endParaRPr lang="en-IN" sz="2000" b="1" dirty="0">
              <a:solidFill>
                <a:srgbClr val="000000"/>
              </a:solidFill>
            </a:endParaRPr>
          </a:p>
          <a:p>
            <a:pPr marL="285750" indent="-285750">
              <a:buFont typeface="Arial" panose="020B0604020202020204" pitchFamily="34" charset="0"/>
              <a:buChar char="•"/>
            </a:pPr>
            <a:endParaRPr lang="en-IN" sz="2000" b="1" i="0" u="none" strike="noStrike" dirty="0">
              <a:solidFill>
                <a:srgbClr val="000000"/>
              </a:solidFill>
              <a:effectLst/>
            </a:endParaRPr>
          </a:p>
          <a:p>
            <a:pPr marL="285750" indent="-285750">
              <a:buFont typeface="Arial" panose="020B0604020202020204" pitchFamily="34" charset="0"/>
              <a:buChar char="•"/>
            </a:pPr>
            <a:endParaRPr lang="en-IN" sz="2000" b="1" dirty="0">
              <a:solidFill>
                <a:srgbClr val="000000"/>
              </a:solidFill>
            </a:endParaRPr>
          </a:p>
          <a:p>
            <a:pPr marL="285750" indent="-285750">
              <a:buFont typeface="Arial" panose="020B0604020202020204" pitchFamily="34" charset="0"/>
              <a:buChar char="•"/>
            </a:pPr>
            <a:endParaRPr lang="en-IN" sz="2000" b="1" i="0" u="none" strike="noStrike" dirty="0">
              <a:solidFill>
                <a:srgbClr val="000000"/>
              </a:solidFill>
              <a:effectLst/>
            </a:endParaRPr>
          </a:p>
          <a:p>
            <a:pPr marL="285750" indent="-285750">
              <a:buFont typeface="Arial" panose="020B0604020202020204" pitchFamily="34" charset="0"/>
              <a:buChar char="•"/>
            </a:pPr>
            <a:endParaRPr lang="en-IN" sz="2000" b="1" i="0" u="none" strike="noStrike" dirty="0">
              <a:solidFill>
                <a:srgbClr val="000000"/>
              </a:solidFill>
              <a:effectLst/>
            </a:endParaRPr>
          </a:p>
          <a:p>
            <a:pPr marL="742950" lvl="1" indent="-285750">
              <a:buFont typeface="Arial" panose="020B0604020202020204" pitchFamily="34" charset="0"/>
              <a:buChar char="•"/>
            </a:pPr>
            <a:endParaRPr lang="en-IN" sz="2000" b="0" i="0" u="none" strike="noStrike" dirty="0">
              <a:solidFill>
                <a:srgbClr val="000000"/>
              </a:solidFill>
              <a:effectLst/>
            </a:endParaRPr>
          </a:p>
        </p:txBody>
      </p:sp>
      <p:pic>
        <p:nvPicPr>
          <p:cNvPr id="10" name="Picture 9">
            <a:extLst>
              <a:ext uri="{FF2B5EF4-FFF2-40B4-BE49-F238E27FC236}">
                <a16:creationId xmlns:a16="http://schemas.microsoft.com/office/drawing/2014/main" id="{9D3773F1-AA95-AF66-EA48-7E310D0D5143}"/>
              </a:ext>
            </a:extLst>
          </p:cNvPr>
          <p:cNvPicPr>
            <a:picLocks noChangeAspect="1"/>
          </p:cNvPicPr>
          <p:nvPr/>
        </p:nvPicPr>
        <p:blipFill>
          <a:blip r:embed="rId5"/>
          <a:stretch>
            <a:fillRect/>
          </a:stretch>
        </p:blipFill>
        <p:spPr>
          <a:xfrm>
            <a:off x="9460919" y="1998566"/>
            <a:ext cx="2401279" cy="1994069"/>
          </a:xfrm>
          <a:prstGeom prst="rect">
            <a:avLst/>
          </a:prstGeom>
        </p:spPr>
      </p:pic>
    </p:spTree>
    <p:extLst>
      <p:ext uri="{BB962C8B-B14F-4D97-AF65-F5344CB8AC3E}">
        <p14:creationId xmlns:p14="http://schemas.microsoft.com/office/powerpoint/2010/main" val="792309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8084-ABC9-A34F-A8A2-EBC65B771E6A}"/>
              </a:ext>
            </a:extLst>
          </p:cNvPr>
          <p:cNvSpPr>
            <a:spLocks noGrp="1"/>
          </p:cNvSpPr>
          <p:nvPr>
            <p:ph type="title"/>
          </p:nvPr>
        </p:nvSpPr>
        <p:spPr>
          <a:xfrm>
            <a:off x="667388" y="484387"/>
            <a:ext cx="10492926" cy="540932"/>
          </a:xfrm>
        </p:spPr>
        <p:txBody>
          <a:bodyPr>
            <a:normAutofit fontScale="90000"/>
          </a:bodyPr>
          <a:lstStyle/>
          <a:p>
            <a:pPr algn="ctr"/>
            <a:r>
              <a:rPr lang="en-IN" b="1" i="0" u="none" strike="noStrike" dirty="0">
                <a:solidFill>
                  <a:srgbClr val="000000"/>
                </a:solidFill>
                <a:effectLst/>
                <a:latin typeface="+mn-lt"/>
              </a:rPr>
              <a:t>Language based Models</a:t>
            </a:r>
            <a:br>
              <a:rPr lang="en-IN" b="1" i="0" u="none" strike="noStrike" dirty="0">
                <a:solidFill>
                  <a:srgbClr val="000000"/>
                </a:solidFill>
                <a:effectLst/>
                <a:latin typeface="+mn-lt"/>
              </a:rPr>
            </a:br>
            <a:endParaRPr lang="en-US" dirty="0">
              <a:latin typeface="+mn-lt"/>
            </a:endParaRPr>
          </a:p>
        </p:txBody>
      </p:sp>
      <p:sp>
        <p:nvSpPr>
          <p:cNvPr id="3" name="Content Placeholder 2">
            <a:extLst>
              <a:ext uri="{FF2B5EF4-FFF2-40B4-BE49-F238E27FC236}">
                <a16:creationId xmlns:a16="http://schemas.microsoft.com/office/drawing/2014/main" id="{F9E97554-4850-C84C-A1DB-58F2A27D17F3}"/>
              </a:ext>
            </a:extLst>
          </p:cNvPr>
          <p:cNvSpPr>
            <a:spLocks noGrp="1"/>
          </p:cNvSpPr>
          <p:nvPr>
            <p:ph idx="1"/>
          </p:nvPr>
        </p:nvSpPr>
        <p:spPr>
          <a:xfrm>
            <a:off x="294678" y="1024063"/>
            <a:ext cx="4813029" cy="1725251"/>
          </a:xfrm>
        </p:spPr>
        <p:txBody>
          <a:bodyPr>
            <a:normAutofit/>
          </a:bodyPr>
          <a:lstStyle/>
          <a:p>
            <a:pPr marL="457200" lvl="1" indent="0">
              <a:buNone/>
            </a:pPr>
            <a:r>
              <a:rPr lang="en-IN" sz="2000" b="1" dirty="0">
                <a:solidFill>
                  <a:srgbClr val="000000"/>
                </a:solidFill>
              </a:rPr>
              <a:t>Models:</a:t>
            </a:r>
          </a:p>
          <a:p>
            <a:pPr lvl="1"/>
            <a:r>
              <a:rPr lang="en-IN" sz="2000" dirty="0">
                <a:effectLst/>
              </a:rPr>
              <a:t>MPNET</a:t>
            </a:r>
          </a:p>
          <a:p>
            <a:pPr lvl="1"/>
            <a:r>
              <a:rPr lang="en-IN" sz="2000" dirty="0">
                <a:effectLst/>
              </a:rPr>
              <a:t>BERT</a:t>
            </a:r>
          </a:p>
          <a:p>
            <a:pPr lvl="1"/>
            <a:r>
              <a:rPr lang="en-IN" sz="2000" dirty="0">
                <a:solidFill>
                  <a:srgbClr val="000000"/>
                </a:solidFill>
              </a:rPr>
              <a:t>XLNET</a:t>
            </a:r>
          </a:p>
          <a:p>
            <a:pPr lvl="1"/>
            <a:r>
              <a:rPr lang="en-IN" sz="2000" dirty="0" err="1">
                <a:solidFill>
                  <a:srgbClr val="000000"/>
                </a:solidFill>
              </a:rPr>
              <a:t>RoBERTa</a:t>
            </a:r>
            <a:endParaRPr lang="en-IN" sz="2000" dirty="0">
              <a:solidFill>
                <a:srgbClr val="000000"/>
              </a:solidFill>
            </a:endParaRPr>
          </a:p>
          <a:p>
            <a:endParaRPr lang="en-US" sz="1400" dirty="0"/>
          </a:p>
        </p:txBody>
      </p:sp>
      <p:pic>
        <p:nvPicPr>
          <p:cNvPr id="4" name="Picture 3">
            <a:extLst>
              <a:ext uri="{FF2B5EF4-FFF2-40B4-BE49-F238E27FC236}">
                <a16:creationId xmlns:a16="http://schemas.microsoft.com/office/drawing/2014/main" id="{F142977C-6645-DF4F-8FEB-2FCB65A63DC3}"/>
              </a:ext>
            </a:extLst>
          </p:cNvPr>
          <p:cNvPicPr>
            <a:picLocks noChangeAspect="1"/>
          </p:cNvPicPr>
          <p:nvPr/>
        </p:nvPicPr>
        <p:blipFill rotWithShape="1">
          <a:blip r:embed="rId2"/>
          <a:srcRect l="41087"/>
          <a:stretch/>
        </p:blipFill>
        <p:spPr>
          <a:xfrm>
            <a:off x="2975996" y="3307436"/>
            <a:ext cx="2409245" cy="2189698"/>
          </a:xfrm>
          <a:prstGeom prst="rect">
            <a:avLst/>
          </a:prstGeom>
          <a:ln>
            <a:solidFill>
              <a:schemeClr val="tx1"/>
            </a:solidFill>
          </a:ln>
        </p:spPr>
      </p:pic>
      <p:pic>
        <p:nvPicPr>
          <p:cNvPr id="5" name="Picture 4">
            <a:extLst>
              <a:ext uri="{FF2B5EF4-FFF2-40B4-BE49-F238E27FC236}">
                <a16:creationId xmlns:a16="http://schemas.microsoft.com/office/drawing/2014/main" id="{4099EF61-286B-C74F-8875-796EBAE586C1}"/>
              </a:ext>
            </a:extLst>
          </p:cNvPr>
          <p:cNvPicPr>
            <a:picLocks noChangeAspect="1"/>
          </p:cNvPicPr>
          <p:nvPr/>
        </p:nvPicPr>
        <p:blipFill rotWithShape="1">
          <a:blip r:embed="rId3"/>
          <a:srcRect l="45178"/>
          <a:stretch/>
        </p:blipFill>
        <p:spPr>
          <a:xfrm>
            <a:off x="215166" y="3959751"/>
            <a:ext cx="2232220" cy="2568271"/>
          </a:xfrm>
          <a:prstGeom prst="rect">
            <a:avLst/>
          </a:prstGeom>
          <a:ln>
            <a:solidFill>
              <a:schemeClr val="tx1"/>
            </a:solidFill>
          </a:ln>
        </p:spPr>
      </p:pic>
      <p:pic>
        <p:nvPicPr>
          <p:cNvPr id="6" name="Content Placeholder 4">
            <a:extLst>
              <a:ext uri="{FF2B5EF4-FFF2-40B4-BE49-F238E27FC236}">
                <a16:creationId xmlns:a16="http://schemas.microsoft.com/office/drawing/2014/main" id="{8DA88782-7226-1543-8459-83F6B34A57E9}"/>
              </a:ext>
            </a:extLst>
          </p:cNvPr>
          <p:cNvPicPr>
            <a:picLocks noChangeAspect="1"/>
          </p:cNvPicPr>
          <p:nvPr/>
        </p:nvPicPr>
        <p:blipFill rotWithShape="1">
          <a:blip r:embed="rId4"/>
          <a:srcRect l="42040" t="5532" r="896"/>
          <a:stretch/>
        </p:blipFill>
        <p:spPr>
          <a:xfrm>
            <a:off x="5913851" y="3959751"/>
            <a:ext cx="2631882" cy="2377440"/>
          </a:xfrm>
          <a:prstGeom prst="rect">
            <a:avLst/>
          </a:prstGeom>
          <a:ln>
            <a:solidFill>
              <a:schemeClr val="tx1"/>
            </a:solidFill>
          </a:ln>
        </p:spPr>
      </p:pic>
      <p:sp>
        <p:nvSpPr>
          <p:cNvPr id="8" name="TextBox 7">
            <a:extLst>
              <a:ext uri="{FF2B5EF4-FFF2-40B4-BE49-F238E27FC236}">
                <a16:creationId xmlns:a16="http://schemas.microsoft.com/office/drawing/2014/main" id="{F5827009-94D8-AF42-BDCE-C582D99FDEB6}"/>
              </a:ext>
            </a:extLst>
          </p:cNvPr>
          <p:cNvSpPr txBox="1"/>
          <p:nvPr/>
        </p:nvSpPr>
        <p:spPr>
          <a:xfrm>
            <a:off x="774072" y="6524046"/>
            <a:ext cx="1114408" cy="369332"/>
          </a:xfrm>
          <a:prstGeom prst="rect">
            <a:avLst/>
          </a:prstGeom>
          <a:noFill/>
        </p:spPr>
        <p:txBody>
          <a:bodyPr wrap="none" rtlCol="0">
            <a:spAutoFit/>
          </a:bodyPr>
          <a:lstStyle/>
          <a:p>
            <a:r>
              <a:rPr lang="en-US" dirty="0"/>
              <a:t>Soft Drink</a:t>
            </a:r>
          </a:p>
        </p:txBody>
      </p:sp>
      <p:sp>
        <p:nvSpPr>
          <p:cNvPr id="9" name="TextBox 8">
            <a:extLst>
              <a:ext uri="{FF2B5EF4-FFF2-40B4-BE49-F238E27FC236}">
                <a16:creationId xmlns:a16="http://schemas.microsoft.com/office/drawing/2014/main" id="{8872E9ED-21C0-3D45-A1F7-CECE96B3AE20}"/>
              </a:ext>
            </a:extLst>
          </p:cNvPr>
          <p:cNvSpPr txBox="1"/>
          <p:nvPr/>
        </p:nvSpPr>
        <p:spPr>
          <a:xfrm>
            <a:off x="3396653" y="5497134"/>
            <a:ext cx="1567930" cy="369332"/>
          </a:xfrm>
          <a:prstGeom prst="rect">
            <a:avLst/>
          </a:prstGeom>
          <a:noFill/>
        </p:spPr>
        <p:txBody>
          <a:bodyPr wrap="none" rtlCol="0">
            <a:spAutoFit/>
          </a:bodyPr>
          <a:lstStyle/>
          <a:p>
            <a:r>
              <a:rPr lang="en-US" dirty="0"/>
              <a:t>Digital Product</a:t>
            </a:r>
          </a:p>
        </p:txBody>
      </p:sp>
      <p:sp>
        <p:nvSpPr>
          <p:cNvPr id="10" name="TextBox 9">
            <a:extLst>
              <a:ext uri="{FF2B5EF4-FFF2-40B4-BE49-F238E27FC236}">
                <a16:creationId xmlns:a16="http://schemas.microsoft.com/office/drawing/2014/main" id="{ABE17738-0217-004B-8ED3-B490209EA30F}"/>
              </a:ext>
            </a:extLst>
          </p:cNvPr>
          <p:cNvSpPr txBox="1"/>
          <p:nvPr/>
        </p:nvSpPr>
        <p:spPr>
          <a:xfrm>
            <a:off x="6744753" y="6304432"/>
            <a:ext cx="965329" cy="369332"/>
          </a:xfrm>
          <a:prstGeom prst="rect">
            <a:avLst/>
          </a:prstGeom>
          <a:noFill/>
        </p:spPr>
        <p:txBody>
          <a:bodyPr wrap="none" rtlCol="0">
            <a:spAutoFit/>
          </a:bodyPr>
          <a:lstStyle/>
          <a:p>
            <a:r>
              <a:rPr lang="en-US" dirty="0"/>
              <a:t>Clothing</a:t>
            </a:r>
          </a:p>
        </p:txBody>
      </p:sp>
      <p:sp>
        <p:nvSpPr>
          <p:cNvPr id="11" name="TextBox 10">
            <a:extLst>
              <a:ext uri="{FF2B5EF4-FFF2-40B4-BE49-F238E27FC236}">
                <a16:creationId xmlns:a16="http://schemas.microsoft.com/office/drawing/2014/main" id="{170CC3C7-9D8C-B44A-8767-B9BD8675D8F6}"/>
              </a:ext>
            </a:extLst>
          </p:cNvPr>
          <p:cNvSpPr txBox="1"/>
          <p:nvPr/>
        </p:nvSpPr>
        <p:spPr>
          <a:xfrm>
            <a:off x="9162636" y="5692922"/>
            <a:ext cx="6098650" cy="369332"/>
          </a:xfrm>
          <a:prstGeom prst="rect">
            <a:avLst/>
          </a:prstGeom>
          <a:noFill/>
        </p:spPr>
        <p:txBody>
          <a:bodyPr wrap="square">
            <a:spAutoFit/>
          </a:bodyPr>
          <a:lstStyle/>
          <a:p>
            <a:r>
              <a:rPr lang="en-US" dirty="0"/>
              <a:t>OTC Drugs &amp; Medicines</a:t>
            </a:r>
          </a:p>
        </p:txBody>
      </p:sp>
      <p:sp>
        <p:nvSpPr>
          <p:cNvPr id="13" name="TextBox 12">
            <a:extLst>
              <a:ext uri="{FF2B5EF4-FFF2-40B4-BE49-F238E27FC236}">
                <a16:creationId xmlns:a16="http://schemas.microsoft.com/office/drawing/2014/main" id="{0A9CC2FE-22C5-0247-9FBE-49A7A00B0B3D}"/>
              </a:ext>
            </a:extLst>
          </p:cNvPr>
          <p:cNvSpPr txBox="1"/>
          <p:nvPr/>
        </p:nvSpPr>
        <p:spPr>
          <a:xfrm>
            <a:off x="6485448" y="902655"/>
            <a:ext cx="7649154" cy="1846659"/>
          </a:xfrm>
          <a:prstGeom prst="rect">
            <a:avLst/>
          </a:prstGeom>
          <a:noFill/>
        </p:spPr>
        <p:txBody>
          <a:bodyPr wrap="square">
            <a:spAutoFit/>
          </a:bodyPr>
          <a:lstStyle/>
          <a:p>
            <a:pPr marL="457200" lvl="1" indent="0">
              <a:buNone/>
            </a:pPr>
            <a:r>
              <a:rPr lang="en-IN" sz="2000" b="1" dirty="0">
                <a:solidFill>
                  <a:srgbClr val="000000"/>
                </a:solidFill>
              </a:rPr>
              <a:t>Input Data:</a:t>
            </a:r>
          </a:p>
          <a:p>
            <a:pPr marL="742950" lvl="1" indent="-285750">
              <a:buFont typeface="Arial" panose="020B0604020202020204" pitchFamily="34" charset="0"/>
              <a:buChar char="•"/>
            </a:pPr>
            <a:r>
              <a:rPr lang="en-IN" sz="2000" dirty="0">
                <a:solidFill>
                  <a:srgbClr val="000000"/>
                </a:solidFill>
              </a:rPr>
              <a:t>Product API data</a:t>
            </a:r>
          </a:p>
          <a:p>
            <a:pPr marL="1200150" lvl="2" indent="-285750">
              <a:buFont typeface="Arial" panose="020B0604020202020204" pitchFamily="34" charset="0"/>
              <a:buChar char="•"/>
            </a:pPr>
            <a:r>
              <a:rPr lang="en-IN" dirty="0"/>
              <a:t>P</a:t>
            </a:r>
            <a:r>
              <a:rPr lang="en-IN" dirty="0">
                <a:effectLst/>
              </a:rPr>
              <a:t>roduct description </a:t>
            </a:r>
          </a:p>
          <a:p>
            <a:pPr marL="1200150" lvl="2" indent="-285750">
              <a:buFont typeface="Arial" panose="020B0604020202020204" pitchFamily="34" charset="0"/>
              <a:buChar char="•"/>
            </a:pPr>
            <a:r>
              <a:rPr lang="en-IN" dirty="0"/>
              <a:t>Product T</a:t>
            </a:r>
            <a:r>
              <a:rPr lang="en-IN" dirty="0">
                <a:effectLst/>
              </a:rPr>
              <a:t>itle </a:t>
            </a:r>
          </a:p>
          <a:p>
            <a:pPr marL="1200150" lvl="2" indent="-285750">
              <a:buFont typeface="Arial" panose="020B0604020202020204" pitchFamily="34" charset="0"/>
              <a:buChar char="•"/>
            </a:pPr>
            <a:r>
              <a:rPr lang="en-IN" dirty="0"/>
              <a:t>Product F</a:t>
            </a:r>
            <a:r>
              <a:rPr lang="en-IN" dirty="0">
                <a:effectLst/>
              </a:rPr>
              <a:t>eature bullets</a:t>
            </a:r>
          </a:p>
          <a:p>
            <a:pPr marL="742950" lvl="1" indent="-285750">
              <a:buFont typeface="Arial" panose="020B0604020202020204" pitchFamily="34" charset="0"/>
              <a:buChar char="•"/>
            </a:pPr>
            <a:r>
              <a:rPr lang="en-IN" sz="2000" dirty="0">
                <a:effectLst/>
              </a:rPr>
              <a:t>OCR text from product images</a:t>
            </a:r>
          </a:p>
        </p:txBody>
      </p:sp>
      <p:pic>
        <p:nvPicPr>
          <p:cNvPr id="12" name="Picture 11">
            <a:extLst>
              <a:ext uri="{FF2B5EF4-FFF2-40B4-BE49-F238E27FC236}">
                <a16:creationId xmlns:a16="http://schemas.microsoft.com/office/drawing/2014/main" id="{452FD7D5-D0EA-C863-E459-9277398E84D7}"/>
              </a:ext>
            </a:extLst>
          </p:cNvPr>
          <p:cNvPicPr>
            <a:picLocks noChangeAspect="1"/>
          </p:cNvPicPr>
          <p:nvPr/>
        </p:nvPicPr>
        <p:blipFill>
          <a:blip r:embed="rId5"/>
          <a:stretch>
            <a:fillRect/>
          </a:stretch>
        </p:blipFill>
        <p:spPr>
          <a:xfrm>
            <a:off x="9162636" y="3167582"/>
            <a:ext cx="2380210" cy="2324205"/>
          </a:xfrm>
          <a:prstGeom prst="rect">
            <a:avLst/>
          </a:prstGeom>
          <a:solidFill>
            <a:schemeClr val="tx1"/>
          </a:solidFill>
          <a:ln>
            <a:solidFill>
              <a:schemeClr val="tx1"/>
            </a:solidFill>
          </a:ln>
        </p:spPr>
      </p:pic>
    </p:spTree>
    <p:extLst>
      <p:ext uri="{BB962C8B-B14F-4D97-AF65-F5344CB8AC3E}">
        <p14:creationId xmlns:p14="http://schemas.microsoft.com/office/powerpoint/2010/main" val="1009697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52C9EA2-3539-5944-ACEA-603232B2F109}"/>
              </a:ext>
            </a:extLst>
          </p:cNvPr>
          <p:cNvSpPr>
            <a:spLocks noGrp="1"/>
          </p:cNvSpPr>
          <p:nvPr>
            <p:ph sz="half" idx="1"/>
          </p:nvPr>
        </p:nvSpPr>
        <p:spPr>
          <a:xfrm>
            <a:off x="838200" y="684325"/>
            <a:ext cx="5181600" cy="5492638"/>
          </a:xfrm>
        </p:spPr>
        <p:txBody>
          <a:bodyPr>
            <a:normAutofit fontScale="62500" lnSpcReduction="20000"/>
          </a:bodyPr>
          <a:lstStyle/>
          <a:p>
            <a:pPr marL="0" indent="0" algn="ctr">
              <a:buNone/>
            </a:pPr>
            <a:r>
              <a:rPr lang="en-US" sz="4400" b="1" dirty="0"/>
              <a:t>Vision Models</a:t>
            </a:r>
          </a:p>
          <a:p>
            <a:pPr marL="0" indent="0" algn="ctr">
              <a:buNone/>
            </a:pPr>
            <a:endParaRPr lang="en-US" sz="2400" b="1" dirty="0"/>
          </a:p>
          <a:p>
            <a:pPr marL="0" indent="0">
              <a:buNone/>
            </a:pPr>
            <a:r>
              <a:rPr lang="en-IN" sz="2900" b="1" dirty="0" err="1">
                <a:effectLst/>
              </a:rPr>
              <a:t>ResNets</a:t>
            </a:r>
            <a:r>
              <a:rPr lang="en-IN" sz="2900" b="1" dirty="0">
                <a:effectLst/>
              </a:rPr>
              <a:t> </a:t>
            </a:r>
            <a:r>
              <a:rPr lang="en-IN" sz="2900" dirty="0">
                <a:effectLst/>
              </a:rPr>
              <a:t>: These networks were mainly designed to mitigate gradient loss in very deep architectures. The identity mapping helps learns residual mappings instead of learning the entire function map. The input (X) is passed through a two-layer path (approximating F(X)) and a skip connection path. The outputs of the two paths are summed at the output of the </a:t>
            </a:r>
            <a:r>
              <a:rPr lang="en-IN" sz="2900" dirty="0" err="1">
                <a:effectLst/>
              </a:rPr>
              <a:t>ResNet</a:t>
            </a:r>
            <a:r>
              <a:rPr lang="en-IN" sz="2900" dirty="0">
                <a:effectLst/>
              </a:rPr>
              <a:t>.</a:t>
            </a:r>
          </a:p>
          <a:p>
            <a:pPr marL="0" indent="0">
              <a:buNone/>
            </a:pPr>
            <a:endParaRPr lang="en-IN" sz="2400" dirty="0"/>
          </a:p>
          <a:p>
            <a:pPr marL="0" indent="0">
              <a:buNone/>
            </a:pPr>
            <a:endParaRPr lang="en-IN" sz="2200" b="1" dirty="0">
              <a:effectLst/>
            </a:endParaRPr>
          </a:p>
          <a:p>
            <a:pPr marL="0" indent="0">
              <a:buNone/>
            </a:pPr>
            <a:r>
              <a:rPr lang="en-IN" sz="3200" b="1" dirty="0">
                <a:effectLst/>
              </a:rPr>
              <a:t>Efficient Net </a:t>
            </a:r>
            <a:r>
              <a:rPr lang="en-IN" sz="3200" dirty="0">
                <a:effectLst/>
              </a:rPr>
              <a:t>: The Efficient Net architecture proposes scaling using compound coefficient, a simple, efficient technique. This technique scales the dimensions of depth, width and resolution in a uniform manner using scaling coefficients. The balanced scaling improves overall performance rather than just increasing accuracy. The compound scaling balances the scaling dimensions using a constant ratio. </a:t>
            </a:r>
            <a:endParaRPr lang="en-IN" sz="2000" dirty="0">
              <a:effectLst/>
            </a:endParaRPr>
          </a:p>
          <a:p>
            <a:endParaRPr lang="en-US" sz="2000" dirty="0"/>
          </a:p>
        </p:txBody>
      </p:sp>
      <p:sp>
        <p:nvSpPr>
          <p:cNvPr id="6" name="Content Placeholder 5">
            <a:extLst>
              <a:ext uri="{FF2B5EF4-FFF2-40B4-BE49-F238E27FC236}">
                <a16:creationId xmlns:a16="http://schemas.microsoft.com/office/drawing/2014/main" id="{BE9A950E-153B-2B4D-97E8-B21D234A047D}"/>
              </a:ext>
            </a:extLst>
          </p:cNvPr>
          <p:cNvSpPr>
            <a:spLocks noGrp="1"/>
          </p:cNvSpPr>
          <p:nvPr>
            <p:ph sz="half" idx="2"/>
          </p:nvPr>
        </p:nvSpPr>
        <p:spPr>
          <a:xfrm>
            <a:off x="6172200" y="684325"/>
            <a:ext cx="5181600" cy="5492638"/>
          </a:xfrm>
        </p:spPr>
        <p:txBody>
          <a:bodyPr>
            <a:normAutofit fontScale="62500" lnSpcReduction="20000"/>
          </a:bodyPr>
          <a:lstStyle/>
          <a:p>
            <a:pPr marL="0" indent="0" algn="ctr">
              <a:buNone/>
            </a:pPr>
            <a:r>
              <a:rPr lang="en-US" sz="4400" b="1" dirty="0"/>
              <a:t>Language Models</a:t>
            </a:r>
          </a:p>
          <a:p>
            <a:pPr marL="0" indent="0">
              <a:buNone/>
            </a:pPr>
            <a:endParaRPr lang="en-IN" sz="2400" dirty="0">
              <a:effectLst/>
            </a:endParaRPr>
          </a:p>
          <a:p>
            <a:pPr marL="0" indent="0">
              <a:buNone/>
            </a:pPr>
            <a:r>
              <a:rPr lang="en-IN" sz="3200" b="1" dirty="0">
                <a:effectLst/>
              </a:rPr>
              <a:t>BERT </a:t>
            </a:r>
            <a:r>
              <a:rPr lang="en-IN" sz="3200" dirty="0">
                <a:effectLst/>
              </a:rPr>
              <a:t>: BERT, short for Bidirectional Encoder Representations and Transformers is used as a pre-trained sentence encoder. BERT adopts masked language model (MLM) enabling bidirectional learning from text by masking a word in a sentence and forcing it to use the words on the either side of the covered word to predict the masked word. </a:t>
            </a:r>
          </a:p>
          <a:p>
            <a:pPr marL="0" indent="0">
              <a:buNone/>
            </a:pPr>
            <a:endParaRPr lang="en-IN" sz="2400" dirty="0"/>
          </a:p>
          <a:p>
            <a:pPr marL="0" indent="0">
              <a:buNone/>
            </a:pPr>
            <a:r>
              <a:rPr lang="en-IN" sz="3200" b="1" dirty="0" err="1">
                <a:effectLst/>
              </a:rPr>
              <a:t>MPNet</a:t>
            </a:r>
            <a:r>
              <a:rPr lang="en-IN" sz="3200" b="1" dirty="0">
                <a:effectLst/>
              </a:rPr>
              <a:t> </a:t>
            </a:r>
            <a:r>
              <a:rPr lang="en-IN" sz="3200" dirty="0">
                <a:effectLst/>
              </a:rPr>
              <a:t>: </a:t>
            </a:r>
            <a:r>
              <a:rPr lang="en-IN" sz="3200" dirty="0" err="1">
                <a:effectLst/>
              </a:rPr>
              <a:t>MPNet</a:t>
            </a:r>
            <a:r>
              <a:rPr lang="en-IN" sz="3200" dirty="0"/>
              <a:t> </a:t>
            </a:r>
            <a:r>
              <a:rPr lang="en-IN" sz="3200" dirty="0">
                <a:effectLst/>
              </a:rPr>
              <a:t>adopts a novel pre-training method, named masked and permuted language modelling, to inherit the advantages of masked language modelling and permuted language modelling for natural language understanding. </a:t>
            </a:r>
          </a:p>
          <a:p>
            <a:pPr marL="0" indent="0">
              <a:buNone/>
            </a:pPr>
            <a:endParaRPr lang="en-US" dirty="0"/>
          </a:p>
        </p:txBody>
      </p:sp>
    </p:spTree>
    <p:extLst>
      <p:ext uri="{BB962C8B-B14F-4D97-AF65-F5344CB8AC3E}">
        <p14:creationId xmlns:p14="http://schemas.microsoft.com/office/powerpoint/2010/main" val="2041355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a:extLst>
              <a:ext uri="{FF2B5EF4-FFF2-40B4-BE49-F238E27FC236}">
                <a16:creationId xmlns:a16="http://schemas.microsoft.com/office/drawing/2014/main" id="{4D0909BD-0A78-4C4E-81F8-58A21BD85B79}"/>
              </a:ext>
            </a:extLst>
          </p:cNvPr>
          <p:cNvSpPr/>
          <p:nvPr/>
        </p:nvSpPr>
        <p:spPr>
          <a:xfrm>
            <a:off x="4443271" y="784378"/>
            <a:ext cx="1404551" cy="194572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Language based Models</a:t>
            </a:r>
          </a:p>
          <a:p>
            <a:pPr algn="ctr"/>
            <a:endParaRPr lang="en-US" sz="1400" dirty="0"/>
          </a:p>
        </p:txBody>
      </p:sp>
      <p:sp>
        <p:nvSpPr>
          <p:cNvPr id="5" name="Rectangle 4">
            <a:extLst>
              <a:ext uri="{FF2B5EF4-FFF2-40B4-BE49-F238E27FC236}">
                <a16:creationId xmlns:a16="http://schemas.microsoft.com/office/drawing/2014/main" id="{9C07E498-663E-0D46-A85E-6D14071135A3}"/>
              </a:ext>
            </a:extLst>
          </p:cNvPr>
          <p:cNvSpPr/>
          <p:nvPr/>
        </p:nvSpPr>
        <p:spPr>
          <a:xfrm>
            <a:off x="80895" y="2897659"/>
            <a:ext cx="741406" cy="757882"/>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36C3811-EB0B-7C4E-8406-CC3B6BE430CC}"/>
              </a:ext>
            </a:extLst>
          </p:cNvPr>
          <p:cNvSpPr/>
          <p:nvPr/>
        </p:nvSpPr>
        <p:spPr>
          <a:xfrm>
            <a:off x="233295" y="3050059"/>
            <a:ext cx="741406" cy="757882"/>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441B1CD-AC07-3642-B0CD-C776EFA70599}"/>
              </a:ext>
            </a:extLst>
          </p:cNvPr>
          <p:cNvSpPr/>
          <p:nvPr/>
        </p:nvSpPr>
        <p:spPr>
          <a:xfrm>
            <a:off x="385695" y="3202459"/>
            <a:ext cx="741406" cy="757882"/>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Product Images /</a:t>
            </a:r>
          </a:p>
          <a:p>
            <a:pPr algn="ctr"/>
            <a:r>
              <a:rPr lang="en-US" sz="1100" dirty="0"/>
              <a:t>details</a:t>
            </a:r>
          </a:p>
        </p:txBody>
      </p:sp>
      <p:sp>
        <p:nvSpPr>
          <p:cNvPr id="8" name="Cube 7">
            <a:extLst>
              <a:ext uri="{FF2B5EF4-FFF2-40B4-BE49-F238E27FC236}">
                <a16:creationId xmlns:a16="http://schemas.microsoft.com/office/drawing/2014/main" id="{296BDF20-654A-554F-AE2D-0C1081C93DFD}"/>
              </a:ext>
            </a:extLst>
          </p:cNvPr>
          <p:cNvSpPr/>
          <p:nvPr/>
        </p:nvSpPr>
        <p:spPr>
          <a:xfrm>
            <a:off x="7545697" y="2514608"/>
            <a:ext cx="1358998" cy="1828783"/>
          </a:xfrm>
          <a:prstGeom prst="cub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Classification layers</a:t>
            </a:r>
          </a:p>
        </p:txBody>
      </p:sp>
      <p:sp>
        <p:nvSpPr>
          <p:cNvPr id="11" name="Can 10">
            <a:extLst>
              <a:ext uri="{FF2B5EF4-FFF2-40B4-BE49-F238E27FC236}">
                <a16:creationId xmlns:a16="http://schemas.microsoft.com/office/drawing/2014/main" id="{46AC990B-D803-7C49-B2AE-6908AE420087}"/>
              </a:ext>
            </a:extLst>
          </p:cNvPr>
          <p:cNvSpPr/>
          <p:nvPr/>
        </p:nvSpPr>
        <p:spPr>
          <a:xfrm>
            <a:off x="2307053" y="1085267"/>
            <a:ext cx="685339" cy="60253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Product detail API</a:t>
            </a:r>
          </a:p>
        </p:txBody>
      </p:sp>
      <p:sp>
        <p:nvSpPr>
          <p:cNvPr id="15" name="TextBox 14">
            <a:extLst>
              <a:ext uri="{FF2B5EF4-FFF2-40B4-BE49-F238E27FC236}">
                <a16:creationId xmlns:a16="http://schemas.microsoft.com/office/drawing/2014/main" id="{693F3AE1-123C-904F-8713-2691FC4E1D95}"/>
              </a:ext>
            </a:extLst>
          </p:cNvPr>
          <p:cNvSpPr txBox="1"/>
          <p:nvPr/>
        </p:nvSpPr>
        <p:spPr>
          <a:xfrm>
            <a:off x="3122068" y="832538"/>
            <a:ext cx="1366340" cy="553998"/>
          </a:xfrm>
          <a:prstGeom prst="rect">
            <a:avLst/>
          </a:prstGeom>
          <a:noFill/>
        </p:spPr>
        <p:txBody>
          <a:bodyPr wrap="square" rtlCol="0">
            <a:spAutoFit/>
          </a:bodyPr>
          <a:lstStyle/>
          <a:p>
            <a:pPr algn="ctr"/>
            <a:r>
              <a:rPr lang="en-US" sz="1000" dirty="0"/>
              <a:t>Product title, Feature </a:t>
            </a:r>
          </a:p>
          <a:p>
            <a:pPr algn="ctr"/>
            <a:r>
              <a:rPr lang="en-US" sz="1000" dirty="0"/>
              <a:t>Bullets etc. from website</a:t>
            </a:r>
          </a:p>
        </p:txBody>
      </p:sp>
      <p:sp>
        <p:nvSpPr>
          <p:cNvPr id="20" name="Rounded Rectangle 19">
            <a:extLst>
              <a:ext uri="{FF2B5EF4-FFF2-40B4-BE49-F238E27FC236}">
                <a16:creationId xmlns:a16="http://schemas.microsoft.com/office/drawing/2014/main" id="{38554AA9-482C-1E4C-BB65-50F19BAE3F9D}"/>
              </a:ext>
            </a:extLst>
          </p:cNvPr>
          <p:cNvSpPr/>
          <p:nvPr/>
        </p:nvSpPr>
        <p:spPr>
          <a:xfrm>
            <a:off x="9772191" y="2053281"/>
            <a:ext cx="959088" cy="3056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Output Categories</a:t>
            </a:r>
          </a:p>
        </p:txBody>
      </p:sp>
      <p:sp>
        <p:nvSpPr>
          <p:cNvPr id="25" name="Right Arrow 24">
            <a:extLst>
              <a:ext uri="{FF2B5EF4-FFF2-40B4-BE49-F238E27FC236}">
                <a16:creationId xmlns:a16="http://schemas.microsoft.com/office/drawing/2014/main" id="{FEAA8D8D-E98D-FC4F-A016-A486B3495EB5}"/>
              </a:ext>
            </a:extLst>
          </p:cNvPr>
          <p:cNvSpPr/>
          <p:nvPr/>
        </p:nvSpPr>
        <p:spPr>
          <a:xfrm>
            <a:off x="3247606" y="1372177"/>
            <a:ext cx="1092779" cy="7894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95321633-E9BD-F64A-8186-8241C804EAAF}"/>
              </a:ext>
            </a:extLst>
          </p:cNvPr>
          <p:cNvSpPr/>
          <p:nvPr/>
        </p:nvSpPr>
        <p:spPr>
          <a:xfrm>
            <a:off x="8974643" y="3562579"/>
            <a:ext cx="727600" cy="1222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1E6510F3-D337-6F4C-9E28-20CAE399F202}"/>
              </a:ext>
            </a:extLst>
          </p:cNvPr>
          <p:cNvSpPr/>
          <p:nvPr/>
        </p:nvSpPr>
        <p:spPr>
          <a:xfrm>
            <a:off x="11270946" y="2287892"/>
            <a:ext cx="863390" cy="24942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Taxability</a:t>
            </a:r>
          </a:p>
        </p:txBody>
      </p:sp>
      <p:sp>
        <p:nvSpPr>
          <p:cNvPr id="30" name="Right Arrow 29">
            <a:extLst>
              <a:ext uri="{FF2B5EF4-FFF2-40B4-BE49-F238E27FC236}">
                <a16:creationId xmlns:a16="http://schemas.microsoft.com/office/drawing/2014/main" id="{8FDE2CBD-57BD-A64F-8D60-63D80B72B883}"/>
              </a:ext>
            </a:extLst>
          </p:cNvPr>
          <p:cNvSpPr/>
          <p:nvPr/>
        </p:nvSpPr>
        <p:spPr>
          <a:xfrm>
            <a:off x="10778967" y="3541527"/>
            <a:ext cx="444291" cy="7974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6BF765E-5300-1142-AEFF-415B79536137}"/>
              </a:ext>
            </a:extLst>
          </p:cNvPr>
          <p:cNvSpPr txBox="1"/>
          <p:nvPr/>
        </p:nvSpPr>
        <p:spPr>
          <a:xfrm>
            <a:off x="3284001" y="81239"/>
            <a:ext cx="6899966" cy="523220"/>
          </a:xfrm>
          <a:prstGeom prst="rect">
            <a:avLst/>
          </a:prstGeom>
          <a:noFill/>
        </p:spPr>
        <p:txBody>
          <a:bodyPr wrap="none" rtlCol="0">
            <a:spAutoFit/>
          </a:bodyPr>
          <a:lstStyle/>
          <a:p>
            <a:r>
              <a:rPr lang="en-US" sz="2800" b="1" dirty="0"/>
              <a:t>Language + Vision : Multi Modal Architecture</a:t>
            </a:r>
          </a:p>
        </p:txBody>
      </p:sp>
      <p:cxnSp>
        <p:nvCxnSpPr>
          <p:cNvPr id="3" name="Elbow Connector 2">
            <a:extLst>
              <a:ext uri="{FF2B5EF4-FFF2-40B4-BE49-F238E27FC236}">
                <a16:creationId xmlns:a16="http://schemas.microsoft.com/office/drawing/2014/main" id="{F116DA4C-CF64-2043-AC8D-BD34A04090FB}"/>
              </a:ext>
            </a:extLst>
          </p:cNvPr>
          <p:cNvCxnSpPr>
            <a:cxnSpLocks/>
            <a:stCxn id="4" idx="5"/>
            <a:endCxn id="8" idx="2"/>
          </p:cNvCxnSpPr>
          <p:nvPr/>
        </p:nvCxnSpPr>
        <p:spPr>
          <a:xfrm>
            <a:off x="5847822" y="1581672"/>
            <a:ext cx="1697875" cy="2017202"/>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71BF6E22-36C5-DD4D-BD95-6D2B6FCBC223}"/>
              </a:ext>
            </a:extLst>
          </p:cNvPr>
          <p:cNvCxnSpPr>
            <a:cxnSpLocks/>
            <a:stCxn id="5" idx="0"/>
            <a:endCxn id="11" idx="2"/>
          </p:cNvCxnSpPr>
          <p:nvPr/>
        </p:nvCxnSpPr>
        <p:spPr>
          <a:xfrm rot="5400000" flipH="1" flipV="1">
            <a:off x="623764" y="1214371"/>
            <a:ext cx="1511122" cy="1855455"/>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Cube 32">
            <a:extLst>
              <a:ext uri="{FF2B5EF4-FFF2-40B4-BE49-F238E27FC236}">
                <a16:creationId xmlns:a16="http://schemas.microsoft.com/office/drawing/2014/main" id="{8CD5087F-17ED-1645-9A6B-E817ED72FBC7}"/>
              </a:ext>
            </a:extLst>
          </p:cNvPr>
          <p:cNvSpPr/>
          <p:nvPr/>
        </p:nvSpPr>
        <p:spPr>
          <a:xfrm>
            <a:off x="4443271" y="4396168"/>
            <a:ext cx="1404551" cy="194572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Vision based Models</a:t>
            </a:r>
          </a:p>
          <a:p>
            <a:pPr algn="ctr"/>
            <a:endParaRPr lang="en-US" sz="1400" dirty="0"/>
          </a:p>
        </p:txBody>
      </p:sp>
      <p:cxnSp>
        <p:nvCxnSpPr>
          <p:cNvPr id="34" name="Elbow Connector 33">
            <a:extLst>
              <a:ext uri="{FF2B5EF4-FFF2-40B4-BE49-F238E27FC236}">
                <a16:creationId xmlns:a16="http://schemas.microsoft.com/office/drawing/2014/main" id="{1F5A2659-C4BA-F445-A5EB-DFF268DCF0F8}"/>
              </a:ext>
            </a:extLst>
          </p:cNvPr>
          <p:cNvCxnSpPr>
            <a:cxnSpLocks/>
            <a:stCxn id="7" idx="2"/>
            <a:endCxn id="33" idx="2"/>
          </p:cNvCxnSpPr>
          <p:nvPr/>
        </p:nvCxnSpPr>
        <p:spPr>
          <a:xfrm rot="16200000" flipH="1">
            <a:off x="1807705" y="2909033"/>
            <a:ext cx="1584258" cy="3686873"/>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86BFDED7-4831-304B-8DEC-A641A7A8C99B}"/>
              </a:ext>
            </a:extLst>
          </p:cNvPr>
          <p:cNvCxnSpPr>
            <a:cxnSpLocks/>
            <a:stCxn id="33" idx="5"/>
          </p:cNvCxnSpPr>
          <p:nvPr/>
        </p:nvCxnSpPr>
        <p:spPr>
          <a:xfrm flipV="1">
            <a:off x="5847822" y="3707316"/>
            <a:ext cx="1697875" cy="1486146"/>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4D39D55-79F5-1A4F-B78A-39711B2F67B7}"/>
              </a:ext>
            </a:extLst>
          </p:cNvPr>
          <p:cNvSpPr txBox="1"/>
          <p:nvPr/>
        </p:nvSpPr>
        <p:spPr>
          <a:xfrm>
            <a:off x="1923682" y="5225126"/>
            <a:ext cx="1929799" cy="246221"/>
          </a:xfrm>
          <a:prstGeom prst="rect">
            <a:avLst/>
          </a:prstGeom>
          <a:noFill/>
        </p:spPr>
        <p:txBody>
          <a:bodyPr wrap="square" rtlCol="0">
            <a:spAutoFit/>
          </a:bodyPr>
          <a:lstStyle/>
          <a:p>
            <a:pPr algn="ctr"/>
            <a:r>
              <a:rPr lang="en-US" sz="1000" dirty="0"/>
              <a:t>Product Images</a:t>
            </a:r>
          </a:p>
        </p:txBody>
      </p:sp>
      <p:sp>
        <p:nvSpPr>
          <p:cNvPr id="22" name="Can 21">
            <a:extLst>
              <a:ext uri="{FF2B5EF4-FFF2-40B4-BE49-F238E27FC236}">
                <a16:creationId xmlns:a16="http://schemas.microsoft.com/office/drawing/2014/main" id="{930E38B7-5599-6247-A23E-CEFB32271070}"/>
              </a:ext>
            </a:extLst>
          </p:cNvPr>
          <p:cNvSpPr/>
          <p:nvPr/>
        </p:nvSpPr>
        <p:spPr>
          <a:xfrm>
            <a:off x="2329504" y="1882561"/>
            <a:ext cx="685339" cy="7077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Textract </a:t>
            </a:r>
          </a:p>
        </p:txBody>
      </p:sp>
      <p:cxnSp>
        <p:nvCxnSpPr>
          <p:cNvPr id="10" name="Straight Arrow Connector 9">
            <a:extLst>
              <a:ext uri="{FF2B5EF4-FFF2-40B4-BE49-F238E27FC236}">
                <a16:creationId xmlns:a16="http://schemas.microsoft.com/office/drawing/2014/main" id="{88DCF2E2-A8D0-344D-8999-FF9529342D33}"/>
              </a:ext>
            </a:extLst>
          </p:cNvPr>
          <p:cNvCxnSpPr>
            <a:endCxn id="22" idx="2"/>
          </p:cNvCxnSpPr>
          <p:nvPr/>
        </p:nvCxnSpPr>
        <p:spPr>
          <a:xfrm>
            <a:off x="451597" y="2236417"/>
            <a:ext cx="1877907"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6B37E2B4-DC10-5A4E-AD29-FA7F594250FE}"/>
              </a:ext>
            </a:extLst>
          </p:cNvPr>
          <p:cNvSpPr txBox="1"/>
          <p:nvPr/>
        </p:nvSpPr>
        <p:spPr>
          <a:xfrm>
            <a:off x="435326" y="1868555"/>
            <a:ext cx="1929799" cy="400110"/>
          </a:xfrm>
          <a:prstGeom prst="rect">
            <a:avLst/>
          </a:prstGeom>
          <a:noFill/>
        </p:spPr>
        <p:txBody>
          <a:bodyPr wrap="square" rtlCol="0">
            <a:spAutoFit/>
          </a:bodyPr>
          <a:lstStyle/>
          <a:p>
            <a:pPr algn="ctr"/>
            <a:r>
              <a:rPr lang="en-US" sz="1000" dirty="0"/>
              <a:t>Input to </a:t>
            </a:r>
          </a:p>
          <a:p>
            <a:pPr algn="ctr"/>
            <a:r>
              <a:rPr lang="en-US" sz="1000" dirty="0"/>
              <a:t>Textract</a:t>
            </a:r>
          </a:p>
        </p:txBody>
      </p:sp>
      <p:sp>
        <p:nvSpPr>
          <p:cNvPr id="35" name="TextBox 34">
            <a:extLst>
              <a:ext uri="{FF2B5EF4-FFF2-40B4-BE49-F238E27FC236}">
                <a16:creationId xmlns:a16="http://schemas.microsoft.com/office/drawing/2014/main" id="{E01C614C-D818-774C-9731-64ADC83001CE}"/>
              </a:ext>
            </a:extLst>
          </p:cNvPr>
          <p:cNvSpPr txBox="1"/>
          <p:nvPr/>
        </p:nvSpPr>
        <p:spPr>
          <a:xfrm>
            <a:off x="2804775" y="1834696"/>
            <a:ext cx="1929799" cy="400110"/>
          </a:xfrm>
          <a:prstGeom prst="rect">
            <a:avLst/>
          </a:prstGeom>
          <a:noFill/>
        </p:spPr>
        <p:txBody>
          <a:bodyPr wrap="square" rtlCol="0">
            <a:spAutoFit/>
          </a:bodyPr>
          <a:lstStyle/>
          <a:p>
            <a:pPr algn="ctr"/>
            <a:r>
              <a:rPr lang="en-US" sz="1000" dirty="0"/>
              <a:t>Processed Text </a:t>
            </a:r>
          </a:p>
          <a:p>
            <a:pPr algn="ctr"/>
            <a:r>
              <a:rPr lang="en-US" sz="1000" dirty="0"/>
              <a:t>from Images </a:t>
            </a:r>
          </a:p>
        </p:txBody>
      </p:sp>
      <p:sp>
        <p:nvSpPr>
          <p:cNvPr id="36" name="Right Arrow 35">
            <a:extLst>
              <a:ext uri="{FF2B5EF4-FFF2-40B4-BE49-F238E27FC236}">
                <a16:creationId xmlns:a16="http://schemas.microsoft.com/office/drawing/2014/main" id="{6601A4D8-687B-7949-91B3-761DB465D064}"/>
              </a:ext>
            </a:extLst>
          </p:cNvPr>
          <p:cNvSpPr/>
          <p:nvPr/>
        </p:nvSpPr>
        <p:spPr>
          <a:xfrm>
            <a:off x="3223286" y="2217188"/>
            <a:ext cx="1092779" cy="7894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9246722-0CD6-DB46-B011-401D92F71458}"/>
              </a:ext>
            </a:extLst>
          </p:cNvPr>
          <p:cNvSpPr txBox="1"/>
          <p:nvPr/>
        </p:nvSpPr>
        <p:spPr>
          <a:xfrm>
            <a:off x="6013143" y="4892189"/>
            <a:ext cx="848938" cy="276999"/>
          </a:xfrm>
          <a:prstGeom prst="rect">
            <a:avLst/>
          </a:prstGeom>
          <a:noFill/>
        </p:spPr>
        <p:txBody>
          <a:bodyPr wrap="square" rtlCol="0">
            <a:spAutoFit/>
          </a:bodyPr>
          <a:lstStyle/>
          <a:p>
            <a:r>
              <a:rPr lang="en-US" sz="1200" dirty="0"/>
              <a:t>2048</a:t>
            </a:r>
          </a:p>
        </p:txBody>
      </p:sp>
      <p:sp>
        <p:nvSpPr>
          <p:cNvPr id="37" name="TextBox 36">
            <a:extLst>
              <a:ext uri="{FF2B5EF4-FFF2-40B4-BE49-F238E27FC236}">
                <a16:creationId xmlns:a16="http://schemas.microsoft.com/office/drawing/2014/main" id="{8980B02E-73C9-EC4C-AB28-62F84EAFC193}"/>
              </a:ext>
            </a:extLst>
          </p:cNvPr>
          <p:cNvSpPr txBox="1"/>
          <p:nvPr/>
        </p:nvSpPr>
        <p:spPr>
          <a:xfrm>
            <a:off x="5952833" y="1304673"/>
            <a:ext cx="848938" cy="276999"/>
          </a:xfrm>
          <a:prstGeom prst="rect">
            <a:avLst/>
          </a:prstGeom>
          <a:noFill/>
        </p:spPr>
        <p:txBody>
          <a:bodyPr wrap="square" rtlCol="0">
            <a:spAutoFit/>
          </a:bodyPr>
          <a:lstStyle/>
          <a:p>
            <a:r>
              <a:rPr lang="en-US" sz="1200" dirty="0"/>
              <a:t>768</a:t>
            </a:r>
          </a:p>
        </p:txBody>
      </p:sp>
      <p:sp>
        <p:nvSpPr>
          <p:cNvPr id="38" name="TextBox 37">
            <a:extLst>
              <a:ext uri="{FF2B5EF4-FFF2-40B4-BE49-F238E27FC236}">
                <a16:creationId xmlns:a16="http://schemas.microsoft.com/office/drawing/2014/main" id="{387DF6EC-BFB9-3443-8412-D235FF348691}"/>
              </a:ext>
            </a:extLst>
          </p:cNvPr>
          <p:cNvSpPr txBox="1"/>
          <p:nvPr/>
        </p:nvSpPr>
        <p:spPr>
          <a:xfrm>
            <a:off x="6816428" y="3344273"/>
            <a:ext cx="848938" cy="276999"/>
          </a:xfrm>
          <a:prstGeom prst="rect">
            <a:avLst/>
          </a:prstGeom>
          <a:noFill/>
        </p:spPr>
        <p:txBody>
          <a:bodyPr wrap="square" rtlCol="0">
            <a:spAutoFit/>
          </a:bodyPr>
          <a:lstStyle/>
          <a:p>
            <a:r>
              <a:rPr lang="en-US" sz="1200" dirty="0"/>
              <a:t>2816</a:t>
            </a:r>
          </a:p>
        </p:txBody>
      </p:sp>
    </p:spTree>
    <p:extLst>
      <p:ext uri="{BB962C8B-B14F-4D97-AF65-F5344CB8AC3E}">
        <p14:creationId xmlns:p14="http://schemas.microsoft.com/office/powerpoint/2010/main" val="182819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3296-C17F-AE43-A815-21B548011DB1}"/>
              </a:ext>
            </a:extLst>
          </p:cNvPr>
          <p:cNvSpPr>
            <a:spLocks noGrp="1"/>
          </p:cNvSpPr>
          <p:nvPr>
            <p:ph type="title"/>
          </p:nvPr>
        </p:nvSpPr>
        <p:spPr>
          <a:xfrm>
            <a:off x="838200" y="2766218"/>
            <a:ext cx="10515600" cy="1325563"/>
          </a:xfrm>
        </p:spPr>
        <p:txBody>
          <a:bodyPr>
            <a:normAutofit/>
          </a:bodyPr>
          <a:lstStyle/>
          <a:p>
            <a:pPr algn="ctr"/>
            <a:r>
              <a:rPr lang="en-US" sz="4000" b="1" dirty="0">
                <a:latin typeface="+mn-lt"/>
              </a:rPr>
              <a:t>Experiments and Results</a:t>
            </a:r>
          </a:p>
        </p:txBody>
      </p:sp>
    </p:spTree>
    <p:extLst>
      <p:ext uri="{BB962C8B-B14F-4D97-AF65-F5344CB8AC3E}">
        <p14:creationId xmlns:p14="http://schemas.microsoft.com/office/powerpoint/2010/main" val="1988284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AB84-EEA3-2943-B853-698DB7D5285C}"/>
              </a:ext>
            </a:extLst>
          </p:cNvPr>
          <p:cNvSpPr>
            <a:spLocks noGrp="1"/>
          </p:cNvSpPr>
          <p:nvPr>
            <p:ph type="title"/>
          </p:nvPr>
        </p:nvSpPr>
        <p:spPr>
          <a:xfrm>
            <a:off x="774590" y="0"/>
            <a:ext cx="10515600" cy="1325563"/>
          </a:xfrm>
        </p:spPr>
        <p:txBody>
          <a:bodyPr>
            <a:normAutofit/>
          </a:bodyPr>
          <a:lstStyle/>
          <a:p>
            <a:pPr algn="ctr"/>
            <a:r>
              <a:rPr lang="en-US" sz="4000" dirty="0">
                <a:latin typeface="+mn-lt"/>
              </a:rPr>
              <a:t>F1 Score - Quantitative Comparison</a:t>
            </a:r>
          </a:p>
        </p:txBody>
      </p:sp>
      <p:pic>
        <p:nvPicPr>
          <p:cNvPr id="4" name="Content Placeholder 3">
            <a:extLst>
              <a:ext uri="{FF2B5EF4-FFF2-40B4-BE49-F238E27FC236}">
                <a16:creationId xmlns:a16="http://schemas.microsoft.com/office/drawing/2014/main" id="{1F017FB6-7B55-8B46-939B-78B90EDD53F2}"/>
              </a:ext>
            </a:extLst>
          </p:cNvPr>
          <p:cNvPicPr>
            <a:picLocks noGrp="1" noChangeAspect="1"/>
          </p:cNvPicPr>
          <p:nvPr>
            <p:ph idx="1"/>
          </p:nvPr>
        </p:nvPicPr>
        <p:blipFill>
          <a:blip r:embed="rId2"/>
          <a:stretch>
            <a:fillRect/>
          </a:stretch>
        </p:blipFill>
        <p:spPr>
          <a:xfrm>
            <a:off x="901810" y="1202487"/>
            <a:ext cx="10515600" cy="4087267"/>
          </a:xfrm>
          <a:prstGeom prst="rect">
            <a:avLst/>
          </a:prstGeom>
        </p:spPr>
      </p:pic>
      <p:sp>
        <p:nvSpPr>
          <p:cNvPr id="6" name="TextBox 5">
            <a:extLst>
              <a:ext uri="{FF2B5EF4-FFF2-40B4-BE49-F238E27FC236}">
                <a16:creationId xmlns:a16="http://schemas.microsoft.com/office/drawing/2014/main" id="{51F76129-CC1C-1C4D-A48B-F5C7D25EEF14}"/>
              </a:ext>
            </a:extLst>
          </p:cNvPr>
          <p:cNvSpPr txBox="1"/>
          <p:nvPr/>
        </p:nvSpPr>
        <p:spPr>
          <a:xfrm>
            <a:off x="285253" y="5395256"/>
            <a:ext cx="11621494" cy="954107"/>
          </a:xfrm>
          <a:prstGeom prst="rect">
            <a:avLst/>
          </a:prstGeom>
          <a:noFill/>
        </p:spPr>
        <p:txBody>
          <a:bodyPr wrap="square">
            <a:spAutoFit/>
          </a:bodyPr>
          <a:lstStyle/>
          <a:p>
            <a:pPr algn="ctr"/>
            <a:r>
              <a:rPr lang="en-IN" sz="1400" dirty="0">
                <a:effectLst/>
                <a:latin typeface="Helvetica" pitchFamily="2" charset="0"/>
              </a:rPr>
              <a:t>The above reported metrics are from the best performing models, for the vision only architecture it is out of Res-Net and </a:t>
            </a:r>
          </a:p>
          <a:p>
            <a:pPr algn="ctr"/>
            <a:r>
              <a:rPr lang="en-IN" sz="1400" dirty="0">
                <a:effectLst/>
                <a:latin typeface="Helvetica" pitchFamily="2" charset="0"/>
              </a:rPr>
              <a:t>Efficient-Net(B7 version), for the language only model it is between BERT and </a:t>
            </a:r>
            <a:r>
              <a:rPr lang="en-IN" sz="1400" dirty="0" err="1">
                <a:effectLst/>
                <a:latin typeface="Helvetica" pitchFamily="2" charset="0"/>
              </a:rPr>
              <a:t>MPNet</a:t>
            </a:r>
            <a:r>
              <a:rPr lang="en-IN" sz="1400" dirty="0">
                <a:effectLst/>
                <a:latin typeface="Helvetica" pitchFamily="2" charset="0"/>
              </a:rPr>
              <a:t> &amp; for the Multimodal architecture we </a:t>
            </a:r>
          </a:p>
          <a:p>
            <a:pPr algn="ctr"/>
            <a:r>
              <a:rPr lang="en-IN" sz="1400" dirty="0">
                <a:effectLst/>
                <a:latin typeface="Helvetica" pitchFamily="2" charset="0"/>
              </a:rPr>
              <a:t>report the best performing model from various possible combinations of the above two [in this case a combination of ResNet-152 and</a:t>
            </a:r>
          </a:p>
          <a:p>
            <a:pPr algn="ctr"/>
            <a:r>
              <a:rPr lang="en-IN" sz="1400" dirty="0" err="1">
                <a:effectLst/>
                <a:latin typeface="Helvetica" pitchFamily="2" charset="0"/>
              </a:rPr>
              <a:t>SeqBERT</a:t>
            </a:r>
            <a:r>
              <a:rPr lang="en-IN" sz="1400" dirty="0">
                <a:effectLst/>
                <a:latin typeface="Helvetica" pitchFamily="2" charset="0"/>
              </a:rPr>
              <a:t> was best performing multimodal.]</a:t>
            </a:r>
          </a:p>
        </p:txBody>
      </p:sp>
    </p:spTree>
    <p:extLst>
      <p:ext uri="{BB962C8B-B14F-4D97-AF65-F5344CB8AC3E}">
        <p14:creationId xmlns:p14="http://schemas.microsoft.com/office/powerpoint/2010/main" val="1589509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02FDF5-D7E1-3E48-9BC0-AE1119692A4D}"/>
              </a:ext>
            </a:extLst>
          </p:cNvPr>
          <p:cNvPicPr>
            <a:picLocks noChangeAspect="1"/>
          </p:cNvPicPr>
          <p:nvPr/>
        </p:nvPicPr>
        <p:blipFill>
          <a:blip r:embed="rId2"/>
          <a:stretch>
            <a:fillRect/>
          </a:stretch>
        </p:blipFill>
        <p:spPr>
          <a:xfrm>
            <a:off x="3991555" y="658249"/>
            <a:ext cx="3888188" cy="6135237"/>
          </a:xfrm>
          <a:prstGeom prst="rect">
            <a:avLst/>
          </a:prstGeom>
        </p:spPr>
      </p:pic>
      <p:sp>
        <p:nvSpPr>
          <p:cNvPr id="5" name="Title 1">
            <a:extLst>
              <a:ext uri="{FF2B5EF4-FFF2-40B4-BE49-F238E27FC236}">
                <a16:creationId xmlns:a16="http://schemas.microsoft.com/office/drawing/2014/main" id="{FD6179DF-F1E1-BA48-9128-42E0C56F6ADE}"/>
              </a:ext>
            </a:extLst>
          </p:cNvPr>
          <p:cNvSpPr>
            <a:spLocks noGrp="1"/>
          </p:cNvSpPr>
          <p:nvPr>
            <p:ph type="title"/>
          </p:nvPr>
        </p:nvSpPr>
        <p:spPr>
          <a:xfrm>
            <a:off x="769289" y="-341907"/>
            <a:ext cx="10515600" cy="1325563"/>
          </a:xfrm>
        </p:spPr>
        <p:txBody>
          <a:bodyPr>
            <a:normAutofit/>
          </a:bodyPr>
          <a:lstStyle/>
          <a:p>
            <a:pPr algn="ctr"/>
            <a:r>
              <a:rPr lang="en-US" sz="3600" dirty="0">
                <a:latin typeface="+mn-lt"/>
              </a:rPr>
              <a:t>Quantitative Metrics – Child Models</a:t>
            </a:r>
          </a:p>
        </p:txBody>
      </p:sp>
    </p:spTree>
    <p:extLst>
      <p:ext uri="{BB962C8B-B14F-4D97-AF65-F5344CB8AC3E}">
        <p14:creationId xmlns:p14="http://schemas.microsoft.com/office/powerpoint/2010/main" val="608851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24B0-F9C3-6741-9BAC-67072E5EA9EB}"/>
              </a:ext>
            </a:extLst>
          </p:cNvPr>
          <p:cNvSpPr>
            <a:spLocks noGrp="1"/>
          </p:cNvSpPr>
          <p:nvPr>
            <p:ph type="title"/>
          </p:nvPr>
        </p:nvSpPr>
        <p:spPr>
          <a:xfrm>
            <a:off x="575807" y="2464269"/>
            <a:ext cx="10515600" cy="1325563"/>
          </a:xfrm>
        </p:spPr>
        <p:txBody>
          <a:bodyPr>
            <a:normAutofit/>
          </a:bodyPr>
          <a:lstStyle/>
          <a:p>
            <a:pPr algn="ctr"/>
            <a:r>
              <a:rPr lang="en-US" dirty="0">
                <a:latin typeface="+mn-lt"/>
              </a:rPr>
              <a:t>Explainable AI</a:t>
            </a:r>
          </a:p>
        </p:txBody>
      </p:sp>
    </p:spTree>
    <p:extLst>
      <p:ext uri="{BB962C8B-B14F-4D97-AF65-F5344CB8AC3E}">
        <p14:creationId xmlns:p14="http://schemas.microsoft.com/office/powerpoint/2010/main" val="2913608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8C25C3-B711-9B87-957A-069BF7D6E644}"/>
              </a:ext>
            </a:extLst>
          </p:cNvPr>
          <p:cNvSpPr/>
          <p:nvPr/>
        </p:nvSpPr>
        <p:spPr>
          <a:xfrm>
            <a:off x="3470824" y="1510309"/>
            <a:ext cx="1232132" cy="990600"/>
          </a:xfrm>
          <a:prstGeom prst="rect">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D7618A7-2D56-0D84-387D-5C90C3D9333C}"/>
              </a:ext>
            </a:extLst>
          </p:cNvPr>
          <p:cNvSpPr txBox="1"/>
          <p:nvPr/>
        </p:nvSpPr>
        <p:spPr>
          <a:xfrm>
            <a:off x="3470824" y="1832657"/>
            <a:ext cx="1232132" cy="276999"/>
          </a:xfrm>
          <a:prstGeom prst="rect">
            <a:avLst/>
          </a:prstGeom>
          <a:noFill/>
        </p:spPr>
        <p:txBody>
          <a:bodyPr wrap="none" rtlCol="0">
            <a:spAutoFit/>
          </a:bodyPr>
          <a:lstStyle/>
          <a:p>
            <a:r>
              <a:rPr lang="en-US" sz="1200" dirty="0">
                <a:solidFill>
                  <a:schemeClr val="accent6">
                    <a:lumMod val="50000"/>
                  </a:schemeClr>
                </a:solidFill>
              </a:rPr>
              <a:t>Learning Process</a:t>
            </a:r>
          </a:p>
        </p:txBody>
      </p:sp>
      <p:pic>
        <p:nvPicPr>
          <p:cNvPr id="16" name="Picture 15">
            <a:extLst>
              <a:ext uri="{FF2B5EF4-FFF2-40B4-BE49-F238E27FC236}">
                <a16:creationId xmlns:a16="http://schemas.microsoft.com/office/drawing/2014/main" id="{2446F4DD-A1D8-DB34-2DED-DDAFE2C8245D}"/>
              </a:ext>
            </a:extLst>
          </p:cNvPr>
          <p:cNvPicPr>
            <a:picLocks noChangeAspect="1"/>
          </p:cNvPicPr>
          <p:nvPr/>
        </p:nvPicPr>
        <p:blipFill>
          <a:blip r:embed="rId2"/>
          <a:stretch>
            <a:fillRect/>
          </a:stretch>
        </p:blipFill>
        <p:spPr>
          <a:xfrm>
            <a:off x="1644432" y="1071354"/>
            <a:ext cx="748941" cy="814024"/>
          </a:xfrm>
          <a:prstGeom prst="rect">
            <a:avLst/>
          </a:prstGeom>
          <a:solidFill>
            <a:srgbClr val="FF0000"/>
          </a:solidFill>
          <a:ln w="19050">
            <a:solidFill>
              <a:schemeClr val="accent6">
                <a:lumMod val="50000"/>
              </a:schemeClr>
            </a:solidFill>
            <a:prstDash val="dash"/>
          </a:ln>
        </p:spPr>
      </p:pic>
      <p:pic>
        <p:nvPicPr>
          <p:cNvPr id="17" name="Content Placeholder 4">
            <a:extLst>
              <a:ext uri="{FF2B5EF4-FFF2-40B4-BE49-F238E27FC236}">
                <a16:creationId xmlns:a16="http://schemas.microsoft.com/office/drawing/2014/main" id="{24A2D200-115C-0B6F-6480-259BD0979A62}"/>
              </a:ext>
            </a:extLst>
          </p:cNvPr>
          <p:cNvPicPr>
            <a:picLocks noChangeAspect="1"/>
          </p:cNvPicPr>
          <p:nvPr/>
        </p:nvPicPr>
        <p:blipFill rotWithShape="1">
          <a:blip r:embed="rId3"/>
          <a:srcRect l="42040" t="5532" r="896"/>
          <a:stretch/>
        </p:blipFill>
        <p:spPr>
          <a:xfrm>
            <a:off x="1917526" y="1316828"/>
            <a:ext cx="858960" cy="775918"/>
          </a:xfrm>
          <a:prstGeom prst="rect">
            <a:avLst/>
          </a:prstGeom>
          <a:solidFill>
            <a:srgbClr val="FF0000"/>
          </a:solidFill>
          <a:ln w="19050">
            <a:solidFill>
              <a:schemeClr val="accent6">
                <a:lumMod val="50000"/>
              </a:schemeClr>
            </a:solidFill>
            <a:prstDash val="dash"/>
          </a:ln>
        </p:spPr>
      </p:pic>
      <p:pic>
        <p:nvPicPr>
          <p:cNvPr id="18" name="Picture 17">
            <a:extLst>
              <a:ext uri="{FF2B5EF4-FFF2-40B4-BE49-F238E27FC236}">
                <a16:creationId xmlns:a16="http://schemas.microsoft.com/office/drawing/2014/main" id="{DC50BCC7-B05E-4729-F9B4-5A74A6901CEF}"/>
              </a:ext>
            </a:extLst>
          </p:cNvPr>
          <p:cNvPicPr>
            <a:picLocks noChangeAspect="1"/>
          </p:cNvPicPr>
          <p:nvPr/>
        </p:nvPicPr>
        <p:blipFill rotWithShape="1">
          <a:blip r:embed="rId4"/>
          <a:srcRect l="41087"/>
          <a:stretch/>
        </p:blipFill>
        <p:spPr>
          <a:xfrm>
            <a:off x="2252760" y="1583666"/>
            <a:ext cx="853715" cy="775918"/>
          </a:xfrm>
          <a:prstGeom prst="rect">
            <a:avLst/>
          </a:prstGeom>
          <a:solidFill>
            <a:srgbClr val="FF0000"/>
          </a:solidFill>
          <a:ln w="19050">
            <a:solidFill>
              <a:schemeClr val="accent6">
                <a:lumMod val="50000"/>
              </a:schemeClr>
            </a:solidFill>
            <a:prstDash val="dash"/>
          </a:ln>
        </p:spPr>
      </p:pic>
      <p:sp>
        <p:nvSpPr>
          <p:cNvPr id="20" name="TextBox 19">
            <a:extLst>
              <a:ext uri="{FF2B5EF4-FFF2-40B4-BE49-F238E27FC236}">
                <a16:creationId xmlns:a16="http://schemas.microsoft.com/office/drawing/2014/main" id="{DD79A91C-07C6-E2DE-6541-9BC4875D4956}"/>
              </a:ext>
            </a:extLst>
          </p:cNvPr>
          <p:cNvSpPr txBox="1"/>
          <p:nvPr/>
        </p:nvSpPr>
        <p:spPr>
          <a:xfrm>
            <a:off x="2163962" y="2425993"/>
            <a:ext cx="1031308" cy="276999"/>
          </a:xfrm>
          <a:prstGeom prst="rect">
            <a:avLst/>
          </a:prstGeom>
          <a:noFill/>
        </p:spPr>
        <p:txBody>
          <a:bodyPr wrap="none" rtlCol="0">
            <a:spAutoFit/>
          </a:bodyPr>
          <a:lstStyle/>
          <a:p>
            <a:r>
              <a:rPr lang="en-US" sz="1200" b="1" dirty="0">
                <a:solidFill>
                  <a:schemeClr val="accent6">
                    <a:lumMod val="50000"/>
                  </a:schemeClr>
                </a:solidFill>
              </a:rPr>
              <a:t>Training Data</a:t>
            </a:r>
          </a:p>
        </p:txBody>
      </p:sp>
      <p:sp>
        <p:nvSpPr>
          <p:cNvPr id="21" name="TextBox 20">
            <a:extLst>
              <a:ext uri="{FF2B5EF4-FFF2-40B4-BE49-F238E27FC236}">
                <a16:creationId xmlns:a16="http://schemas.microsoft.com/office/drawing/2014/main" id="{E1A6B804-F2A1-A9DE-3529-DC148B53C2C2}"/>
              </a:ext>
            </a:extLst>
          </p:cNvPr>
          <p:cNvSpPr txBox="1"/>
          <p:nvPr/>
        </p:nvSpPr>
        <p:spPr>
          <a:xfrm>
            <a:off x="1645903" y="381001"/>
            <a:ext cx="1536831" cy="461665"/>
          </a:xfrm>
          <a:prstGeom prst="rect">
            <a:avLst/>
          </a:prstGeom>
          <a:noFill/>
          <a:ln>
            <a:solidFill>
              <a:schemeClr val="accent6">
                <a:lumMod val="50000"/>
              </a:schemeClr>
            </a:solidFill>
          </a:ln>
        </p:spPr>
        <p:txBody>
          <a:bodyPr wrap="none" rtlCol="0">
            <a:spAutoFit/>
          </a:bodyPr>
          <a:lstStyle/>
          <a:p>
            <a:r>
              <a:rPr lang="en-US" sz="2400" b="1" dirty="0"/>
              <a:t>Before XAI</a:t>
            </a:r>
          </a:p>
        </p:txBody>
      </p:sp>
      <p:pic>
        <p:nvPicPr>
          <p:cNvPr id="23" name="Picture 22">
            <a:extLst>
              <a:ext uri="{FF2B5EF4-FFF2-40B4-BE49-F238E27FC236}">
                <a16:creationId xmlns:a16="http://schemas.microsoft.com/office/drawing/2014/main" id="{EC0BB102-DD84-8CB5-9E74-0DC4F75BEFCF}"/>
              </a:ext>
            </a:extLst>
          </p:cNvPr>
          <p:cNvPicPr>
            <a:picLocks noChangeAspect="1"/>
          </p:cNvPicPr>
          <p:nvPr/>
        </p:nvPicPr>
        <p:blipFill>
          <a:blip r:embed="rId5"/>
          <a:stretch>
            <a:fillRect/>
          </a:stretch>
        </p:blipFill>
        <p:spPr>
          <a:xfrm>
            <a:off x="5154328" y="1484509"/>
            <a:ext cx="1293942" cy="1098965"/>
          </a:xfrm>
          <a:prstGeom prst="rect">
            <a:avLst/>
          </a:prstGeom>
        </p:spPr>
      </p:pic>
      <p:pic>
        <p:nvPicPr>
          <p:cNvPr id="24" name="Picture 23">
            <a:extLst>
              <a:ext uri="{FF2B5EF4-FFF2-40B4-BE49-F238E27FC236}">
                <a16:creationId xmlns:a16="http://schemas.microsoft.com/office/drawing/2014/main" id="{DDA9A7DA-2045-F8FD-98B1-99CD23B6E45D}"/>
              </a:ext>
            </a:extLst>
          </p:cNvPr>
          <p:cNvPicPr>
            <a:picLocks noChangeAspect="1"/>
          </p:cNvPicPr>
          <p:nvPr/>
        </p:nvPicPr>
        <p:blipFill rotWithShape="1">
          <a:blip r:embed="rId6"/>
          <a:srcRect l="45178"/>
          <a:stretch/>
        </p:blipFill>
        <p:spPr>
          <a:xfrm>
            <a:off x="5440677" y="206622"/>
            <a:ext cx="771067" cy="838652"/>
          </a:xfrm>
          <a:prstGeom prst="rect">
            <a:avLst/>
          </a:prstGeom>
          <a:solidFill>
            <a:srgbClr val="FF0000"/>
          </a:solidFill>
          <a:ln w="19050">
            <a:solidFill>
              <a:schemeClr val="accent6">
                <a:lumMod val="50000"/>
              </a:schemeClr>
            </a:solidFill>
            <a:prstDash val="dash"/>
          </a:ln>
        </p:spPr>
      </p:pic>
      <p:sp>
        <p:nvSpPr>
          <p:cNvPr id="25" name="Rectangle 24">
            <a:extLst>
              <a:ext uri="{FF2B5EF4-FFF2-40B4-BE49-F238E27FC236}">
                <a16:creationId xmlns:a16="http://schemas.microsoft.com/office/drawing/2014/main" id="{02A5694C-15D2-9CEF-CBFD-70C8F710D3E2}"/>
              </a:ext>
            </a:extLst>
          </p:cNvPr>
          <p:cNvSpPr/>
          <p:nvPr/>
        </p:nvSpPr>
        <p:spPr>
          <a:xfrm>
            <a:off x="6434634" y="1538691"/>
            <a:ext cx="1232132" cy="990600"/>
          </a:xfrm>
          <a:prstGeom prst="rect">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A300717-1E46-CFAE-A99D-22B60D68E93E}"/>
              </a:ext>
            </a:extLst>
          </p:cNvPr>
          <p:cNvSpPr txBox="1"/>
          <p:nvPr/>
        </p:nvSpPr>
        <p:spPr>
          <a:xfrm>
            <a:off x="6422585" y="1789869"/>
            <a:ext cx="1241044" cy="553998"/>
          </a:xfrm>
          <a:prstGeom prst="rect">
            <a:avLst/>
          </a:prstGeom>
          <a:noFill/>
        </p:spPr>
        <p:txBody>
          <a:bodyPr wrap="none" rtlCol="0">
            <a:spAutoFit/>
          </a:bodyPr>
          <a:lstStyle/>
          <a:p>
            <a:pPr algn="ctr"/>
            <a:r>
              <a:rPr lang="en-US" sz="1000" b="1" dirty="0">
                <a:solidFill>
                  <a:schemeClr val="accent6">
                    <a:lumMod val="50000"/>
                  </a:schemeClr>
                </a:solidFill>
              </a:rPr>
              <a:t>Taxability - No</a:t>
            </a:r>
          </a:p>
          <a:p>
            <a:pPr algn="ctr"/>
            <a:r>
              <a:rPr lang="en-US" sz="1000" b="1" dirty="0">
                <a:solidFill>
                  <a:schemeClr val="accent6">
                    <a:lumMod val="50000"/>
                  </a:schemeClr>
                </a:solidFill>
              </a:rPr>
              <a:t>This is Exempt Food</a:t>
            </a:r>
          </a:p>
          <a:p>
            <a:pPr algn="ctr"/>
            <a:r>
              <a:rPr lang="en-US" sz="1000" dirty="0">
                <a:solidFill>
                  <a:schemeClr val="accent6">
                    <a:lumMod val="50000"/>
                  </a:schemeClr>
                </a:solidFill>
              </a:rPr>
              <a:t>(p=0.93)</a:t>
            </a:r>
          </a:p>
        </p:txBody>
      </p:sp>
      <p:sp>
        <p:nvSpPr>
          <p:cNvPr id="27" name="TextBox 26">
            <a:extLst>
              <a:ext uri="{FF2B5EF4-FFF2-40B4-BE49-F238E27FC236}">
                <a16:creationId xmlns:a16="http://schemas.microsoft.com/office/drawing/2014/main" id="{00DEE884-593B-8A86-1D0C-353F1B520AD6}"/>
              </a:ext>
            </a:extLst>
          </p:cNvPr>
          <p:cNvSpPr txBox="1"/>
          <p:nvPr/>
        </p:nvSpPr>
        <p:spPr>
          <a:xfrm>
            <a:off x="5154328" y="2529292"/>
            <a:ext cx="1362874" cy="461665"/>
          </a:xfrm>
          <a:prstGeom prst="rect">
            <a:avLst/>
          </a:prstGeom>
          <a:noFill/>
        </p:spPr>
        <p:txBody>
          <a:bodyPr wrap="none" rtlCol="0">
            <a:spAutoFit/>
          </a:bodyPr>
          <a:lstStyle/>
          <a:p>
            <a:pPr algn="ctr"/>
            <a:r>
              <a:rPr lang="en-US" sz="1200" b="1" dirty="0">
                <a:solidFill>
                  <a:schemeClr val="accent6">
                    <a:lumMod val="50000"/>
                  </a:schemeClr>
                </a:solidFill>
              </a:rPr>
              <a:t>Machine Learning </a:t>
            </a:r>
          </a:p>
          <a:p>
            <a:pPr algn="ctr"/>
            <a:r>
              <a:rPr lang="en-US" sz="1200" b="1" dirty="0">
                <a:solidFill>
                  <a:schemeClr val="accent6">
                    <a:lumMod val="50000"/>
                  </a:schemeClr>
                </a:solidFill>
              </a:rPr>
              <a:t>model</a:t>
            </a:r>
          </a:p>
        </p:txBody>
      </p:sp>
      <p:sp>
        <p:nvSpPr>
          <p:cNvPr id="29" name="TextBox 28">
            <a:extLst>
              <a:ext uri="{FF2B5EF4-FFF2-40B4-BE49-F238E27FC236}">
                <a16:creationId xmlns:a16="http://schemas.microsoft.com/office/drawing/2014/main" id="{F439B622-14B6-D14C-E69B-C9525C01CABB}"/>
              </a:ext>
            </a:extLst>
          </p:cNvPr>
          <p:cNvSpPr txBox="1"/>
          <p:nvPr/>
        </p:nvSpPr>
        <p:spPr>
          <a:xfrm>
            <a:off x="8746541" y="232047"/>
            <a:ext cx="1785875" cy="861774"/>
          </a:xfrm>
          <a:prstGeom prst="rect">
            <a:avLst/>
          </a:prstGeom>
          <a:noFill/>
        </p:spPr>
        <p:txBody>
          <a:bodyPr wrap="square" rtlCol="0">
            <a:spAutoFit/>
          </a:bodyPr>
          <a:lstStyle/>
          <a:p>
            <a:pPr marL="171450" indent="-171450">
              <a:buFont typeface="Arial" panose="020B0604020202020204" pitchFamily="34" charset="0"/>
              <a:buChar char="•"/>
            </a:pPr>
            <a:r>
              <a:rPr lang="en-US" sz="1000" b="1" dirty="0">
                <a:solidFill>
                  <a:schemeClr val="accent6">
                    <a:lumMod val="50000"/>
                  </a:schemeClr>
                </a:solidFill>
              </a:rPr>
              <a:t>Why did you do that ?</a:t>
            </a:r>
          </a:p>
          <a:p>
            <a:pPr marL="171450" indent="-171450">
              <a:buFont typeface="Arial" panose="020B0604020202020204" pitchFamily="34" charset="0"/>
              <a:buChar char="•"/>
            </a:pPr>
            <a:r>
              <a:rPr lang="en-US" sz="1000" b="1" dirty="0">
                <a:solidFill>
                  <a:schemeClr val="accent6">
                    <a:lumMod val="50000"/>
                  </a:schemeClr>
                </a:solidFill>
              </a:rPr>
              <a:t>Why not something else ?</a:t>
            </a:r>
          </a:p>
          <a:p>
            <a:pPr marL="171450" indent="-171450">
              <a:buFont typeface="Arial" panose="020B0604020202020204" pitchFamily="34" charset="0"/>
              <a:buChar char="•"/>
            </a:pPr>
            <a:r>
              <a:rPr lang="en-US" sz="1000" b="1" dirty="0">
                <a:solidFill>
                  <a:schemeClr val="accent6">
                    <a:lumMod val="50000"/>
                  </a:schemeClr>
                </a:solidFill>
              </a:rPr>
              <a:t>When can I trust you ?</a:t>
            </a:r>
          </a:p>
          <a:p>
            <a:pPr marL="171450" indent="-171450">
              <a:buFont typeface="Arial" panose="020B0604020202020204" pitchFamily="34" charset="0"/>
              <a:buChar char="•"/>
            </a:pPr>
            <a:r>
              <a:rPr lang="en-US" sz="1000" b="1" dirty="0">
                <a:solidFill>
                  <a:schemeClr val="accent6">
                    <a:lumMod val="50000"/>
                  </a:schemeClr>
                </a:solidFill>
              </a:rPr>
              <a:t>When do you succeed ?</a:t>
            </a:r>
          </a:p>
          <a:p>
            <a:pPr marL="171450" indent="-171450">
              <a:buFont typeface="Arial" panose="020B0604020202020204" pitchFamily="34" charset="0"/>
              <a:buChar char="•"/>
            </a:pPr>
            <a:r>
              <a:rPr lang="en-US" sz="1000" b="1" dirty="0">
                <a:solidFill>
                  <a:schemeClr val="accent6">
                    <a:lumMod val="50000"/>
                  </a:schemeClr>
                </a:solidFill>
              </a:rPr>
              <a:t>When do you fail ?</a:t>
            </a:r>
          </a:p>
        </p:txBody>
      </p:sp>
      <p:cxnSp>
        <p:nvCxnSpPr>
          <p:cNvPr id="32" name="Straight Arrow Connector 31">
            <a:extLst>
              <a:ext uri="{FF2B5EF4-FFF2-40B4-BE49-F238E27FC236}">
                <a16:creationId xmlns:a16="http://schemas.microsoft.com/office/drawing/2014/main" id="{DC2E5946-4D26-0656-C3E3-A2AF9988E1BD}"/>
              </a:ext>
            </a:extLst>
          </p:cNvPr>
          <p:cNvCxnSpPr>
            <a:cxnSpLocks/>
            <a:stCxn id="18" idx="3"/>
            <a:endCxn id="14" idx="1"/>
          </p:cNvCxnSpPr>
          <p:nvPr/>
        </p:nvCxnSpPr>
        <p:spPr>
          <a:xfrm flipV="1">
            <a:off x="3106474" y="1971157"/>
            <a:ext cx="364350" cy="469"/>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B445C89-52B9-C07F-B460-D4F37DB53502}"/>
              </a:ext>
            </a:extLst>
          </p:cNvPr>
          <p:cNvCxnSpPr>
            <a:cxnSpLocks/>
          </p:cNvCxnSpPr>
          <p:nvPr/>
        </p:nvCxnSpPr>
        <p:spPr>
          <a:xfrm flipV="1">
            <a:off x="4758959" y="1964663"/>
            <a:ext cx="364350" cy="469"/>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0BF3876-B0E5-FAA6-7BBA-40B172C5DBCF}"/>
              </a:ext>
            </a:extLst>
          </p:cNvPr>
          <p:cNvCxnSpPr>
            <a:cxnSpLocks/>
          </p:cNvCxnSpPr>
          <p:nvPr/>
        </p:nvCxnSpPr>
        <p:spPr>
          <a:xfrm>
            <a:off x="7669486" y="1990229"/>
            <a:ext cx="242237" cy="0"/>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16FE3CF-4BC9-F013-64AF-A116BBBCAD6C}"/>
              </a:ext>
            </a:extLst>
          </p:cNvPr>
          <p:cNvCxnSpPr>
            <a:cxnSpLocks/>
          </p:cNvCxnSpPr>
          <p:nvPr/>
        </p:nvCxnSpPr>
        <p:spPr>
          <a:xfrm>
            <a:off x="5821107" y="1086963"/>
            <a:ext cx="0" cy="339756"/>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D21DA7C-8E0F-3F83-E8DD-568049B7582E}"/>
              </a:ext>
            </a:extLst>
          </p:cNvPr>
          <p:cNvSpPr txBox="1"/>
          <p:nvPr/>
        </p:nvSpPr>
        <p:spPr>
          <a:xfrm>
            <a:off x="5784589" y="1122219"/>
            <a:ext cx="710451" cy="246221"/>
          </a:xfrm>
          <a:prstGeom prst="rect">
            <a:avLst/>
          </a:prstGeom>
          <a:noFill/>
        </p:spPr>
        <p:txBody>
          <a:bodyPr wrap="none" rtlCol="0">
            <a:spAutoFit/>
          </a:bodyPr>
          <a:lstStyle/>
          <a:p>
            <a:r>
              <a:rPr lang="en-US" sz="1000" dirty="0">
                <a:solidFill>
                  <a:schemeClr val="accent6">
                    <a:lumMod val="50000"/>
                  </a:schemeClr>
                </a:solidFill>
              </a:rPr>
              <a:t>Test Input</a:t>
            </a:r>
          </a:p>
        </p:txBody>
      </p:sp>
      <p:sp>
        <p:nvSpPr>
          <p:cNvPr id="63" name="TextBox 62">
            <a:extLst>
              <a:ext uri="{FF2B5EF4-FFF2-40B4-BE49-F238E27FC236}">
                <a16:creationId xmlns:a16="http://schemas.microsoft.com/office/drawing/2014/main" id="{7C3488AA-3A36-D593-AFD5-FC2E990EC705}"/>
              </a:ext>
            </a:extLst>
          </p:cNvPr>
          <p:cNvSpPr txBox="1"/>
          <p:nvPr/>
        </p:nvSpPr>
        <p:spPr>
          <a:xfrm>
            <a:off x="6731093" y="2523730"/>
            <a:ext cx="630301" cy="276999"/>
          </a:xfrm>
          <a:prstGeom prst="rect">
            <a:avLst/>
          </a:prstGeom>
          <a:noFill/>
        </p:spPr>
        <p:txBody>
          <a:bodyPr wrap="none" rtlCol="0">
            <a:spAutoFit/>
          </a:bodyPr>
          <a:lstStyle/>
          <a:p>
            <a:r>
              <a:rPr lang="en-US" sz="1200" dirty="0">
                <a:solidFill>
                  <a:schemeClr val="accent6">
                    <a:lumMod val="50000"/>
                  </a:schemeClr>
                </a:solidFill>
              </a:rPr>
              <a:t>Output</a:t>
            </a:r>
          </a:p>
        </p:txBody>
      </p:sp>
      <p:cxnSp>
        <p:nvCxnSpPr>
          <p:cNvPr id="67" name="Straight Connector 66">
            <a:extLst>
              <a:ext uri="{FF2B5EF4-FFF2-40B4-BE49-F238E27FC236}">
                <a16:creationId xmlns:a16="http://schemas.microsoft.com/office/drawing/2014/main" id="{74FF379D-7ADA-9FC1-E5A9-C9300B6A74F8}"/>
              </a:ext>
            </a:extLst>
          </p:cNvPr>
          <p:cNvCxnSpPr/>
          <p:nvPr/>
        </p:nvCxnSpPr>
        <p:spPr>
          <a:xfrm>
            <a:off x="1828800" y="3276600"/>
            <a:ext cx="86868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68" name="Picture 67">
            <a:extLst>
              <a:ext uri="{FF2B5EF4-FFF2-40B4-BE49-F238E27FC236}">
                <a16:creationId xmlns:a16="http://schemas.microsoft.com/office/drawing/2014/main" id="{3837D1C9-AC33-5541-3911-6FD40170DC99}"/>
              </a:ext>
            </a:extLst>
          </p:cNvPr>
          <p:cNvPicPr>
            <a:picLocks noChangeAspect="1"/>
          </p:cNvPicPr>
          <p:nvPr/>
        </p:nvPicPr>
        <p:blipFill>
          <a:blip r:embed="rId7"/>
          <a:stretch>
            <a:fillRect/>
          </a:stretch>
        </p:blipFill>
        <p:spPr>
          <a:xfrm>
            <a:off x="7916868" y="1484533"/>
            <a:ext cx="980920" cy="1010645"/>
          </a:xfrm>
          <a:prstGeom prst="rect">
            <a:avLst/>
          </a:prstGeom>
        </p:spPr>
      </p:pic>
      <p:sp>
        <p:nvSpPr>
          <p:cNvPr id="69" name="TextBox 68">
            <a:extLst>
              <a:ext uri="{FF2B5EF4-FFF2-40B4-BE49-F238E27FC236}">
                <a16:creationId xmlns:a16="http://schemas.microsoft.com/office/drawing/2014/main" id="{9AB0C9ED-0CCD-D372-7582-9718FE184AEC}"/>
              </a:ext>
            </a:extLst>
          </p:cNvPr>
          <p:cNvSpPr txBox="1"/>
          <p:nvPr/>
        </p:nvSpPr>
        <p:spPr>
          <a:xfrm>
            <a:off x="8032068" y="2493645"/>
            <a:ext cx="888385" cy="246221"/>
          </a:xfrm>
          <a:prstGeom prst="rect">
            <a:avLst/>
          </a:prstGeom>
          <a:noFill/>
        </p:spPr>
        <p:txBody>
          <a:bodyPr wrap="none" rtlCol="0">
            <a:spAutoFit/>
          </a:bodyPr>
          <a:lstStyle/>
          <a:p>
            <a:r>
              <a:rPr lang="en-US" sz="1000" b="1" dirty="0">
                <a:solidFill>
                  <a:schemeClr val="accent6">
                    <a:lumMod val="50000"/>
                  </a:schemeClr>
                </a:solidFill>
              </a:rPr>
              <a:t>User/Auditor</a:t>
            </a:r>
          </a:p>
        </p:txBody>
      </p:sp>
      <p:cxnSp>
        <p:nvCxnSpPr>
          <p:cNvPr id="92" name="Straight Arrow Connector 91">
            <a:extLst>
              <a:ext uri="{FF2B5EF4-FFF2-40B4-BE49-F238E27FC236}">
                <a16:creationId xmlns:a16="http://schemas.microsoft.com/office/drawing/2014/main" id="{B49967B3-FE4C-8F08-F643-C77A202CDF93}"/>
              </a:ext>
            </a:extLst>
          </p:cNvPr>
          <p:cNvCxnSpPr>
            <a:cxnSpLocks/>
          </p:cNvCxnSpPr>
          <p:nvPr/>
        </p:nvCxnSpPr>
        <p:spPr>
          <a:xfrm flipV="1">
            <a:off x="8880119" y="1198703"/>
            <a:ext cx="330563" cy="370990"/>
          </a:xfrm>
          <a:prstGeom prst="straightConnector1">
            <a:avLst/>
          </a:prstGeom>
          <a:ln w="12700">
            <a:solidFill>
              <a:schemeClr val="accent6">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867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8C25C3-B711-9B87-957A-069BF7D6E644}"/>
              </a:ext>
            </a:extLst>
          </p:cNvPr>
          <p:cNvSpPr/>
          <p:nvPr/>
        </p:nvSpPr>
        <p:spPr>
          <a:xfrm>
            <a:off x="3470824" y="1510309"/>
            <a:ext cx="1232132" cy="990600"/>
          </a:xfrm>
          <a:prstGeom prst="rect">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D7618A7-2D56-0D84-387D-5C90C3D9333C}"/>
              </a:ext>
            </a:extLst>
          </p:cNvPr>
          <p:cNvSpPr txBox="1"/>
          <p:nvPr/>
        </p:nvSpPr>
        <p:spPr>
          <a:xfrm>
            <a:off x="3470824" y="1832657"/>
            <a:ext cx="1232132" cy="276999"/>
          </a:xfrm>
          <a:prstGeom prst="rect">
            <a:avLst/>
          </a:prstGeom>
          <a:noFill/>
        </p:spPr>
        <p:txBody>
          <a:bodyPr wrap="none" rtlCol="0">
            <a:spAutoFit/>
          </a:bodyPr>
          <a:lstStyle/>
          <a:p>
            <a:r>
              <a:rPr lang="en-US" sz="1200" dirty="0">
                <a:solidFill>
                  <a:schemeClr val="accent6">
                    <a:lumMod val="50000"/>
                  </a:schemeClr>
                </a:solidFill>
              </a:rPr>
              <a:t>Learning Process</a:t>
            </a:r>
          </a:p>
        </p:txBody>
      </p:sp>
      <p:pic>
        <p:nvPicPr>
          <p:cNvPr id="16" name="Picture 15">
            <a:extLst>
              <a:ext uri="{FF2B5EF4-FFF2-40B4-BE49-F238E27FC236}">
                <a16:creationId xmlns:a16="http://schemas.microsoft.com/office/drawing/2014/main" id="{2446F4DD-A1D8-DB34-2DED-DDAFE2C8245D}"/>
              </a:ext>
            </a:extLst>
          </p:cNvPr>
          <p:cNvPicPr>
            <a:picLocks noChangeAspect="1"/>
          </p:cNvPicPr>
          <p:nvPr/>
        </p:nvPicPr>
        <p:blipFill>
          <a:blip r:embed="rId2"/>
          <a:stretch>
            <a:fillRect/>
          </a:stretch>
        </p:blipFill>
        <p:spPr>
          <a:xfrm>
            <a:off x="1644432" y="1071354"/>
            <a:ext cx="748941" cy="814024"/>
          </a:xfrm>
          <a:prstGeom prst="rect">
            <a:avLst/>
          </a:prstGeom>
          <a:solidFill>
            <a:srgbClr val="FF0000"/>
          </a:solidFill>
          <a:ln w="19050">
            <a:solidFill>
              <a:schemeClr val="accent6">
                <a:lumMod val="50000"/>
              </a:schemeClr>
            </a:solidFill>
            <a:prstDash val="dash"/>
          </a:ln>
        </p:spPr>
      </p:pic>
      <p:pic>
        <p:nvPicPr>
          <p:cNvPr id="17" name="Content Placeholder 4">
            <a:extLst>
              <a:ext uri="{FF2B5EF4-FFF2-40B4-BE49-F238E27FC236}">
                <a16:creationId xmlns:a16="http://schemas.microsoft.com/office/drawing/2014/main" id="{24A2D200-115C-0B6F-6480-259BD0979A62}"/>
              </a:ext>
            </a:extLst>
          </p:cNvPr>
          <p:cNvPicPr>
            <a:picLocks noChangeAspect="1"/>
          </p:cNvPicPr>
          <p:nvPr/>
        </p:nvPicPr>
        <p:blipFill rotWithShape="1">
          <a:blip r:embed="rId3"/>
          <a:srcRect l="42040" t="5532" r="896"/>
          <a:stretch/>
        </p:blipFill>
        <p:spPr>
          <a:xfrm>
            <a:off x="1917526" y="1316828"/>
            <a:ext cx="858960" cy="775918"/>
          </a:xfrm>
          <a:prstGeom prst="rect">
            <a:avLst/>
          </a:prstGeom>
          <a:solidFill>
            <a:srgbClr val="FF0000"/>
          </a:solidFill>
          <a:ln w="19050">
            <a:solidFill>
              <a:schemeClr val="accent6">
                <a:lumMod val="50000"/>
              </a:schemeClr>
            </a:solidFill>
            <a:prstDash val="dash"/>
          </a:ln>
        </p:spPr>
      </p:pic>
      <p:pic>
        <p:nvPicPr>
          <p:cNvPr id="18" name="Picture 17">
            <a:extLst>
              <a:ext uri="{FF2B5EF4-FFF2-40B4-BE49-F238E27FC236}">
                <a16:creationId xmlns:a16="http://schemas.microsoft.com/office/drawing/2014/main" id="{DC50BCC7-B05E-4729-F9B4-5A74A6901CEF}"/>
              </a:ext>
            </a:extLst>
          </p:cNvPr>
          <p:cNvPicPr>
            <a:picLocks noChangeAspect="1"/>
          </p:cNvPicPr>
          <p:nvPr/>
        </p:nvPicPr>
        <p:blipFill rotWithShape="1">
          <a:blip r:embed="rId4"/>
          <a:srcRect l="41087"/>
          <a:stretch/>
        </p:blipFill>
        <p:spPr>
          <a:xfrm>
            <a:off x="2252760" y="1583666"/>
            <a:ext cx="853715" cy="775918"/>
          </a:xfrm>
          <a:prstGeom prst="rect">
            <a:avLst/>
          </a:prstGeom>
          <a:solidFill>
            <a:srgbClr val="FF0000"/>
          </a:solidFill>
          <a:ln w="19050">
            <a:solidFill>
              <a:schemeClr val="accent6">
                <a:lumMod val="50000"/>
              </a:schemeClr>
            </a:solidFill>
            <a:prstDash val="dash"/>
          </a:ln>
        </p:spPr>
      </p:pic>
      <p:sp>
        <p:nvSpPr>
          <p:cNvPr id="20" name="TextBox 19">
            <a:extLst>
              <a:ext uri="{FF2B5EF4-FFF2-40B4-BE49-F238E27FC236}">
                <a16:creationId xmlns:a16="http://schemas.microsoft.com/office/drawing/2014/main" id="{DD79A91C-07C6-E2DE-6541-9BC4875D4956}"/>
              </a:ext>
            </a:extLst>
          </p:cNvPr>
          <p:cNvSpPr txBox="1"/>
          <p:nvPr/>
        </p:nvSpPr>
        <p:spPr>
          <a:xfrm>
            <a:off x="2163962" y="2425993"/>
            <a:ext cx="1031308" cy="276999"/>
          </a:xfrm>
          <a:prstGeom prst="rect">
            <a:avLst/>
          </a:prstGeom>
          <a:noFill/>
        </p:spPr>
        <p:txBody>
          <a:bodyPr wrap="none" rtlCol="0">
            <a:spAutoFit/>
          </a:bodyPr>
          <a:lstStyle/>
          <a:p>
            <a:r>
              <a:rPr lang="en-US" sz="1200" b="1" dirty="0">
                <a:solidFill>
                  <a:schemeClr val="accent6">
                    <a:lumMod val="50000"/>
                  </a:schemeClr>
                </a:solidFill>
              </a:rPr>
              <a:t>Training Data</a:t>
            </a:r>
          </a:p>
        </p:txBody>
      </p:sp>
      <p:sp>
        <p:nvSpPr>
          <p:cNvPr id="21" name="TextBox 20">
            <a:extLst>
              <a:ext uri="{FF2B5EF4-FFF2-40B4-BE49-F238E27FC236}">
                <a16:creationId xmlns:a16="http://schemas.microsoft.com/office/drawing/2014/main" id="{E1A6B804-F2A1-A9DE-3529-DC148B53C2C2}"/>
              </a:ext>
            </a:extLst>
          </p:cNvPr>
          <p:cNvSpPr txBox="1"/>
          <p:nvPr/>
        </p:nvSpPr>
        <p:spPr>
          <a:xfrm>
            <a:off x="1645903" y="381001"/>
            <a:ext cx="1536831" cy="461665"/>
          </a:xfrm>
          <a:prstGeom prst="rect">
            <a:avLst/>
          </a:prstGeom>
          <a:noFill/>
          <a:ln>
            <a:solidFill>
              <a:schemeClr val="accent6">
                <a:lumMod val="50000"/>
              </a:schemeClr>
            </a:solidFill>
          </a:ln>
        </p:spPr>
        <p:txBody>
          <a:bodyPr wrap="none" rtlCol="0">
            <a:spAutoFit/>
          </a:bodyPr>
          <a:lstStyle/>
          <a:p>
            <a:r>
              <a:rPr lang="en-US" sz="2400" b="1" dirty="0"/>
              <a:t>Before XAI</a:t>
            </a:r>
          </a:p>
        </p:txBody>
      </p:sp>
      <p:pic>
        <p:nvPicPr>
          <p:cNvPr id="23" name="Picture 22">
            <a:extLst>
              <a:ext uri="{FF2B5EF4-FFF2-40B4-BE49-F238E27FC236}">
                <a16:creationId xmlns:a16="http://schemas.microsoft.com/office/drawing/2014/main" id="{EC0BB102-DD84-8CB5-9E74-0DC4F75BEFCF}"/>
              </a:ext>
            </a:extLst>
          </p:cNvPr>
          <p:cNvPicPr>
            <a:picLocks noChangeAspect="1"/>
          </p:cNvPicPr>
          <p:nvPr/>
        </p:nvPicPr>
        <p:blipFill>
          <a:blip r:embed="rId5"/>
          <a:stretch>
            <a:fillRect/>
          </a:stretch>
        </p:blipFill>
        <p:spPr>
          <a:xfrm>
            <a:off x="5154328" y="1484509"/>
            <a:ext cx="1293942" cy="1098965"/>
          </a:xfrm>
          <a:prstGeom prst="rect">
            <a:avLst/>
          </a:prstGeom>
        </p:spPr>
      </p:pic>
      <p:pic>
        <p:nvPicPr>
          <p:cNvPr id="24" name="Picture 23">
            <a:extLst>
              <a:ext uri="{FF2B5EF4-FFF2-40B4-BE49-F238E27FC236}">
                <a16:creationId xmlns:a16="http://schemas.microsoft.com/office/drawing/2014/main" id="{DDA9A7DA-2045-F8FD-98B1-99CD23B6E45D}"/>
              </a:ext>
            </a:extLst>
          </p:cNvPr>
          <p:cNvPicPr>
            <a:picLocks noChangeAspect="1"/>
          </p:cNvPicPr>
          <p:nvPr/>
        </p:nvPicPr>
        <p:blipFill rotWithShape="1">
          <a:blip r:embed="rId6"/>
          <a:srcRect l="45178"/>
          <a:stretch/>
        </p:blipFill>
        <p:spPr>
          <a:xfrm>
            <a:off x="5440677" y="206622"/>
            <a:ext cx="771067" cy="838652"/>
          </a:xfrm>
          <a:prstGeom prst="rect">
            <a:avLst/>
          </a:prstGeom>
          <a:solidFill>
            <a:srgbClr val="FF0000"/>
          </a:solidFill>
          <a:ln w="19050">
            <a:solidFill>
              <a:schemeClr val="accent6">
                <a:lumMod val="50000"/>
              </a:schemeClr>
            </a:solidFill>
            <a:prstDash val="dash"/>
          </a:ln>
        </p:spPr>
      </p:pic>
      <p:sp>
        <p:nvSpPr>
          <p:cNvPr id="25" name="Rectangle 24">
            <a:extLst>
              <a:ext uri="{FF2B5EF4-FFF2-40B4-BE49-F238E27FC236}">
                <a16:creationId xmlns:a16="http://schemas.microsoft.com/office/drawing/2014/main" id="{02A5694C-15D2-9CEF-CBFD-70C8F710D3E2}"/>
              </a:ext>
            </a:extLst>
          </p:cNvPr>
          <p:cNvSpPr/>
          <p:nvPr/>
        </p:nvSpPr>
        <p:spPr>
          <a:xfrm>
            <a:off x="6434634" y="1538691"/>
            <a:ext cx="1232132" cy="990600"/>
          </a:xfrm>
          <a:prstGeom prst="rect">
            <a:avLst/>
          </a:prstGeom>
          <a:no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A300717-1E46-CFAE-A99D-22B60D68E93E}"/>
              </a:ext>
            </a:extLst>
          </p:cNvPr>
          <p:cNvSpPr txBox="1"/>
          <p:nvPr/>
        </p:nvSpPr>
        <p:spPr>
          <a:xfrm>
            <a:off x="6422585" y="1789869"/>
            <a:ext cx="1241044" cy="553998"/>
          </a:xfrm>
          <a:prstGeom prst="rect">
            <a:avLst/>
          </a:prstGeom>
          <a:noFill/>
        </p:spPr>
        <p:txBody>
          <a:bodyPr wrap="none" rtlCol="0">
            <a:spAutoFit/>
          </a:bodyPr>
          <a:lstStyle/>
          <a:p>
            <a:pPr algn="ctr"/>
            <a:r>
              <a:rPr lang="en-US" sz="1000" b="1" dirty="0">
                <a:solidFill>
                  <a:schemeClr val="accent6">
                    <a:lumMod val="50000"/>
                  </a:schemeClr>
                </a:solidFill>
              </a:rPr>
              <a:t>Taxability - No</a:t>
            </a:r>
          </a:p>
          <a:p>
            <a:pPr algn="ctr"/>
            <a:r>
              <a:rPr lang="en-US" sz="1000" b="1" dirty="0">
                <a:solidFill>
                  <a:schemeClr val="accent6">
                    <a:lumMod val="50000"/>
                  </a:schemeClr>
                </a:solidFill>
              </a:rPr>
              <a:t>This is Exempt Food</a:t>
            </a:r>
          </a:p>
          <a:p>
            <a:pPr algn="ctr"/>
            <a:r>
              <a:rPr lang="en-US" sz="1000" dirty="0">
                <a:solidFill>
                  <a:schemeClr val="accent6">
                    <a:lumMod val="50000"/>
                  </a:schemeClr>
                </a:solidFill>
              </a:rPr>
              <a:t>(p=0.93)</a:t>
            </a:r>
          </a:p>
        </p:txBody>
      </p:sp>
      <p:sp>
        <p:nvSpPr>
          <p:cNvPr id="27" name="TextBox 26">
            <a:extLst>
              <a:ext uri="{FF2B5EF4-FFF2-40B4-BE49-F238E27FC236}">
                <a16:creationId xmlns:a16="http://schemas.microsoft.com/office/drawing/2014/main" id="{00DEE884-593B-8A86-1D0C-353F1B520AD6}"/>
              </a:ext>
            </a:extLst>
          </p:cNvPr>
          <p:cNvSpPr txBox="1"/>
          <p:nvPr/>
        </p:nvSpPr>
        <p:spPr>
          <a:xfrm>
            <a:off x="5154328" y="2529292"/>
            <a:ext cx="1362874" cy="461665"/>
          </a:xfrm>
          <a:prstGeom prst="rect">
            <a:avLst/>
          </a:prstGeom>
          <a:noFill/>
        </p:spPr>
        <p:txBody>
          <a:bodyPr wrap="none" rtlCol="0">
            <a:spAutoFit/>
          </a:bodyPr>
          <a:lstStyle/>
          <a:p>
            <a:pPr algn="ctr"/>
            <a:r>
              <a:rPr lang="en-US" sz="1200" b="1" dirty="0">
                <a:solidFill>
                  <a:schemeClr val="accent6">
                    <a:lumMod val="50000"/>
                  </a:schemeClr>
                </a:solidFill>
              </a:rPr>
              <a:t>Machine Learning </a:t>
            </a:r>
          </a:p>
          <a:p>
            <a:pPr algn="ctr"/>
            <a:r>
              <a:rPr lang="en-US" sz="1200" b="1" dirty="0">
                <a:solidFill>
                  <a:schemeClr val="accent6">
                    <a:lumMod val="50000"/>
                  </a:schemeClr>
                </a:solidFill>
              </a:rPr>
              <a:t>model</a:t>
            </a:r>
          </a:p>
        </p:txBody>
      </p:sp>
      <p:sp>
        <p:nvSpPr>
          <p:cNvPr id="29" name="TextBox 28">
            <a:extLst>
              <a:ext uri="{FF2B5EF4-FFF2-40B4-BE49-F238E27FC236}">
                <a16:creationId xmlns:a16="http://schemas.microsoft.com/office/drawing/2014/main" id="{F439B622-14B6-D14C-E69B-C9525C01CABB}"/>
              </a:ext>
            </a:extLst>
          </p:cNvPr>
          <p:cNvSpPr txBox="1"/>
          <p:nvPr/>
        </p:nvSpPr>
        <p:spPr>
          <a:xfrm>
            <a:off x="8746541" y="232047"/>
            <a:ext cx="1785875" cy="861774"/>
          </a:xfrm>
          <a:prstGeom prst="rect">
            <a:avLst/>
          </a:prstGeom>
          <a:noFill/>
        </p:spPr>
        <p:txBody>
          <a:bodyPr wrap="square" rtlCol="0">
            <a:spAutoFit/>
          </a:bodyPr>
          <a:lstStyle/>
          <a:p>
            <a:pPr marL="171450" indent="-171450">
              <a:buFont typeface="Arial" panose="020B0604020202020204" pitchFamily="34" charset="0"/>
              <a:buChar char="•"/>
            </a:pPr>
            <a:r>
              <a:rPr lang="en-US" sz="1000" b="1" dirty="0">
                <a:solidFill>
                  <a:schemeClr val="accent6">
                    <a:lumMod val="50000"/>
                  </a:schemeClr>
                </a:solidFill>
              </a:rPr>
              <a:t>Why did you do that ?</a:t>
            </a:r>
          </a:p>
          <a:p>
            <a:pPr marL="171450" indent="-171450">
              <a:buFont typeface="Arial" panose="020B0604020202020204" pitchFamily="34" charset="0"/>
              <a:buChar char="•"/>
            </a:pPr>
            <a:r>
              <a:rPr lang="en-US" sz="1000" b="1" dirty="0">
                <a:solidFill>
                  <a:schemeClr val="accent6">
                    <a:lumMod val="50000"/>
                  </a:schemeClr>
                </a:solidFill>
              </a:rPr>
              <a:t>Why not something else ?</a:t>
            </a:r>
          </a:p>
          <a:p>
            <a:pPr marL="171450" indent="-171450">
              <a:buFont typeface="Arial" panose="020B0604020202020204" pitchFamily="34" charset="0"/>
              <a:buChar char="•"/>
            </a:pPr>
            <a:r>
              <a:rPr lang="en-US" sz="1000" b="1" dirty="0">
                <a:solidFill>
                  <a:schemeClr val="accent6">
                    <a:lumMod val="50000"/>
                  </a:schemeClr>
                </a:solidFill>
              </a:rPr>
              <a:t>When can I trust you ?</a:t>
            </a:r>
          </a:p>
          <a:p>
            <a:pPr marL="171450" indent="-171450">
              <a:buFont typeface="Arial" panose="020B0604020202020204" pitchFamily="34" charset="0"/>
              <a:buChar char="•"/>
            </a:pPr>
            <a:r>
              <a:rPr lang="en-US" sz="1000" b="1" dirty="0">
                <a:solidFill>
                  <a:schemeClr val="accent6">
                    <a:lumMod val="50000"/>
                  </a:schemeClr>
                </a:solidFill>
              </a:rPr>
              <a:t>When do you succeed ?</a:t>
            </a:r>
          </a:p>
          <a:p>
            <a:pPr marL="171450" indent="-171450">
              <a:buFont typeface="Arial" panose="020B0604020202020204" pitchFamily="34" charset="0"/>
              <a:buChar char="•"/>
            </a:pPr>
            <a:r>
              <a:rPr lang="en-US" sz="1000" b="1" dirty="0">
                <a:solidFill>
                  <a:schemeClr val="accent6">
                    <a:lumMod val="50000"/>
                  </a:schemeClr>
                </a:solidFill>
              </a:rPr>
              <a:t>When do you fail ?</a:t>
            </a:r>
          </a:p>
        </p:txBody>
      </p:sp>
      <p:cxnSp>
        <p:nvCxnSpPr>
          <p:cNvPr id="32" name="Straight Arrow Connector 31">
            <a:extLst>
              <a:ext uri="{FF2B5EF4-FFF2-40B4-BE49-F238E27FC236}">
                <a16:creationId xmlns:a16="http://schemas.microsoft.com/office/drawing/2014/main" id="{DC2E5946-4D26-0656-C3E3-A2AF9988E1BD}"/>
              </a:ext>
            </a:extLst>
          </p:cNvPr>
          <p:cNvCxnSpPr>
            <a:cxnSpLocks/>
            <a:stCxn id="18" idx="3"/>
            <a:endCxn id="14" idx="1"/>
          </p:cNvCxnSpPr>
          <p:nvPr/>
        </p:nvCxnSpPr>
        <p:spPr>
          <a:xfrm flipV="1">
            <a:off x="3106474" y="1971157"/>
            <a:ext cx="364350" cy="469"/>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B445C89-52B9-C07F-B460-D4F37DB53502}"/>
              </a:ext>
            </a:extLst>
          </p:cNvPr>
          <p:cNvCxnSpPr>
            <a:cxnSpLocks/>
          </p:cNvCxnSpPr>
          <p:nvPr/>
        </p:nvCxnSpPr>
        <p:spPr>
          <a:xfrm flipV="1">
            <a:off x="4758959" y="1964663"/>
            <a:ext cx="364350" cy="469"/>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0BF3876-B0E5-FAA6-7BBA-40B172C5DBCF}"/>
              </a:ext>
            </a:extLst>
          </p:cNvPr>
          <p:cNvCxnSpPr>
            <a:cxnSpLocks/>
          </p:cNvCxnSpPr>
          <p:nvPr/>
        </p:nvCxnSpPr>
        <p:spPr>
          <a:xfrm>
            <a:off x="7669486" y="1990229"/>
            <a:ext cx="242237" cy="0"/>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16FE3CF-4BC9-F013-64AF-A116BBBCAD6C}"/>
              </a:ext>
            </a:extLst>
          </p:cNvPr>
          <p:cNvCxnSpPr>
            <a:cxnSpLocks/>
          </p:cNvCxnSpPr>
          <p:nvPr/>
        </p:nvCxnSpPr>
        <p:spPr>
          <a:xfrm>
            <a:off x="5821107" y="1086963"/>
            <a:ext cx="0" cy="339756"/>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D21DA7C-8E0F-3F83-E8DD-568049B7582E}"/>
              </a:ext>
            </a:extLst>
          </p:cNvPr>
          <p:cNvSpPr txBox="1"/>
          <p:nvPr/>
        </p:nvSpPr>
        <p:spPr>
          <a:xfrm>
            <a:off x="5784589" y="1122219"/>
            <a:ext cx="710451" cy="246221"/>
          </a:xfrm>
          <a:prstGeom prst="rect">
            <a:avLst/>
          </a:prstGeom>
          <a:noFill/>
        </p:spPr>
        <p:txBody>
          <a:bodyPr wrap="none" rtlCol="0">
            <a:spAutoFit/>
          </a:bodyPr>
          <a:lstStyle/>
          <a:p>
            <a:r>
              <a:rPr lang="en-US" sz="1000" dirty="0">
                <a:solidFill>
                  <a:schemeClr val="accent6">
                    <a:lumMod val="50000"/>
                  </a:schemeClr>
                </a:solidFill>
              </a:rPr>
              <a:t>Test Input</a:t>
            </a:r>
          </a:p>
        </p:txBody>
      </p:sp>
      <p:sp>
        <p:nvSpPr>
          <p:cNvPr id="43" name="Rectangle 42">
            <a:extLst>
              <a:ext uri="{FF2B5EF4-FFF2-40B4-BE49-F238E27FC236}">
                <a16:creationId xmlns:a16="http://schemas.microsoft.com/office/drawing/2014/main" id="{28346E9A-4AB9-287A-E5FC-A7E0AE769707}"/>
              </a:ext>
            </a:extLst>
          </p:cNvPr>
          <p:cNvSpPr/>
          <p:nvPr/>
        </p:nvSpPr>
        <p:spPr>
          <a:xfrm>
            <a:off x="3470823" y="4860604"/>
            <a:ext cx="1232132" cy="990600"/>
          </a:xfrm>
          <a:prstGeom prst="rect">
            <a:avLst/>
          </a:prstGeom>
          <a:no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0CD9D47-B6DB-C28D-BA8D-CEC49FDA2366}"/>
              </a:ext>
            </a:extLst>
          </p:cNvPr>
          <p:cNvSpPr txBox="1"/>
          <p:nvPr/>
        </p:nvSpPr>
        <p:spPr>
          <a:xfrm>
            <a:off x="3470823" y="5182952"/>
            <a:ext cx="1232132" cy="276999"/>
          </a:xfrm>
          <a:prstGeom prst="rect">
            <a:avLst/>
          </a:prstGeom>
          <a:noFill/>
          <a:ln>
            <a:noFill/>
          </a:ln>
        </p:spPr>
        <p:txBody>
          <a:bodyPr wrap="none" rtlCol="0">
            <a:spAutoFit/>
          </a:bodyPr>
          <a:lstStyle/>
          <a:p>
            <a:r>
              <a:rPr lang="en-US" sz="1200" dirty="0">
                <a:solidFill>
                  <a:schemeClr val="accent3">
                    <a:lumMod val="50000"/>
                  </a:schemeClr>
                </a:solidFill>
              </a:rPr>
              <a:t>Learning Process</a:t>
            </a:r>
          </a:p>
        </p:txBody>
      </p:sp>
      <p:pic>
        <p:nvPicPr>
          <p:cNvPr id="45" name="Picture 44">
            <a:extLst>
              <a:ext uri="{FF2B5EF4-FFF2-40B4-BE49-F238E27FC236}">
                <a16:creationId xmlns:a16="http://schemas.microsoft.com/office/drawing/2014/main" id="{12DE9178-B981-3DC9-D9EF-7854F384A40B}"/>
              </a:ext>
            </a:extLst>
          </p:cNvPr>
          <p:cNvPicPr>
            <a:picLocks noChangeAspect="1"/>
          </p:cNvPicPr>
          <p:nvPr/>
        </p:nvPicPr>
        <p:blipFill>
          <a:blip r:embed="rId2"/>
          <a:stretch>
            <a:fillRect/>
          </a:stretch>
        </p:blipFill>
        <p:spPr>
          <a:xfrm>
            <a:off x="1644431" y="4421649"/>
            <a:ext cx="748941" cy="814024"/>
          </a:xfrm>
          <a:prstGeom prst="rect">
            <a:avLst/>
          </a:prstGeom>
          <a:solidFill>
            <a:srgbClr val="FF0000"/>
          </a:solidFill>
          <a:ln w="19050">
            <a:solidFill>
              <a:schemeClr val="accent3">
                <a:lumMod val="50000"/>
              </a:schemeClr>
            </a:solidFill>
            <a:prstDash val="dash"/>
          </a:ln>
        </p:spPr>
      </p:pic>
      <p:pic>
        <p:nvPicPr>
          <p:cNvPr id="46" name="Content Placeholder 4">
            <a:extLst>
              <a:ext uri="{FF2B5EF4-FFF2-40B4-BE49-F238E27FC236}">
                <a16:creationId xmlns:a16="http://schemas.microsoft.com/office/drawing/2014/main" id="{894E4E4C-D3D2-9B7D-2915-B6B032E6D6F4}"/>
              </a:ext>
            </a:extLst>
          </p:cNvPr>
          <p:cNvPicPr>
            <a:picLocks noChangeAspect="1"/>
          </p:cNvPicPr>
          <p:nvPr/>
        </p:nvPicPr>
        <p:blipFill rotWithShape="1">
          <a:blip r:embed="rId3"/>
          <a:srcRect l="42040" t="5532" r="896"/>
          <a:stretch/>
        </p:blipFill>
        <p:spPr>
          <a:xfrm>
            <a:off x="1917525" y="4667123"/>
            <a:ext cx="858960" cy="775918"/>
          </a:xfrm>
          <a:prstGeom prst="rect">
            <a:avLst/>
          </a:prstGeom>
          <a:solidFill>
            <a:srgbClr val="FF0000"/>
          </a:solidFill>
          <a:ln w="19050">
            <a:solidFill>
              <a:schemeClr val="accent3">
                <a:lumMod val="50000"/>
              </a:schemeClr>
            </a:solidFill>
            <a:prstDash val="dash"/>
          </a:ln>
        </p:spPr>
      </p:pic>
      <p:pic>
        <p:nvPicPr>
          <p:cNvPr id="47" name="Picture 46">
            <a:extLst>
              <a:ext uri="{FF2B5EF4-FFF2-40B4-BE49-F238E27FC236}">
                <a16:creationId xmlns:a16="http://schemas.microsoft.com/office/drawing/2014/main" id="{56103035-D4D4-9B4D-0E23-66F69AF43072}"/>
              </a:ext>
            </a:extLst>
          </p:cNvPr>
          <p:cNvPicPr>
            <a:picLocks noChangeAspect="1"/>
          </p:cNvPicPr>
          <p:nvPr/>
        </p:nvPicPr>
        <p:blipFill rotWithShape="1">
          <a:blip r:embed="rId4"/>
          <a:srcRect l="41087"/>
          <a:stretch/>
        </p:blipFill>
        <p:spPr>
          <a:xfrm>
            <a:off x="2252759" y="4933961"/>
            <a:ext cx="853715" cy="775918"/>
          </a:xfrm>
          <a:prstGeom prst="rect">
            <a:avLst/>
          </a:prstGeom>
          <a:solidFill>
            <a:srgbClr val="FF0000"/>
          </a:solidFill>
          <a:ln w="19050">
            <a:solidFill>
              <a:schemeClr val="accent3">
                <a:lumMod val="50000"/>
              </a:schemeClr>
            </a:solidFill>
            <a:prstDash val="dash"/>
          </a:ln>
        </p:spPr>
      </p:pic>
      <p:sp>
        <p:nvSpPr>
          <p:cNvPr id="48" name="TextBox 47">
            <a:extLst>
              <a:ext uri="{FF2B5EF4-FFF2-40B4-BE49-F238E27FC236}">
                <a16:creationId xmlns:a16="http://schemas.microsoft.com/office/drawing/2014/main" id="{406C58B3-5CF2-046A-1D48-9F45A2F962DC}"/>
              </a:ext>
            </a:extLst>
          </p:cNvPr>
          <p:cNvSpPr txBox="1"/>
          <p:nvPr/>
        </p:nvSpPr>
        <p:spPr>
          <a:xfrm>
            <a:off x="2163961" y="5776288"/>
            <a:ext cx="1031308" cy="276999"/>
          </a:xfrm>
          <a:prstGeom prst="rect">
            <a:avLst/>
          </a:prstGeom>
          <a:noFill/>
        </p:spPr>
        <p:txBody>
          <a:bodyPr wrap="none" rtlCol="0">
            <a:spAutoFit/>
          </a:bodyPr>
          <a:lstStyle/>
          <a:p>
            <a:r>
              <a:rPr lang="en-US" sz="1200" b="1" dirty="0">
                <a:solidFill>
                  <a:schemeClr val="accent3">
                    <a:lumMod val="50000"/>
                  </a:schemeClr>
                </a:solidFill>
              </a:rPr>
              <a:t>Training Data</a:t>
            </a:r>
          </a:p>
        </p:txBody>
      </p:sp>
      <p:sp>
        <p:nvSpPr>
          <p:cNvPr id="49" name="TextBox 48">
            <a:extLst>
              <a:ext uri="{FF2B5EF4-FFF2-40B4-BE49-F238E27FC236}">
                <a16:creationId xmlns:a16="http://schemas.microsoft.com/office/drawing/2014/main" id="{BB568218-DC2A-A2CA-4AC6-23BBDFEB3CF7}"/>
              </a:ext>
            </a:extLst>
          </p:cNvPr>
          <p:cNvSpPr txBox="1"/>
          <p:nvPr/>
        </p:nvSpPr>
        <p:spPr>
          <a:xfrm>
            <a:off x="1645901" y="3731296"/>
            <a:ext cx="1343060" cy="461665"/>
          </a:xfrm>
          <a:prstGeom prst="rect">
            <a:avLst/>
          </a:prstGeom>
          <a:noFill/>
          <a:ln>
            <a:solidFill>
              <a:schemeClr val="accent3">
                <a:lumMod val="50000"/>
              </a:schemeClr>
            </a:solidFill>
          </a:ln>
        </p:spPr>
        <p:txBody>
          <a:bodyPr wrap="none" rtlCol="0">
            <a:spAutoFit/>
          </a:bodyPr>
          <a:lstStyle/>
          <a:p>
            <a:r>
              <a:rPr lang="en-US" sz="2400" b="1" dirty="0"/>
              <a:t>After XAI</a:t>
            </a:r>
          </a:p>
        </p:txBody>
      </p:sp>
      <p:pic>
        <p:nvPicPr>
          <p:cNvPr id="51" name="Picture 50">
            <a:extLst>
              <a:ext uri="{FF2B5EF4-FFF2-40B4-BE49-F238E27FC236}">
                <a16:creationId xmlns:a16="http://schemas.microsoft.com/office/drawing/2014/main" id="{D8A7E09D-1601-EEA2-0A7F-57441DC61E78}"/>
              </a:ext>
            </a:extLst>
          </p:cNvPr>
          <p:cNvPicPr>
            <a:picLocks noChangeAspect="1"/>
          </p:cNvPicPr>
          <p:nvPr/>
        </p:nvPicPr>
        <p:blipFill rotWithShape="1">
          <a:blip r:embed="rId6"/>
          <a:srcRect l="45178"/>
          <a:stretch/>
        </p:blipFill>
        <p:spPr>
          <a:xfrm>
            <a:off x="5440676" y="3556917"/>
            <a:ext cx="771067" cy="838652"/>
          </a:xfrm>
          <a:prstGeom prst="rect">
            <a:avLst/>
          </a:prstGeom>
          <a:solidFill>
            <a:srgbClr val="FF0000"/>
          </a:solidFill>
          <a:ln w="19050">
            <a:solidFill>
              <a:schemeClr val="accent3">
                <a:lumMod val="50000"/>
              </a:schemeClr>
            </a:solidFill>
            <a:prstDash val="dash"/>
          </a:ln>
        </p:spPr>
      </p:pic>
      <p:sp>
        <p:nvSpPr>
          <p:cNvPr id="52" name="Rectangle 51">
            <a:extLst>
              <a:ext uri="{FF2B5EF4-FFF2-40B4-BE49-F238E27FC236}">
                <a16:creationId xmlns:a16="http://schemas.microsoft.com/office/drawing/2014/main" id="{0AF45DBE-7A4D-F2F9-E91F-E80373F8EBFE}"/>
              </a:ext>
            </a:extLst>
          </p:cNvPr>
          <p:cNvSpPr/>
          <p:nvPr/>
        </p:nvSpPr>
        <p:spPr>
          <a:xfrm>
            <a:off x="6442232" y="4881528"/>
            <a:ext cx="1232132" cy="990600"/>
          </a:xfrm>
          <a:prstGeom prst="rect">
            <a:avLst/>
          </a:prstGeom>
          <a:no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53" name="TextBox 52">
            <a:extLst>
              <a:ext uri="{FF2B5EF4-FFF2-40B4-BE49-F238E27FC236}">
                <a16:creationId xmlns:a16="http://schemas.microsoft.com/office/drawing/2014/main" id="{37F6F82B-F385-C726-5127-B7D0855C2ADA}"/>
              </a:ext>
            </a:extLst>
          </p:cNvPr>
          <p:cNvSpPr txBox="1"/>
          <p:nvPr/>
        </p:nvSpPr>
        <p:spPr>
          <a:xfrm>
            <a:off x="6426526" y="4915326"/>
            <a:ext cx="1239443" cy="1169551"/>
          </a:xfrm>
          <a:prstGeom prst="rect">
            <a:avLst/>
          </a:prstGeom>
          <a:noFill/>
          <a:ln>
            <a:noFill/>
          </a:ln>
        </p:spPr>
        <p:txBody>
          <a:bodyPr wrap="none" rtlCol="0">
            <a:spAutoFit/>
          </a:bodyPr>
          <a:lstStyle/>
          <a:p>
            <a:pPr algn="ctr"/>
            <a:r>
              <a:rPr lang="en-US" sz="1000" b="1" dirty="0">
                <a:solidFill>
                  <a:schemeClr val="accent3">
                    <a:lumMod val="50000"/>
                  </a:schemeClr>
                </a:solidFill>
              </a:rPr>
              <a:t>Taxability - Yes</a:t>
            </a:r>
          </a:p>
          <a:p>
            <a:pPr algn="ctr"/>
            <a:r>
              <a:rPr lang="en-US" sz="1000" b="1" dirty="0">
                <a:solidFill>
                  <a:schemeClr val="accent3">
                    <a:lumMod val="50000"/>
                  </a:schemeClr>
                </a:solidFill>
              </a:rPr>
              <a:t>This is Candy</a:t>
            </a:r>
          </a:p>
          <a:p>
            <a:pPr algn="ctr"/>
            <a:r>
              <a:rPr lang="en-IN" sz="1000" b="1" dirty="0"/>
              <a:t>* Peppermint Sticks</a:t>
            </a:r>
          </a:p>
          <a:p>
            <a:pPr algn="ctr"/>
            <a:r>
              <a:rPr lang="en-IN" sz="1000" b="1" dirty="0"/>
              <a:t>* Sweet Stripes</a:t>
            </a:r>
          </a:p>
          <a:p>
            <a:pPr algn="ctr"/>
            <a:r>
              <a:rPr lang="en-IN" sz="1000" b="1" dirty="0"/>
              <a:t>* Candy</a:t>
            </a:r>
          </a:p>
          <a:p>
            <a:pPr algn="ctr"/>
            <a:r>
              <a:rPr lang="en-IN" sz="1000" b="1" dirty="0"/>
              <a:t>…..</a:t>
            </a:r>
          </a:p>
          <a:p>
            <a:pPr algn="ctr"/>
            <a:endParaRPr lang="en-IN" sz="1000" b="1" dirty="0"/>
          </a:p>
        </p:txBody>
      </p:sp>
      <p:sp>
        <p:nvSpPr>
          <p:cNvPr id="54" name="TextBox 53">
            <a:extLst>
              <a:ext uri="{FF2B5EF4-FFF2-40B4-BE49-F238E27FC236}">
                <a16:creationId xmlns:a16="http://schemas.microsoft.com/office/drawing/2014/main" id="{E97A553F-7802-5F3B-EFED-A1254FFE7264}"/>
              </a:ext>
            </a:extLst>
          </p:cNvPr>
          <p:cNvSpPr txBox="1"/>
          <p:nvPr/>
        </p:nvSpPr>
        <p:spPr>
          <a:xfrm>
            <a:off x="5154328" y="5879587"/>
            <a:ext cx="1362874" cy="646331"/>
          </a:xfrm>
          <a:prstGeom prst="rect">
            <a:avLst/>
          </a:prstGeom>
          <a:noFill/>
        </p:spPr>
        <p:txBody>
          <a:bodyPr wrap="none" rtlCol="0">
            <a:spAutoFit/>
          </a:bodyPr>
          <a:lstStyle/>
          <a:p>
            <a:pPr algn="ctr"/>
            <a:r>
              <a:rPr lang="en-US" sz="1200" b="1" dirty="0">
                <a:solidFill>
                  <a:schemeClr val="accent3">
                    <a:lumMod val="50000"/>
                  </a:schemeClr>
                </a:solidFill>
              </a:rPr>
              <a:t>Explainable </a:t>
            </a:r>
          </a:p>
          <a:p>
            <a:pPr algn="ctr"/>
            <a:r>
              <a:rPr lang="en-US" sz="1200" b="1" dirty="0">
                <a:solidFill>
                  <a:schemeClr val="accent3">
                    <a:lumMod val="50000"/>
                  </a:schemeClr>
                </a:solidFill>
              </a:rPr>
              <a:t>Machine Learning </a:t>
            </a:r>
          </a:p>
          <a:p>
            <a:pPr algn="ctr"/>
            <a:r>
              <a:rPr lang="en-US" sz="1200" b="1" dirty="0">
                <a:solidFill>
                  <a:schemeClr val="accent3">
                    <a:lumMod val="50000"/>
                  </a:schemeClr>
                </a:solidFill>
              </a:rPr>
              <a:t>model</a:t>
            </a:r>
          </a:p>
        </p:txBody>
      </p:sp>
      <p:sp>
        <p:nvSpPr>
          <p:cNvPr id="56" name="TextBox 55">
            <a:extLst>
              <a:ext uri="{FF2B5EF4-FFF2-40B4-BE49-F238E27FC236}">
                <a16:creationId xmlns:a16="http://schemas.microsoft.com/office/drawing/2014/main" id="{1187F7C6-ACE8-A7C9-D6A3-DBB136704535}"/>
              </a:ext>
            </a:extLst>
          </p:cNvPr>
          <p:cNvSpPr txBox="1"/>
          <p:nvPr/>
        </p:nvSpPr>
        <p:spPr>
          <a:xfrm>
            <a:off x="8741504" y="3508081"/>
            <a:ext cx="1926496" cy="1015663"/>
          </a:xfrm>
          <a:prstGeom prst="rect">
            <a:avLst/>
          </a:prstGeom>
          <a:noFill/>
          <a:ln>
            <a:noFill/>
          </a:ln>
        </p:spPr>
        <p:txBody>
          <a:bodyPr wrap="square" rtlCol="0">
            <a:spAutoFit/>
          </a:bodyPr>
          <a:lstStyle/>
          <a:p>
            <a:pPr marL="171450" indent="-171450">
              <a:buFont typeface="Arial" panose="020B0604020202020204" pitchFamily="34" charset="0"/>
              <a:buChar char="•"/>
            </a:pPr>
            <a:r>
              <a:rPr lang="en-US" sz="1000" b="1" dirty="0">
                <a:solidFill>
                  <a:schemeClr val="accent3">
                    <a:lumMod val="50000"/>
                  </a:schemeClr>
                </a:solidFill>
              </a:rPr>
              <a:t>I understand why.</a:t>
            </a:r>
          </a:p>
          <a:p>
            <a:pPr marL="171450" indent="-171450">
              <a:buFont typeface="Arial" panose="020B0604020202020204" pitchFamily="34" charset="0"/>
              <a:buChar char="•"/>
            </a:pPr>
            <a:r>
              <a:rPr lang="en-US" sz="1000" b="1" dirty="0">
                <a:solidFill>
                  <a:schemeClr val="accent3">
                    <a:lumMod val="50000"/>
                  </a:schemeClr>
                </a:solidFill>
              </a:rPr>
              <a:t>I understand why not.</a:t>
            </a:r>
          </a:p>
          <a:p>
            <a:pPr marL="171450" indent="-171450">
              <a:buFont typeface="Arial" panose="020B0604020202020204" pitchFamily="34" charset="0"/>
              <a:buChar char="•"/>
            </a:pPr>
            <a:r>
              <a:rPr lang="en-US" sz="1000" b="1" dirty="0">
                <a:solidFill>
                  <a:schemeClr val="accent3">
                    <a:lumMod val="50000"/>
                  </a:schemeClr>
                </a:solidFill>
              </a:rPr>
              <a:t>I know when to trust you.</a:t>
            </a:r>
          </a:p>
          <a:p>
            <a:pPr marL="171450" indent="-171450">
              <a:buFont typeface="Arial" panose="020B0604020202020204" pitchFamily="34" charset="0"/>
              <a:buChar char="•"/>
            </a:pPr>
            <a:r>
              <a:rPr lang="en-US" sz="1000" b="1" dirty="0">
                <a:solidFill>
                  <a:schemeClr val="accent3">
                    <a:lumMod val="50000"/>
                  </a:schemeClr>
                </a:solidFill>
              </a:rPr>
              <a:t>I know when you’ll succeed </a:t>
            </a:r>
          </a:p>
          <a:p>
            <a:pPr marL="171450" indent="-171450">
              <a:buFont typeface="Arial" panose="020B0604020202020204" pitchFamily="34" charset="0"/>
              <a:buChar char="•"/>
            </a:pPr>
            <a:r>
              <a:rPr lang="en-US" sz="1000" b="1" dirty="0">
                <a:solidFill>
                  <a:schemeClr val="accent3">
                    <a:lumMod val="50000"/>
                  </a:schemeClr>
                </a:solidFill>
              </a:rPr>
              <a:t>I know when you’ll fail.</a:t>
            </a:r>
          </a:p>
          <a:p>
            <a:pPr marL="171450" indent="-171450">
              <a:buFont typeface="Arial" panose="020B0604020202020204" pitchFamily="34" charset="0"/>
              <a:buChar char="•"/>
            </a:pPr>
            <a:r>
              <a:rPr lang="en-US" sz="1000" b="1" dirty="0">
                <a:solidFill>
                  <a:schemeClr val="accent3">
                    <a:lumMod val="50000"/>
                  </a:schemeClr>
                </a:solidFill>
              </a:rPr>
              <a:t>I know why you erred. </a:t>
            </a:r>
          </a:p>
        </p:txBody>
      </p:sp>
      <p:cxnSp>
        <p:nvCxnSpPr>
          <p:cNvPr id="57" name="Straight Arrow Connector 56">
            <a:extLst>
              <a:ext uri="{FF2B5EF4-FFF2-40B4-BE49-F238E27FC236}">
                <a16:creationId xmlns:a16="http://schemas.microsoft.com/office/drawing/2014/main" id="{822DE4B6-B9E0-CED9-9A14-580A7C2CD378}"/>
              </a:ext>
            </a:extLst>
          </p:cNvPr>
          <p:cNvCxnSpPr>
            <a:cxnSpLocks/>
            <a:stCxn id="47" idx="3"/>
            <a:endCxn id="44" idx="1"/>
          </p:cNvCxnSpPr>
          <p:nvPr/>
        </p:nvCxnSpPr>
        <p:spPr>
          <a:xfrm flipV="1">
            <a:off x="3106473" y="5321452"/>
            <a:ext cx="364350" cy="469"/>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D456095-506C-1FAA-9472-A426CB861B68}"/>
              </a:ext>
            </a:extLst>
          </p:cNvPr>
          <p:cNvCxnSpPr>
            <a:cxnSpLocks/>
          </p:cNvCxnSpPr>
          <p:nvPr/>
        </p:nvCxnSpPr>
        <p:spPr>
          <a:xfrm flipV="1">
            <a:off x="4758958" y="5314958"/>
            <a:ext cx="364350" cy="469"/>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47643CB-0A88-7D25-B4F4-DE3E2C5B5A2F}"/>
              </a:ext>
            </a:extLst>
          </p:cNvPr>
          <p:cNvCxnSpPr>
            <a:cxnSpLocks/>
          </p:cNvCxnSpPr>
          <p:nvPr/>
        </p:nvCxnSpPr>
        <p:spPr>
          <a:xfrm>
            <a:off x="7674365" y="5321451"/>
            <a:ext cx="295417" cy="0"/>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6188DBF-67FA-39EC-AC2A-FF7F04AB9CCF}"/>
              </a:ext>
            </a:extLst>
          </p:cNvPr>
          <p:cNvCxnSpPr>
            <a:cxnSpLocks/>
          </p:cNvCxnSpPr>
          <p:nvPr/>
        </p:nvCxnSpPr>
        <p:spPr>
          <a:xfrm>
            <a:off x="5821106" y="4437258"/>
            <a:ext cx="0" cy="339756"/>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0AE9291B-37B0-1393-C909-550C94169DE5}"/>
              </a:ext>
            </a:extLst>
          </p:cNvPr>
          <p:cNvSpPr txBox="1"/>
          <p:nvPr/>
        </p:nvSpPr>
        <p:spPr>
          <a:xfrm>
            <a:off x="5781844" y="4472514"/>
            <a:ext cx="710451" cy="246221"/>
          </a:xfrm>
          <a:prstGeom prst="rect">
            <a:avLst/>
          </a:prstGeom>
          <a:noFill/>
          <a:ln>
            <a:noFill/>
          </a:ln>
        </p:spPr>
        <p:txBody>
          <a:bodyPr wrap="none" rtlCol="0">
            <a:spAutoFit/>
          </a:bodyPr>
          <a:lstStyle/>
          <a:p>
            <a:r>
              <a:rPr lang="en-US" sz="1000" dirty="0">
                <a:solidFill>
                  <a:schemeClr val="accent3">
                    <a:lumMod val="50000"/>
                  </a:schemeClr>
                </a:solidFill>
              </a:rPr>
              <a:t>Test Input</a:t>
            </a:r>
          </a:p>
        </p:txBody>
      </p:sp>
      <p:pic>
        <p:nvPicPr>
          <p:cNvPr id="62" name="Picture 61">
            <a:extLst>
              <a:ext uri="{FF2B5EF4-FFF2-40B4-BE49-F238E27FC236}">
                <a16:creationId xmlns:a16="http://schemas.microsoft.com/office/drawing/2014/main" id="{B5542D1D-3213-22CC-D6C8-9C67C107C58F}"/>
              </a:ext>
            </a:extLst>
          </p:cNvPr>
          <p:cNvPicPr>
            <a:picLocks noChangeAspect="1"/>
          </p:cNvPicPr>
          <p:nvPr/>
        </p:nvPicPr>
        <p:blipFill>
          <a:blip r:embed="rId7"/>
          <a:stretch>
            <a:fillRect/>
          </a:stretch>
        </p:blipFill>
        <p:spPr>
          <a:xfrm>
            <a:off x="5130892" y="4829680"/>
            <a:ext cx="1307395" cy="1110390"/>
          </a:xfrm>
          <a:prstGeom prst="rect">
            <a:avLst/>
          </a:prstGeom>
        </p:spPr>
      </p:pic>
      <p:sp>
        <p:nvSpPr>
          <p:cNvPr id="63" name="TextBox 62">
            <a:extLst>
              <a:ext uri="{FF2B5EF4-FFF2-40B4-BE49-F238E27FC236}">
                <a16:creationId xmlns:a16="http://schemas.microsoft.com/office/drawing/2014/main" id="{7C3488AA-3A36-D593-AFD5-FC2E990EC705}"/>
              </a:ext>
            </a:extLst>
          </p:cNvPr>
          <p:cNvSpPr txBox="1"/>
          <p:nvPr/>
        </p:nvSpPr>
        <p:spPr>
          <a:xfrm>
            <a:off x="6731093" y="2523730"/>
            <a:ext cx="630301" cy="276999"/>
          </a:xfrm>
          <a:prstGeom prst="rect">
            <a:avLst/>
          </a:prstGeom>
          <a:noFill/>
        </p:spPr>
        <p:txBody>
          <a:bodyPr wrap="none" rtlCol="0">
            <a:spAutoFit/>
          </a:bodyPr>
          <a:lstStyle/>
          <a:p>
            <a:r>
              <a:rPr lang="en-US" sz="1200" dirty="0">
                <a:solidFill>
                  <a:schemeClr val="accent6">
                    <a:lumMod val="50000"/>
                  </a:schemeClr>
                </a:solidFill>
              </a:rPr>
              <a:t>Output</a:t>
            </a:r>
          </a:p>
        </p:txBody>
      </p:sp>
      <p:sp>
        <p:nvSpPr>
          <p:cNvPr id="64" name="TextBox 63">
            <a:extLst>
              <a:ext uri="{FF2B5EF4-FFF2-40B4-BE49-F238E27FC236}">
                <a16:creationId xmlns:a16="http://schemas.microsoft.com/office/drawing/2014/main" id="{FC015B85-B343-5633-158A-2E59D1FC8753}"/>
              </a:ext>
            </a:extLst>
          </p:cNvPr>
          <p:cNvSpPr txBox="1"/>
          <p:nvPr/>
        </p:nvSpPr>
        <p:spPr>
          <a:xfrm>
            <a:off x="6702566" y="5902395"/>
            <a:ext cx="777777" cy="400110"/>
          </a:xfrm>
          <a:prstGeom prst="rect">
            <a:avLst/>
          </a:prstGeom>
          <a:noFill/>
          <a:ln>
            <a:noFill/>
          </a:ln>
        </p:spPr>
        <p:txBody>
          <a:bodyPr wrap="none" rtlCol="0">
            <a:spAutoFit/>
          </a:bodyPr>
          <a:lstStyle/>
          <a:p>
            <a:pPr algn="ctr"/>
            <a:r>
              <a:rPr lang="en-US" sz="1000" dirty="0">
                <a:solidFill>
                  <a:schemeClr val="accent3">
                    <a:lumMod val="50000"/>
                  </a:schemeClr>
                </a:solidFill>
              </a:rPr>
              <a:t>Explainable</a:t>
            </a:r>
          </a:p>
          <a:p>
            <a:pPr algn="ctr"/>
            <a:r>
              <a:rPr lang="en-US" sz="1000" dirty="0">
                <a:solidFill>
                  <a:schemeClr val="accent3">
                    <a:lumMod val="50000"/>
                  </a:schemeClr>
                </a:solidFill>
              </a:rPr>
              <a:t>interface</a:t>
            </a:r>
          </a:p>
        </p:txBody>
      </p:sp>
      <p:cxnSp>
        <p:nvCxnSpPr>
          <p:cNvPr id="67" name="Straight Connector 66">
            <a:extLst>
              <a:ext uri="{FF2B5EF4-FFF2-40B4-BE49-F238E27FC236}">
                <a16:creationId xmlns:a16="http://schemas.microsoft.com/office/drawing/2014/main" id="{74FF379D-7ADA-9FC1-E5A9-C9300B6A74F8}"/>
              </a:ext>
            </a:extLst>
          </p:cNvPr>
          <p:cNvCxnSpPr/>
          <p:nvPr/>
        </p:nvCxnSpPr>
        <p:spPr>
          <a:xfrm>
            <a:off x="1828800" y="3276600"/>
            <a:ext cx="86868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68" name="Picture 67">
            <a:extLst>
              <a:ext uri="{FF2B5EF4-FFF2-40B4-BE49-F238E27FC236}">
                <a16:creationId xmlns:a16="http://schemas.microsoft.com/office/drawing/2014/main" id="{3837D1C9-AC33-5541-3911-6FD40170DC99}"/>
              </a:ext>
            </a:extLst>
          </p:cNvPr>
          <p:cNvPicPr>
            <a:picLocks noChangeAspect="1"/>
          </p:cNvPicPr>
          <p:nvPr/>
        </p:nvPicPr>
        <p:blipFill>
          <a:blip r:embed="rId8"/>
          <a:stretch>
            <a:fillRect/>
          </a:stretch>
        </p:blipFill>
        <p:spPr>
          <a:xfrm>
            <a:off x="7916868" y="1484533"/>
            <a:ext cx="980920" cy="1010645"/>
          </a:xfrm>
          <a:prstGeom prst="rect">
            <a:avLst/>
          </a:prstGeom>
        </p:spPr>
      </p:pic>
      <p:sp>
        <p:nvSpPr>
          <p:cNvPr id="69" name="TextBox 68">
            <a:extLst>
              <a:ext uri="{FF2B5EF4-FFF2-40B4-BE49-F238E27FC236}">
                <a16:creationId xmlns:a16="http://schemas.microsoft.com/office/drawing/2014/main" id="{9AB0C9ED-0CCD-D372-7582-9718FE184AEC}"/>
              </a:ext>
            </a:extLst>
          </p:cNvPr>
          <p:cNvSpPr txBox="1"/>
          <p:nvPr/>
        </p:nvSpPr>
        <p:spPr>
          <a:xfrm>
            <a:off x="8032068" y="2493645"/>
            <a:ext cx="888385" cy="246221"/>
          </a:xfrm>
          <a:prstGeom prst="rect">
            <a:avLst/>
          </a:prstGeom>
          <a:noFill/>
        </p:spPr>
        <p:txBody>
          <a:bodyPr wrap="none" rtlCol="0">
            <a:spAutoFit/>
          </a:bodyPr>
          <a:lstStyle/>
          <a:p>
            <a:r>
              <a:rPr lang="en-US" sz="1000" b="1" dirty="0">
                <a:solidFill>
                  <a:schemeClr val="accent6">
                    <a:lumMod val="50000"/>
                  </a:schemeClr>
                </a:solidFill>
              </a:rPr>
              <a:t>User/Auditor</a:t>
            </a:r>
          </a:p>
        </p:txBody>
      </p:sp>
      <p:pic>
        <p:nvPicPr>
          <p:cNvPr id="70" name="Picture 69">
            <a:extLst>
              <a:ext uri="{FF2B5EF4-FFF2-40B4-BE49-F238E27FC236}">
                <a16:creationId xmlns:a16="http://schemas.microsoft.com/office/drawing/2014/main" id="{2216DC2B-37B5-633E-32BA-8263C089C934}"/>
              </a:ext>
            </a:extLst>
          </p:cNvPr>
          <p:cNvPicPr>
            <a:picLocks noChangeAspect="1"/>
          </p:cNvPicPr>
          <p:nvPr/>
        </p:nvPicPr>
        <p:blipFill rotWithShape="1">
          <a:blip r:embed="rId9"/>
          <a:srcRect l="1805"/>
          <a:stretch/>
        </p:blipFill>
        <p:spPr>
          <a:xfrm>
            <a:off x="7986985" y="4867664"/>
            <a:ext cx="1030900" cy="1081666"/>
          </a:xfrm>
          <a:prstGeom prst="rect">
            <a:avLst/>
          </a:prstGeom>
        </p:spPr>
      </p:pic>
      <p:cxnSp>
        <p:nvCxnSpPr>
          <p:cNvPr id="71" name="Straight Arrow Connector 70">
            <a:extLst>
              <a:ext uri="{FF2B5EF4-FFF2-40B4-BE49-F238E27FC236}">
                <a16:creationId xmlns:a16="http://schemas.microsoft.com/office/drawing/2014/main" id="{F0C9C25B-D919-0B5E-C123-301EC27E38A2}"/>
              </a:ext>
            </a:extLst>
          </p:cNvPr>
          <p:cNvCxnSpPr>
            <a:cxnSpLocks/>
          </p:cNvCxnSpPr>
          <p:nvPr/>
        </p:nvCxnSpPr>
        <p:spPr>
          <a:xfrm flipH="1">
            <a:off x="7683970" y="5478210"/>
            <a:ext cx="227753" cy="0"/>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4A9CE111-ECC9-2DD7-FE6E-B6E81B78AA02}"/>
              </a:ext>
            </a:extLst>
          </p:cNvPr>
          <p:cNvSpPr txBox="1"/>
          <p:nvPr/>
        </p:nvSpPr>
        <p:spPr>
          <a:xfrm>
            <a:off x="8119955" y="6002178"/>
            <a:ext cx="888385" cy="246221"/>
          </a:xfrm>
          <a:prstGeom prst="rect">
            <a:avLst/>
          </a:prstGeom>
          <a:noFill/>
        </p:spPr>
        <p:txBody>
          <a:bodyPr wrap="none" rtlCol="0">
            <a:spAutoFit/>
          </a:bodyPr>
          <a:lstStyle/>
          <a:p>
            <a:r>
              <a:rPr lang="en-US" sz="1000" b="1" dirty="0">
                <a:solidFill>
                  <a:schemeClr val="accent3">
                    <a:lumMod val="50000"/>
                  </a:schemeClr>
                </a:solidFill>
              </a:rPr>
              <a:t>User/Auditor</a:t>
            </a:r>
          </a:p>
        </p:txBody>
      </p:sp>
      <p:cxnSp>
        <p:nvCxnSpPr>
          <p:cNvPr id="90" name="Straight Arrow Connector 89">
            <a:extLst>
              <a:ext uri="{FF2B5EF4-FFF2-40B4-BE49-F238E27FC236}">
                <a16:creationId xmlns:a16="http://schemas.microsoft.com/office/drawing/2014/main" id="{F88EC314-89F1-68C0-4AB4-BC986771E9EF}"/>
              </a:ext>
            </a:extLst>
          </p:cNvPr>
          <p:cNvCxnSpPr>
            <a:cxnSpLocks/>
          </p:cNvCxnSpPr>
          <p:nvPr/>
        </p:nvCxnSpPr>
        <p:spPr>
          <a:xfrm flipV="1">
            <a:off x="9008340" y="4562971"/>
            <a:ext cx="330563" cy="370990"/>
          </a:xfrm>
          <a:prstGeom prst="straightConnector1">
            <a:avLst/>
          </a:prstGeom>
          <a:ln w="12700">
            <a:solidFill>
              <a:schemeClr val="accent3">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B49967B3-FE4C-8F08-F643-C77A202CDF93}"/>
              </a:ext>
            </a:extLst>
          </p:cNvPr>
          <p:cNvCxnSpPr>
            <a:cxnSpLocks/>
          </p:cNvCxnSpPr>
          <p:nvPr/>
        </p:nvCxnSpPr>
        <p:spPr>
          <a:xfrm flipV="1">
            <a:off x="8880119" y="1198703"/>
            <a:ext cx="330563" cy="370990"/>
          </a:xfrm>
          <a:prstGeom prst="straightConnector1">
            <a:avLst/>
          </a:prstGeom>
          <a:ln w="12700">
            <a:solidFill>
              <a:schemeClr val="accent6">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67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C550-1156-B940-96C4-E3BE8F07ED9B}"/>
              </a:ext>
            </a:extLst>
          </p:cNvPr>
          <p:cNvSpPr>
            <a:spLocks noGrp="1"/>
          </p:cNvSpPr>
          <p:nvPr>
            <p:ph type="title"/>
          </p:nvPr>
        </p:nvSpPr>
        <p:spPr>
          <a:xfrm>
            <a:off x="580445" y="237904"/>
            <a:ext cx="10515600" cy="1325563"/>
          </a:xfrm>
        </p:spPr>
        <p:txBody>
          <a:bodyPr/>
          <a:lstStyle/>
          <a:p>
            <a:r>
              <a:rPr lang="en-US" dirty="0">
                <a:latin typeface="+mn-lt"/>
              </a:rPr>
              <a:t>General Introduction - Audit</a:t>
            </a:r>
          </a:p>
        </p:txBody>
      </p:sp>
      <p:sp>
        <p:nvSpPr>
          <p:cNvPr id="3" name="Content Placeholder 2">
            <a:extLst>
              <a:ext uri="{FF2B5EF4-FFF2-40B4-BE49-F238E27FC236}">
                <a16:creationId xmlns:a16="http://schemas.microsoft.com/office/drawing/2014/main" id="{7EF46A1C-00EF-DF43-BCCA-7D31E7CFC055}"/>
              </a:ext>
            </a:extLst>
          </p:cNvPr>
          <p:cNvSpPr>
            <a:spLocks noGrp="1"/>
          </p:cNvSpPr>
          <p:nvPr>
            <p:ph idx="1"/>
          </p:nvPr>
        </p:nvSpPr>
        <p:spPr>
          <a:xfrm>
            <a:off x="580445" y="1690688"/>
            <a:ext cx="10773355" cy="4626459"/>
          </a:xfrm>
        </p:spPr>
        <p:txBody>
          <a:bodyPr>
            <a:normAutofit/>
          </a:bodyPr>
          <a:lstStyle/>
          <a:p>
            <a:r>
              <a:rPr lang="en-IN" sz="2000" b="1" dirty="0"/>
              <a:t>Tax audit </a:t>
            </a:r>
            <a:r>
              <a:rPr lang="en-IN" sz="2000" dirty="0"/>
              <a:t>: P</a:t>
            </a:r>
            <a:r>
              <a:rPr lang="en-IN" sz="2000" dirty="0">
                <a:effectLst/>
              </a:rPr>
              <a:t>rocess where an independent body examines the transactional accounts of an organization to authenticate the firms dealings.</a:t>
            </a:r>
          </a:p>
          <a:p>
            <a:r>
              <a:rPr lang="en-IN" sz="2000" dirty="0"/>
              <a:t>It is essentially a healthy feedback loop which ultimately results in an efficient tax collection model. </a:t>
            </a:r>
            <a:endParaRPr lang="en-IN" sz="2000" dirty="0">
              <a:effectLst/>
            </a:endParaRPr>
          </a:p>
          <a:p>
            <a:r>
              <a:rPr lang="en-IN" sz="2000" dirty="0">
                <a:effectLst/>
              </a:rPr>
              <a:t>In case of transactional tax, the E-commerce company is responsible for collecting tax from consumers in accordance with the statues/regulation and pay it to Tax authorities.</a:t>
            </a:r>
          </a:p>
          <a:p>
            <a:endParaRPr lang="en-IN" sz="2000" dirty="0">
              <a:effectLst/>
            </a:endParaRPr>
          </a:p>
          <a:p>
            <a:endParaRPr lang="en-IN" sz="2000" dirty="0">
              <a:effectLst/>
            </a:endParaRPr>
          </a:p>
          <a:p>
            <a:endParaRPr lang="en-IN" sz="2000" dirty="0">
              <a:effectLst/>
            </a:endParaRPr>
          </a:p>
        </p:txBody>
      </p:sp>
    </p:spTree>
    <p:extLst>
      <p:ext uri="{BB962C8B-B14F-4D97-AF65-F5344CB8AC3E}">
        <p14:creationId xmlns:p14="http://schemas.microsoft.com/office/powerpoint/2010/main" val="3363314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81DEE-BDE4-3597-F4FF-FD06973A193E}"/>
              </a:ext>
            </a:extLst>
          </p:cNvPr>
          <p:cNvPicPr>
            <a:picLocks noChangeAspect="1"/>
          </p:cNvPicPr>
          <p:nvPr/>
        </p:nvPicPr>
        <p:blipFill>
          <a:blip r:embed="rId2"/>
          <a:stretch>
            <a:fillRect/>
          </a:stretch>
        </p:blipFill>
        <p:spPr>
          <a:xfrm>
            <a:off x="0" y="60806"/>
            <a:ext cx="6100737" cy="3370811"/>
          </a:xfrm>
          <a:prstGeom prst="rect">
            <a:avLst/>
          </a:prstGeom>
        </p:spPr>
      </p:pic>
      <p:pic>
        <p:nvPicPr>
          <p:cNvPr id="11" name="Picture 10">
            <a:extLst>
              <a:ext uri="{FF2B5EF4-FFF2-40B4-BE49-F238E27FC236}">
                <a16:creationId xmlns:a16="http://schemas.microsoft.com/office/drawing/2014/main" id="{1D7CD356-7015-E924-0CD3-64C433F255CF}"/>
              </a:ext>
            </a:extLst>
          </p:cNvPr>
          <p:cNvPicPr>
            <a:picLocks noChangeAspect="1"/>
          </p:cNvPicPr>
          <p:nvPr/>
        </p:nvPicPr>
        <p:blipFill>
          <a:blip r:embed="rId3"/>
          <a:stretch>
            <a:fillRect/>
          </a:stretch>
        </p:blipFill>
        <p:spPr>
          <a:xfrm>
            <a:off x="6096000" y="60806"/>
            <a:ext cx="6096000" cy="3368194"/>
          </a:xfrm>
          <a:prstGeom prst="rect">
            <a:avLst/>
          </a:prstGeom>
        </p:spPr>
      </p:pic>
      <p:pic>
        <p:nvPicPr>
          <p:cNvPr id="13" name="Picture 12">
            <a:extLst>
              <a:ext uri="{FF2B5EF4-FFF2-40B4-BE49-F238E27FC236}">
                <a16:creationId xmlns:a16="http://schemas.microsoft.com/office/drawing/2014/main" id="{CC68CDEC-0D27-6906-B237-F346866BE0F5}"/>
              </a:ext>
            </a:extLst>
          </p:cNvPr>
          <p:cNvPicPr>
            <a:picLocks noChangeAspect="1"/>
          </p:cNvPicPr>
          <p:nvPr/>
        </p:nvPicPr>
        <p:blipFill>
          <a:blip r:embed="rId4"/>
          <a:stretch>
            <a:fillRect/>
          </a:stretch>
        </p:blipFill>
        <p:spPr>
          <a:xfrm>
            <a:off x="1265382" y="3489806"/>
            <a:ext cx="6096000" cy="3368194"/>
          </a:xfrm>
          <a:prstGeom prst="rect">
            <a:avLst/>
          </a:prstGeom>
        </p:spPr>
      </p:pic>
      <p:pic>
        <p:nvPicPr>
          <p:cNvPr id="15" name="Picture 14">
            <a:extLst>
              <a:ext uri="{FF2B5EF4-FFF2-40B4-BE49-F238E27FC236}">
                <a16:creationId xmlns:a16="http://schemas.microsoft.com/office/drawing/2014/main" id="{7C902AA0-6E2D-3CF4-D0A8-5FF6C55A274E}"/>
              </a:ext>
            </a:extLst>
          </p:cNvPr>
          <p:cNvPicPr>
            <a:picLocks noChangeAspect="1"/>
          </p:cNvPicPr>
          <p:nvPr/>
        </p:nvPicPr>
        <p:blipFill>
          <a:blip r:embed="rId5"/>
          <a:stretch>
            <a:fillRect/>
          </a:stretch>
        </p:blipFill>
        <p:spPr>
          <a:xfrm>
            <a:off x="6096000" y="3429000"/>
            <a:ext cx="2494958" cy="3429000"/>
          </a:xfrm>
          <a:prstGeom prst="rect">
            <a:avLst/>
          </a:prstGeom>
        </p:spPr>
      </p:pic>
      <p:sp>
        <p:nvSpPr>
          <p:cNvPr id="4" name="TextBox 3">
            <a:extLst>
              <a:ext uri="{FF2B5EF4-FFF2-40B4-BE49-F238E27FC236}">
                <a16:creationId xmlns:a16="http://schemas.microsoft.com/office/drawing/2014/main" id="{273FBF97-346E-880D-B4CF-055593724525}"/>
              </a:ext>
            </a:extLst>
          </p:cNvPr>
          <p:cNvSpPr txBox="1"/>
          <p:nvPr/>
        </p:nvSpPr>
        <p:spPr>
          <a:xfrm>
            <a:off x="9376609" y="4212792"/>
            <a:ext cx="2751221" cy="2308324"/>
          </a:xfrm>
          <a:prstGeom prst="rect">
            <a:avLst/>
          </a:prstGeom>
          <a:noFill/>
        </p:spPr>
        <p:txBody>
          <a:bodyPr wrap="square">
            <a:spAutoFit/>
          </a:bodyPr>
          <a:lstStyle/>
          <a:p>
            <a:pPr algn="ctr"/>
            <a:r>
              <a:rPr lang="en-IN" b="1" dirty="0">
                <a:solidFill>
                  <a:srgbClr val="BA2121"/>
                </a:solidFill>
                <a:effectLst/>
              </a:rPr>
              <a:t>Sample product Title: </a:t>
            </a:r>
          </a:p>
          <a:p>
            <a:pPr algn="ctr"/>
            <a:r>
              <a:rPr lang="en-IN" dirty="0">
                <a:solidFill>
                  <a:srgbClr val="BA2121"/>
                </a:solidFill>
                <a:effectLst/>
              </a:rPr>
              <a:t>"Spry Xylitol Peppermint Sugar Free Candy - Breath Mints That Promote Oral Health, Dry Mouth Mints That Increase Saliva Production, Stop Bad Breath"</a:t>
            </a:r>
            <a:endParaRPr lang="en-US" dirty="0"/>
          </a:p>
        </p:txBody>
      </p:sp>
    </p:spTree>
    <p:extLst>
      <p:ext uri="{BB962C8B-B14F-4D97-AF65-F5344CB8AC3E}">
        <p14:creationId xmlns:p14="http://schemas.microsoft.com/office/powerpoint/2010/main" val="4112312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C3934A-43DA-4188-4D61-487B45FCA477}"/>
              </a:ext>
            </a:extLst>
          </p:cNvPr>
          <p:cNvPicPr>
            <a:picLocks noChangeAspect="1"/>
          </p:cNvPicPr>
          <p:nvPr/>
        </p:nvPicPr>
        <p:blipFill>
          <a:blip r:embed="rId2"/>
          <a:stretch>
            <a:fillRect/>
          </a:stretch>
        </p:blipFill>
        <p:spPr>
          <a:xfrm>
            <a:off x="2935705" y="57563"/>
            <a:ext cx="5622758" cy="3276652"/>
          </a:xfrm>
          <a:prstGeom prst="rect">
            <a:avLst/>
          </a:prstGeom>
        </p:spPr>
      </p:pic>
      <p:pic>
        <p:nvPicPr>
          <p:cNvPr id="6" name="Picture 5">
            <a:extLst>
              <a:ext uri="{FF2B5EF4-FFF2-40B4-BE49-F238E27FC236}">
                <a16:creationId xmlns:a16="http://schemas.microsoft.com/office/drawing/2014/main" id="{27B17BEC-F3F7-C5D0-A6E7-9723A0E14183}"/>
              </a:ext>
            </a:extLst>
          </p:cNvPr>
          <p:cNvPicPr>
            <a:picLocks noChangeAspect="1"/>
          </p:cNvPicPr>
          <p:nvPr/>
        </p:nvPicPr>
        <p:blipFill>
          <a:blip r:embed="rId3"/>
          <a:stretch>
            <a:fillRect/>
          </a:stretch>
        </p:blipFill>
        <p:spPr>
          <a:xfrm>
            <a:off x="4299284" y="3429000"/>
            <a:ext cx="5622758" cy="3118741"/>
          </a:xfrm>
          <a:prstGeom prst="rect">
            <a:avLst/>
          </a:prstGeom>
        </p:spPr>
      </p:pic>
    </p:spTree>
    <p:extLst>
      <p:ext uri="{BB962C8B-B14F-4D97-AF65-F5344CB8AC3E}">
        <p14:creationId xmlns:p14="http://schemas.microsoft.com/office/powerpoint/2010/main" val="3252738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24B0-F9C3-6741-9BAC-67072E5EA9EB}"/>
              </a:ext>
            </a:extLst>
          </p:cNvPr>
          <p:cNvSpPr>
            <a:spLocks noGrp="1"/>
          </p:cNvSpPr>
          <p:nvPr>
            <p:ph type="title"/>
          </p:nvPr>
        </p:nvSpPr>
        <p:spPr>
          <a:xfrm>
            <a:off x="575807" y="2464269"/>
            <a:ext cx="10515600" cy="1325563"/>
          </a:xfrm>
        </p:spPr>
        <p:txBody>
          <a:bodyPr>
            <a:normAutofit/>
          </a:bodyPr>
          <a:lstStyle/>
          <a:p>
            <a:pPr algn="ctr"/>
            <a:r>
              <a:rPr lang="en-US" dirty="0">
                <a:latin typeface="+mn-lt"/>
              </a:rPr>
              <a:t>Future Work</a:t>
            </a:r>
          </a:p>
        </p:txBody>
      </p:sp>
    </p:spTree>
    <p:extLst>
      <p:ext uri="{BB962C8B-B14F-4D97-AF65-F5344CB8AC3E}">
        <p14:creationId xmlns:p14="http://schemas.microsoft.com/office/powerpoint/2010/main" val="759531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4BB56-BB5B-39C4-8FD7-8E226E1A34ED}"/>
              </a:ext>
            </a:extLst>
          </p:cNvPr>
          <p:cNvPicPr>
            <a:picLocks noChangeAspect="1"/>
          </p:cNvPicPr>
          <p:nvPr/>
        </p:nvPicPr>
        <p:blipFill>
          <a:blip r:embed="rId2"/>
          <a:stretch>
            <a:fillRect/>
          </a:stretch>
        </p:blipFill>
        <p:spPr>
          <a:xfrm>
            <a:off x="2823409" y="919469"/>
            <a:ext cx="6256421" cy="2714124"/>
          </a:xfrm>
          <a:prstGeom prst="rect">
            <a:avLst/>
          </a:prstGeom>
        </p:spPr>
      </p:pic>
      <p:graphicFrame>
        <p:nvGraphicFramePr>
          <p:cNvPr id="6" name="Content Placeholder 12">
            <a:extLst>
              <a:ext uri="{FF2B5EF4-FFF2-40B4-BE49-F238E27FC236}">
                <a16:creationId xmlns:a16="http://schemas.microsoft.com/office/drawing/2014/main" id="{3D740A11-503D-FC88-A13E-69744D6B8705}"/>
              </a:ext>
            </a:extLst>
          </p:cNvPr>
          <p:cNvGraphicFramePr>
            <a:graphicFrameLocks noGrp="1"/>
          </p:cNvGraphicFramePr>
          <p:nvPr>
            <p:ph idx="1"/>
            <p:extLst>
              <p:ext uri="{D42A27DB-BD31-4B8C-83A1-F6EECF244321}">
                <p14:modId xmlns:p14="http://schemas.microsoft.com/office/powerpoint/2010/main" val="834676037"/>
              </p:ext>
            </p:extLst>
          </p:nvPr>
        </p:nvGraphicFramePr>
        <p:xfrm>
          <a:off x="480565" y="4102040"/>
          <a:ext cx="11349789" cy="2607945"/>
        </p:xfrm>
        <a:graphic>
          <a:graphicData uri="http://schemas.openxmlformats.org/drawingml/2006/table">
            <a:tbl>
              <a:tblPr firstRow="1" bandRow="1">
                <a:tableStyleId>{5C22544A-7EE6-4342-B048-85BDC9FD1C3A}</a:tableStyleId>
              </a:tblPr>
              <a:tblGrid>
                <a:gridCol w="1169732">
                  <a:extLst>
                    <a:ext uri="{9D8B030D-6E8A-4147-A177-3AD203B41FA5}">
                      <a16:colId xmlns:a16="http://schemas.microsoft.com/office/drawing/2014/main" val="1002839357"/>
                    </a:ext>
                  </a:extLst>
                </a:gridCol>
                <a:gridCol w="1195160">
                  <a:extLst>
                    <a:ext uri="{9D8B030D-6E8A-4147-A177-3AD203B41FA5}">
                      <a16:colId xmlns:a16="http://schemas.microsoft.com/office/drawing/2014/main" val="1859174788"/>
                    </a:ext>
                  </a:extLst>
                </a:gridCol>
                <a:gridCol w="7442424">
                  <a:extLst>
                    <a:ext uri="{9D8B030D-6E8A-4147-A177-3AD203B41FA5}">
                      <a16:colId xmlns:a16="http://schemas.microsoft.com/office/drawing/2014/main" val="3811233454"/>
                    </a:ext>
                  </a:extLst>
                </a:gridCol>
                <a:gridCol w="1542473">
                  <a:extLst>
                    <a:ext uri="{9D8B030D-6E8A-4147-A177-3AD203B41FA5}">
                      <a16:colId xmlns:a16="http://schemas.microsoft.com/office/drawing/2014/main" val="328554372"/>
                    </a:ext>
                  </a:extLst>
                </a:gridCol>
              </a:tblGrid>
              <a:tr h="0">
                <a:tc>
                  <a:txBody>
                    <a:bodyPr/>
                    <a:lstStyle/>
                    <a:p>
                      <a:pPr algn="ctr" fontAlgn="ctr"/>
                      <a:r>
                        <a:rPr lang="en-IN" sz="1200" b="1" i="0" u="none" strike="noStrike" dirty="0">
                          <a:solidFill>
                            <a:srgbClr val="000000"/>
                          </a:solidFill>
                          <a:effectLst/>
                          <a:latin typeface="Calibri" panose="020F0502020204030204" pitchFamily="34" charset="0"/>
                        </a:rPr>
                        <a:t>Product ID</a:t>
                      </a:r>
                    </a:p>
                  </a:txBody>
                  <a:tcPr marL="9525" marR="9525" marT="9525" marB="0" anchor="ctr"/>
                </a:tc>
                <a:tc>
                  <a:txBody>
                    <a:bodyPr/>
                    <a:lstStyle/>
                    <a:p>
                      <a:pPr algn="ctr" fontAlgn="ctr"/>
                      <a:r>
                        <a:rPr lang="en-IN" sz="1200" b="1" i="0" u="none" strike="noStrike" dirty="0">
                          <a:solidFill>
                            <a:srgbClr val="000000"/>
                          </a:solidFill>
                          <a:effectLst/>
                          <a:latin typeface="Calibri" panose="020F0502020204030204" pitchFamily="34" charset="0"/>
                        </a:rPr>
                        <a:t>Proposed Taxability</a:t>
                      </a:r>
                    </a:p>
                  </a:txBody>
                  <a:tcPr marL="9525" marR="9525" marT="9525" marB="0" anchor="ctr"/>
                </a:tc>
                <a:tc>
                  <a:txBody>
                    <a:bodyPr/>
                    <a:lstStyle/>
                    <a:p>
                      <a:pPr algn="ctr" fontAlgn="ctr"/>
                      <a:r>
                        <a:rPr lang="en-IN" sz="1200" b="1" i="0" u="none" strike="noStrike" dirty="0">
                          <a:solidFill>
                            <a:srgbClr val="000000"/>
                          </a:solidFill>
                          <a:effectLst/>
                          <a:latin typeface="Calibri" panose="020F0502020204030204" pitchFamily="34" charset="0"/>
                        </a:rPr>
                        <a:t>Explain ability</a:t>
                      </a:r>
                    </a:p>
                  </a:txBody>
                  <a:tcPr marL="9525" marR="9525" marT="9525" marB="0" anchor="ctr"/>
                </a:tc>
                <a:tc>
                  <a:txBody>
                    <a:bodyPr/>
                    <a:lstStyle/>
                    <a:p>
                      <a:pPr algn="ctr" fontAlgn="ctr"/>
                      <a:r>
                        <a:rPr lang="en-IN" sz="1200" b="1" i="0" u="none" strike="noStrike" dirty="0">
                          <a:solidFill>
                            <a:srgbClr val="000000"/>
                          </a:solidFill>
                          <a:effectLst/>
                          <a:latin typeface="Calibri" panose="020F0502020204030204" pitchFamily="34" charset="0"/>
                        </a:rPr>
                        <a:t>Top 4 Page References from Tax Law PDF</a:t>
                      </a:r>
                    </a:p>
                  </a:txBody>
                  <a:tcPr marL="9525" marR="9525" marT="9525" marB="0" anchor="ctr"/>
                </a:tc>
                <a:extLst>
                  <a:ext uri="{0D108BD9-81ED-4DB2-BD59-A6C34878D82A}">
                    <a16:rowId xmlns:a16="http://schemas.microsoft.com/office/drawing/2014/main" val="252266205"/>
                  </a:ext>
                </a:extLst>
              </a:tr>
              <a:tr h="370840">
                <a:tc>
                  <a:txBody>
                    <a:bodyPr/>
                    <a:lstStyle/>
                    <a:p>
                      <a:pPr algn="ctr" fontAlgn="ctr"/>
                      <a:r>
                        <a:rPr lang="en-IN" sz="1200" b="0" i="0" u="none" strike="noStrike" dirty="0">
                          <a:solidFill>
                            <a:srgbClr val="000000"/>
                          </a:solidFill>
                          <a:effectLst/>
                          <a:latin typeface="Calibri" panose="020F0502020204030204" pitchFamily="34" charset="0"/>
                        </a:rPr>
                        <a:t>B000R4CIBS</a:t>
                      </a:r>
                    </a:p>
                  </a:txBody>
                  <a:tcPr marL="9525" marR="9525" marT="9525" marB="0" anchor="ctr"/>
                </a:tc>
                <a:tc>
                  <a:txBody>
                    <a:bodyPr/>
                    <a:lstStyle/>
                    <a:p>
                      <a:pPr algn="ctr" fontAlgn="ctr"/>
                      <a:r>
                        <a:rPr lang="en-IN" sz="1200" b="0" i="0" u="none" strike="noStrike" dirty="0">
                          <a:solidFill>
                            <a:srgbClr val="000000"/>
                          </a:solidFill>
                          <a:effectLst/>
                          <a:latin typeface="Calibri" panose="020F0502020204030204" pitchFamily="34" charset="0"/>
                        </a:rPr>
                        <a:t>YES</a:t>
                      </a:r>
                    </a:p>
                  </a:txBody>
                  <a:tcPr marL="9525" marR="9525" marT="9525" marB="0" anchor="ctr"/>
                </a:tc>
                <a:tc>
                  <a:txBody>
                    <a:bodyPr/>
                    <a:lstStyle/>
                    <a:p>
                      <a:pPr algn="ctr" fontAlgn="ctr"/>
                      <a:r>
                        <a:rPr lang="en-IN" sz="1200" b="0" i="0" u="none" strike="noStrike" dirty="0">
                          <a:solidFill>
                            <a:srgbClr val="000000"/>
                          </a:solidFill>
                          <a:effectLst/>
                          <a:latin typeface="Calibri" panose="020F0502020204030204" pitchFamily="34" charset="0"/>
                        </a:rPr>
                        <a:t>The product described is a carbonated beverage that contains preservatives and additives. According to the context, carbonated beverages are generally taxable, and products containing preservatives or additives like potassium benzoate and artificial flavours are also taxable."</a:t>
                      </a:r>
                      <a:br>
                        <a:rPr lang="en-IN" sz="1200" b="0" i="0" u="none" strike="noStrike" dirty="0">
                          <a:solidFill>
                            <a:srgbClr val="000000"/>
                          </a:solidFill>
                          <a:effectLst/>
                          <a:latin typeface="Calibri" panose="020F0502020204030204" pitchFamily="34" charset="0"/>
                        </a:rPr>
                      </a:br>
                      <a:endParaRPr lang="en-I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200" b="0" i="0" u="none" strike="noStrike" dirty="0">
                          <a:solidFill>
                            <a:srgbClr val="000000"/>
                          </a:solidFill>
                          <a:effectLst/>
                          <a:latin typeface="Calibri" panose="020F0502020204030204" pitchFamily="34" charset="0"/>
                        </a:rPr>
                        <a:t>5,4,7,28</a:t>
                      </a:r>
                    </a:p>
                  </a:txBody>
                  <a:tcPr marL="9525" marR="9525" marT="9525" marB="0" anchor="ctr"/>
                </a:tc>
                <a:extLst>
                  <a:ext uri="{0D108BD9-81ED-4DB2-BD59-A6C34878D82A}">
                    <a16:rowId xmlns:a16="http://schemas.microsoft.com/office/drawing/2014/main" val="861657681"/>
                  </a:ext>
                </a:extLst>
              </a:tr>
              <a:tr h="370840">
                <a:tc>
                  <a:txBody>
                    <a:bodyPr/>
                    <a:lstStyle/>
                    <a:p>
                      <a:pPr algn="ctr" fontAlgn="ctr"/>
                      <a:r>
                        <a:rPr lang="en-IN" sz="1200" b="0" i="0" u="none" strike="noStrike" dirty="0">
                          <a:solidFill>
                            <a:srgbClr val="000000"/>
                          </a:solidFill>
                          <a:effectLst/>
                          <a:latin typeface="Calibri" panose="020F0502020204030204" pitchFamily="34" charset="0"/>
                        </a:rPr>
                        <a:t>B00B04IRDC</a:t>
                      </a:r>
                    </a:p>
                  </a:txBody>
                  <a:tcPr marL="9525" marR="9525" marT="9525" marB="0" anchor="ctr"/>
                </a:tc>
                <a:tc>
                  <a:txBody>
                    <a:bodyPr/>
                    <a:lstStyle/>
                    <a:p>
                      <a:pPr algn="ctr" fontAlgn="ctr"/>
                      <a:r>
                        <a:rPr lang="en-IN" sz="1200" b="0" i="0" u="none" strike="noStrike">
                          <a:solidFill>
                            <a:srgbClr val="000000"/>
                          </a:solidFill>
                          <a:effectLst/>
                          <a:latin typeface="Calibri" panose="020F0502020204030204" pitchFamily="34" charset="0"/>
                        </a:rPr>
                        <a:t>NO</a:t>
                      </a:r>
                    </a:p>
                  </a:txBody>
                  <a:tcPr marL="9525" marR="9525" marT="9525" marB="0" anchor="ctr"/>
                </a:tc>
                <a:tc>
                  <a:txBody>
                    <a:bodyPr/>
                    <a:lstStyle/>
                    <a:p>
                      <a:pPr algn="ctr" fontAlgn="ctr"/>
                      <a:r>
                        <a:rPr lang="en-IN" sz="1200" b="0" i="0" u="none" strike="noStrike" dirty="0" err="1">
                          <a:solidFill>
                            <a:srgbClr val="000000"/>
                          </a:solidFill>
                          <a:effectLst/>
                          <a:latin typeface="Calibri" panose="020F0502020204030204" pitchFamily="34" charset="0"/>
                        </a:rPr>
                        <a:t>KeVita</a:t>
                      </a:r>
                      <a:r>
                        <a:rPr lang="en-IN" sz="1200" b="0" i="0" u="none" strike="noStrike" dirty="0">
                          <a:solidFill>
                            <a:srgbClr val="000000"/>
                          </a:solidFill>
                          <a:effectLst/>
                          <a:latin typeface="Calibri" panose="020F0502020204030204" pitchFamily="34" charset="0"/>
                        </a:rPr>
                        <a:t> Sparkling Probiotic Drink is a non-alcoholic, non-carbonated beverage. It is considered a food product, so its sale is not taxable."</a:t>
                      </a:r>
                      <a:br>
                        <a:rPr lang="en-IN" sz="1200" b="0" i="0" u="none" strike="noStrike" dirty="0">
                          <a:solidFill>
                            <a:srgbClr val="000000"/>
                          </a:solidFill>
                          <a:effectLst/>
                          <a:latin typeface="Calibri" panose="020F0502020204030204" pitchFamily="34" charset="0"/>
                        </a:rPr>
                      </a:br>
                      <a:endParaRPr lang="en-I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200" b="0" i="0" u="none" strike="noStrike" dirty="0">
                          <a:solidFill>
                            <a:srgbClr val="000000"/>
                          </a:solidFill>
                          <a:effectLst/>
                          <a:latin typeface="Calibri" panose="020F0502020204030204" pitchFamily="34" charset="0"/>
                        </a:rPr>
                        <a:t>5,7,4,8</a:t>
                      </a:r>
                    </a:p>
                  </a:txBody>
                  <a:tcPr marL="9525" marR="9525" marT="9525" marB="0" anchor="ctr"/>
                </a:tc>
                <a:extLst>
                  <a:ext uri="{0D108BD9-81ED-4DB2-BD59-A6C34878D82A}">
                    <a16:rowId xmlns:a16="http://schemas.microsoft.com/office/drawing/2014/main" val="3163068333"/>
                  </a:ext>
                </a:extLst>
              </a:tr>
              <a:tr h="370840">
                <a:tc>
                  <a:txBody>
                    <a:bodyPr/>
                    <a:lstStyle/>
                    <a:p>
                      <a:pPr algn="ctr" fontAlgn="ctr"/>
                      <a:r>
                        <a:rPr lang="en-IN" sz="1200" b="0" i="0" u="none" strike="noStrike" dirty="0">
                          <a:solidFill>
                            <a:srgbClr val="000000"/>
                          </a:solidFill>
                          <a:effectLst/>
                          <a:latin typeface="Calibri" panose="020F0502020204030204" pitchFamily="34" charset="0"/>
                        </a:rPr>
                        <a:t>B00QJ7XV2M</a:t>
                      </a:r>
                    </a:p>
                  </a:txBody>
                  <a:tcPr marL="9525" marR="9525" marT="9525" marB="0" anchor="ctr"/>
                </a:tc>
                <a:tc>
                  <a:txBody>
                    <a:bodyPr/>
                    <a:lstStyle/>
                    <a:p>
                      <a:pPr algn="ctr" fontAlgn="ctr"/>
                      <a:r>
                        <a:rPr lang="en-IN" sz="1200" b="0" i="0" u="none" strike="noStrike">
                          <a:solidFill>
                            <a:srgbClr val="000000"/>
                          </a:solidFill>
                          <a:effectLst/>
                          <a:latin typeface="Calibri" panose="020F0502020204030204" pitchFamily="34" charset="0"/>
                        </a:rPr>
                        <a:t>YES</a:t>
                      </a:r>
                    </a:p>
                  </a:txBody>
                  <a:tcPr marL="9525" marR="9525" marT="9525" marB="0" anchor="ctr"/>
                </a:tc>
                <a:tc>
                  <a:txBody>
                    <a:bodyPr/>
                    <a:lstStyle/>
                    <a:p>
                      <a:pPr algn="ctr" fontAlgn="ctr"/>
                      <a:r>
                        <a:rPr lang="en-IN" sz="1200" b="0" i="0" u="none" strike="noStrike" dirty="0">
                          <a:solidFill>
                            <a:srgbClr val="000000"/>
                          </a:solidFill>
                          <a:effectLst/>
                          <a:latin typeface="Calibri" panose="020F0502020204030204" pitchFamily="34" charset="0"/>
                        </a:rPr>
                        <a:t>The product contains dietary supplements and artificial flavours which are taxable according to the context. It does not qualify as an exempt food product."</a:t>
                      </a:r>
                      <a:br>
                        <a:rPr lang="en-IN" sz="1200" b="0" i="0" u="none" strike="noStrike" dirty="0">
                          <a:solidFill>
                            <a:srgbClr val="000000"/>
                          </a:solidFill>
                          <a:effectLst/>
                          <a:latin typeface="Calibri" panose="020F0502020204030204" pitchFamily="34" charset="0"/>
                        </a:rPr>
                      </a:br>
                      <a:endParaRPr lang="en-I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200" b="0" i="0" u="none" strike="noStrike" dirty="0">
                          <a:solidFill>
                            <a:srgbClr val="000000"/>
                          </a:solidFill>
                          <a:effectLst/>
                          <a:latin typeface="Calibri" panose="020F0502020204030204" pitchFamily="34" charset="0"/>
                        </a:rPr>
                        <a:t>5,7,28,8</a:t>
                      </a:r>
                    </a:p>
                  </a:txBody>
                  <a:tcPr marL="9525" marR="9525" marT="9525" marB="0" anchor="ctr"/>
                </a:tc>
                <a:extLst>
                  <a:ext uri="{0D108BD9-81ED-4DB2-BD59-A6C34878D82A}">
                    <a16:rowId xmlns:a16="http://schemas.microsoft.com/office/drawing/2014/main" val="1109427188"/>
                  </a:ext>
                </a:extLst>
              </a:tr>
              <a:tr h="370840">
                <a:tc>
                  <a:txBody>
                    <a:bodyPr/>
                    <a:lstStyle/>
                    <a:p>
                      <a:pPr algn="ctr" fontAlgn="ctr"/>
                      <a:r>
                        <a:rPr lang="en-IN" sz="1200" b="0" i="0" u="none" strike="noStrike" dirty="0">
                          <a:solidFill>
                            <a:srgbClr val="000000"/>
                          </a:solidFill>
                          <a:effectLst/>
                          <a:latin typeface="Calibri" panose="020F0502020204030204" pitchFamily="34" charset="0"/>
                        </a:rPr>
                        <a:t>B09CG42GZ7</a:t>
                      </a:r>
                    </a:p>
                  </a:txBody>
                  <a:tcPr marL="9525" marR="9525" marT="9525" marB="0" anchor="ctr"/>
                </a:tc>
                <a:tc>
                  <a:txBody>
                    <a:bodyPr/>
                    <a:lstStyle/>
                    <a:p>
                      <a:pPr algn="ctr" fontAlgn="ctr"/>
                      <a:r>
                        <a:rPr lang="en-IN" sz="1200" b="0" i="0" u="none" strike="noStrike">
                          <a:solidFill>
                            <a:srgbClr val="000000"/>
                          </a:solidFill>
                          <a:effectLst/>
                          <a:latin typeface="Calibri" panose="020F0502020204030204" pitchFamily="34" charset="0"/>
                        </a:rPr>
                        <a:t>NO</a:t>
                      </a:r>
                    </a:p>
                  </a:txBody>
                  <a:tcPr marL="9525" marR="9525" marT="9525" marB="0" anchor="ctr"/>
                </a:tc>
                <a:tc>
                  <a:txBody>
                    <a:bodyPr/>
                    <a:lstStyle/>
                    <a:p>
                      <a:pPr algn="ctr" fontAlgn="ctr"/>
                      <a:r>
                        <a:rPr lang="en-IN" sz="1200" b="0" i="0" u="none" strike="noStrike">
                          <a:solidFill>
                            <a:srgbClr val="000000"/>
                          </a:solidFill>
                          <a:effectLst/>
                          <a:latin typeface="Calibri" panose="020F0502020204030204" pitchFamily="34" charset="0"/>
                        </a:rPr>
                        <a:t>100% Organic Matcha Green Tea Powder is considered a food product and its sale is generally exempt from tax."</a:t>
                      </a:r>
                      <a:br>
                        <a:rPr lang="en-IN" sz="1200" b="0" i="0" u="none" strike="noStrike">
                          <a:solidFill>
                            <a:srgbClr val="000000"/>
                          </a:solidFill>
                          <a:effectLst/>
                          <a:latin typeface="Calibri" panose="020F0502020204030204" pitchFamily="34" charset="0"/>
                        </a:rPr>
                      </a:br>
                      <a:endParaRPr lang="en-IN"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IN" sz="1200" b="0" i="0" u="none" strike="noStrike" dirty="0">
                          <a:solidFill>
                            <a:srgbClr val="000000"/>
                          </a:solidFill>
                          <a:effectLst/>
                          <a:latin typeface="Calibri" panose="020F0502020204030204" pitchFamily="34" charset="0"/>
                        </a:rPr>
                        <a:t>5,7,4,28</a:t>
                      </a:r>
                    </a:p>
                  </a:txBody>
                  <a:tcPr marL="9525" marR="9525" marT="9525" marB="0" anchor="ctr"/>
                </a:tc>
                <a:extLst>
                  <a:ext uri="{0D108BD9-81ED-4DB2-BD59-A6C34878D82A}">
                    <a16:rowId xmlns:a16="http://schemas.microsoft.com/office/drawing/2014/main" val="1591301931"/>
                  </a:ext>
                </a:extLst>
              </a:tr>
            </a:tbl>
          </a:graphicData>
        </a:graphic>
      </p:graphicFrame>
      <p:sp>
        <p:nvSpPr>
          <p:cNvPr id="7" name="TextBox 6">
            <a:extLst>
              <a:ext uri="{FF2B5EF4-FFF2-40B4-BE49-F238E27FC236}">
                <a16:creationId xmlns:a16="http://schemas.microsoft.com/office/drawing/2014/main" id="{97DDFC9A-75B4-93EE-023D-15892ACFA56B}"/>
              </a:ext>
            </a:extLst>
          </p:cNvPr>
          <p:cNvSpPr txBox="1"/>
          <p:nvPr/>
        </p:nvSpPr>
        <p:spPr>
          <a:xfrm>
            <a:off x="-334899" y="3666631"/>
            <a:ext cx="3324628" cy="369332"/>
          </a:xfrm>
          <a:prstGeom prst="rect">
            <a:avLst/>
          </a:prstGeom>
        </p:spPr>
        <p:txBody>
          <a:bodyPr vert="horz" wrap="none" lIns="914400" tIns="45720" rIns="914400" bIns="45720" rtlCol="0" anchor="ctr">
            <a:spAutoFit/>
          </a:bodyPr>
          <a:lstStyle/>
          <a:p>
            <a:r>
              <a:rPr lang="en-US" b="1" dirty="0"/>
              <a:t>Sample Output:</a:t>
            </a:r>
          </a:p>
        </p:txBody>
      </p:sp>
      <p:sp>
        <p:nvSpPr>
          <p:cNvPr id="8" name="Title 1">
            <a:extLst>
              <a:ext uri="{FF2B5EF4-FFF2-40B4-BE49-F238E27FC236}">
                <a16:creationId xmlns:a16="http://schemas.microsoft.com/office/drawing/2014/main" id="{A0A43141-CF12-A744-018D-8EA30927BE10}"/>
              </a:ext>
            </a:extLst>
          </p:cNvPr>
          <p:cNvSpPr>
            <a:spLocks noGrp="1"/>
          </p:cNvSpPr>
          <p:nvPr>
            <p:ph type="title"/>
          </p:nvPr>
        </p:nvSpPr>
        <p:spPr>
          <a:xfrm>
            <a:off x="701841" y="-19885"/>
            <a:ext cx="11128513" cy="1212574"/>
          </a:xfrm>
        </p:spPr>
        <p:txBody>
          <a:bodyPr/>
          <a:lstStyle/>
          <a:p>
            <a:r>
              <a:rPr lang="en-US" sz="4000" b="1" dirty="0">
                <a:solidFill>
                  <a:schemeClr val="tx1"/>
                </a:solidFill>
              </a:rPr>
              <a:t>What Next ? – Gen AI </a:t>
            </a:r>
          </a:p>
        </p:txBody>
      </p:sp>
    </p:spTree>
    <p:extLst>
      <p:ext uri="{BB962C8B-B14F-4D97-AF65-F5344CB8AC3E}">
        <p14:creationId xmlns:p14="http://schemas.microsoft.com/office/powerpoint/2010/main" val="2375757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08785-12C0-AB4A-930E-F38AB0327A51}"/>
              </a:ext>
            </a:extLst>
          </p:cNvPr>
          <p:cNvSpPr>
            <a:spLocks noGrp="1"/>
          </p:cNvSpPr>
          <p:nvPr>
            <p:ph type="title"/>
          </p:nvPr>
        </p:nvSpPr>
        <p:spPr>
          <a:xfrm>
            <a:off x="838200" y="2701270"/>
            <a:ext cx="10515600" cy="1325563"/>
          </a:xfrm>
        </p:spPr>
        <p:txBody>
          <a:bodyPr/>
          <a:lstStyle/>
          <a:p>
            <a:pPr algn="ctr"/>
            <a:r>
              <a:rPr lang="en-US" dirty="0">
                <a:latin typeface="+mn-lt"/>
              </a:rPr>
              <a:t>Thankyou</a:t>
            </a:r>
          </a:p>
        </p:txBody>
      </p:sp>
    </p:spTree>
    <p:extLst>
      <p:ext uri="{BB962C8B-B14F-4D97-AF65-F5344CB8AC3E}">
        <p14:creationId xmlns:p14="http://schemas.microsoft.com/office/powerpoint/2010/main" val="2116538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9F059-8BF1-3945-B4D6-59D30E6F75A9}"/>
              </a:ext>
            </a:extLst>
          </p:cNvPr>
          <p:cNvSpPr/>
          <p:nvPr/>
        </p:nvSpPr>
        <p:spPr>
          <a:xfrm>
            <a:off x="139212" y="117693"/>
            <a:ext cx="11913576" cy="6340197"/>
          </a:xfrm>
          <a:prstGeom prst="rect">
            <a:avLst/>
          </a:prstGeom>
        </p:spPr>
        <p:txBody>
          <a:bodyPr wrap="square">
            <a:spAutoFit/>
          </a:bodyPr>
          <a:lstStyle/>
          <a:p>
            <a:r>
              <a:rPr lang="en-IN" sz="2800" b="1" dirty="0">
                <a:solidFill>
                  <a:srgbClr val="000000"/>
                </a:solidFill>
              </a:rPr>
              <a:t>List of Categories</a:t>
            </a:r>
          </a:p>
          <a:p>
            <a:pPr marL="285750" indent="-285750">
              <a:buFont typeface="Arial" panose="020B0604020202020204" pitchFamily="34" charset="0"/>
              <a:buChar char="•"/>
            </a:pPr>
            <a:endParaRPr lang="en-IN" b="1" dirty="0">
              <a:solidFill>
                <a:srgbClr val="000000"/>
              </a:solidFill>
            </a:endParaRPr>
          </a:p>
          <a:p>
            <a:pPr marL="285750" indent="-285750">
              <a:buFont typeface="Arial" panose="020B0604020202020204" pitchFamily="34" charset="0"/>
              <a:buChar char="•"/>
            </a:pPr>
            <a:r>
              <a:rPr lang="en-IN" dirty="0">
                <a:solidFill>
                  <a:srgbClr val="000000"/>
                </a:solidFill>
              </a:rPr>
              <a:t>Exempt Food, Food Ingredients &amp; Beverages </a:t>
            </a:r>
          </a:p>
          <a:p>
            <a:pPr marL="742950" lvl="1" indent="-285750">
              <a:buFont typeface="Arial" panose="020B0604020202020204" pitchFamily="34" charset="0"/>
              <a:buChar char="•"/>
            </a:pPr>
            <a:r>
              <a:rPr lang="en-IN" dirty="0">
                <a:solidFill>
                  <a:srgbClr val="000000"/>
                </a:solidFill>
                <a:hlinkClick r:id="rId2"/>
              </a:rPr>
              <a:t>B083X6TSHQ</a:t>
            </a:r>
            <a:endParaRPr lang="en-IN" dirty="0">
              <a:solidFill>
                <a:srgbClr val="000000"/>
              </a:solidFill>
            </a:endParaRPr>
          </a:p>
          <a:p>
            <a:pPr marL="285750" indent="-285750">
              <a:buFont typeface="Arial" panose="020B0604020202020204" pitchFamily="34" charset="0"/>
              <a:buChar char="•"/>
            </a:pPr>
            <a:r>
              <a:rPr lang="en-IN" dirty="0">
                <a:solidFill>
                  <a:srgbClr val="000000"/>
                </a:solidFill>
              </a:rPr>
              <a:t>Taxable Food, Food Ingredients &amp; Beverages</a:t>
            </a:r>
          </a:p>
          <a:p>
            <a:pPr marL="285750" indent="-285750">
              <a:buFont typeface="Arial" panose="020B0604020202020204" pitchFamily="34" charset="0"/>
              <a:buChar char="•"/>
            </a:pPr>
            <a:r>
              <a:rPr lang="en-IN" b="1" dirty="0">
                <a:solidFill>
                  <a:srgbClr val="000000"/>
                </a:solidFill>
              </a:rPr>
              <a:t>Soft drinks</a:t>
            </a:r>
            <a:endParaRPr lang="en-IN" dirty="0">
              <a:solidFill>
                <a:srgbClr val="000000"/>
              </a:solidFill>
            </a:endParaRPr>
          </a:p>
          <a:p>
            <a:pPr marL="285750" indent="-285750">
              <a:buFont typeface="Arial" panose="020B0604020202020204" pitchFamily="34" charset="0"/>
              <a:buChar char="•"/>
            </a:pPr>
            <a:r>
              <a:rPr lang="en-IN" b="1" dirty="0">
                <a:solidFill>
                  <a:srgbClr val="000000"/>
                </a:solidFill>
              </a:rPr>
              <a:t>Candy</a:t>
            </a:r>
            <a:endParaRPr lang="en-IN" dirty="0">
              <a:solidFill>
                <a:srgbClr val="000000"/>
              </a:solidFill>
            </a:endParaRPr>
          </a:p>
          <a:p>
            <a:pPr marL="285750" indent="-285750">
              <a:buFont typeface="Arial" panose="020B0604020202020204" pitchFamily="34" charset="0"/>
              <a:buChar char="•"/>
            </a:pPr>
            <a:r>
              <a:rPr lang="en-IN" dirty="0">
                <a:solidFill>
                  <a:srgbClr val="000000"/>
                </a:solidFill>
              </a:rPr>
              <a:t>Dietary Supplements</a:t>
            </a:r>
          </a:p>
          <a:p>
            <a:pPr marL="285750" indent="-285750">
              <a:buFont typeface="Arial" panose="020B0604020202020204" pitchFamily="34" charset="0"/>
              <a:buChar char="•"/>
            </a:pPr>
            <a:r>
              <a:rPr lang="en-IN" dirty="0">
                <a:solidFill>
                  <a:srgbClr val="000000"/>
                </a:solidFill>
              </a:rPr>
              <a:t>Bundles</a:t>
            </a:r>
          </a:p>
          <a:p>
            <a:pPr marL="742950" lvl="1" indent="-285750">
              <a:buFont typeface="Arial" panose="020B0604020202020204" pitchFamily="34" charset="0"/>
              <a:buChar char="•"/>
            </a:pPr>
            <a:r>
              <a:rPr lang="en-IN" dirty="0">
                <a:solidFill>
                  <a:srgbClr val="000000"/>
                </a:solidFill>
                <a:hlinkClick r:id="rId3"/>
              </a:rPr>
              <a:t>B0091R0MWY</a:t>
            </a:r>
            <a:endParaRPr lang="en-IN" dirty="0">
              <a:solidFill>
                <a:srgbClr val="000000"/>
              </a:solidFill>
            </a:endParaRPr>
          </a:p>
          <a:p>
            <a:pPr marL="285750" indent="-285750">
              <a:buFont typeface="Arial" panose="020B0604020202020204" pitchFamily="34" charset="0"/>
              <a:buChar char="•"/>
            </a:pPr>
            <a:r>
              <a:rPr lang="en-IN" dirty="0">
                <a:solidFill>
                  <a:srgbClr val="000000"/>
                </a:solidFill>
              </a:rPr>
              <a:t>Exempt Clothing</a:t>
            </a:r>
          </a:p>
          <a:p>
            <a:pPr marL="285750" indent="-285750">
              <a:buFont typeface="Arial" panose="020B0604020202020204" pitchFamily="34" charset="0"/>
              <a:buChar char="•"/>
            </a:pPr>
            <a:r>
              <a:rPr lang="en-IN" dirty="0">
                <a:solidFill>
                  <a:srgbClr val="000000"/>
                </a:solidFill>
              </a:rPr>
              <a:t>Taxable Clothing and Accessories</a:t>
            </a:r>
          </a:p>
          <a:p>
            <a:pPr marL="285750" indent="-285750">
              <a:buFont typeface="Arial" panose="020B0604020202020204" pitchFamily="34" charset="0"/>
              <a:buChar char="•"/>
            </a:pPr>
            <a:r>
              <a:rPr lang="en-IN" dirty="0">
                <a:solidFill>
                  <a:srgbClr val="000000"/>
                </a:solidFill>
              </a:rPr>
              <a:t>Taxable Digital products</a:t>
            </a:r>
          </a:p>
          <a:p>
            <a:pPr marL="742950" lvl="1" indent="-285750">
              <a:buFont typeface="Arial" panose="020B0604020202020204" pitchFamily="34" charset="0"/>
              <a:buChar char="•"/>
            </a:pPr>
            <a:r>
              <a:rPr lang="en-IN" dirty="0">
                <a:solidFill>
                  <a:srgbClr val="000000"/>
                </a:solidFill>
                <a:hlinkClick r:id="rId4"/>
              </a:rPr>
              <a:t>https://www.amazon.com/dp/B0851ZKL8L</a:t>
            </a:r>
            <a:endParaRPr lang="en-IN" dirty="0">
              <a:solidFill>
                <a:srgbClr val="000000"/>
              </a:solidFill>
            </a:endParaRPr>
          </a:p>
          <a:p>
            <a:pPr marL="742950" lvl="1" indent="-285750">
              <a:buFont typeface="Arial" panose="020B0604020202020204" pitchFamily="34" charset="0"/>
              <a:buChar char="•"/>
            </a:pPr>
            <a:r>
              <a:rPr lang="en-IN" dirty="0">
                <a:solidFill>
                  <a:srgbClr val="000000"/>
                </a:solidFill>
                <a:hlinkClick r:id="rId5"/>
              </a:rPr>
              <a:t>https://www.amazon.com/dp/B074P78LB5</a:t>
            </a:r>
            <a:endParaRPr lang="en-IN" dirty="0">
              <a:solidFill>
                <a:srgbClr val="000000"/>
              </a:solidFill>
            </a:endParaRPr>
          </a:p>
          <a:p>
            <a:pPr marL="285750" indent="-285750">
              <a:buFont typeface="Arial" panose="020B0604020202020204" pitchFamily="34" charset="0"/>
              <a:buChar char="•"/>
            </a:pPr>
            <a:r>
              <a:rPr lang="en-IN" dirty="0">
                <a:solidFill>
                  <a:srgbClr val="000000"/>
                </a:solidFill>
              </a:rPr>
              <a:t>Exempt Digital products</a:t>
            </a:r>
          </a:p>
          <a:p>
            <a:pPr marL="742950" lvl="1" indent="-285750">
              <a:buFont typeface="Arial" panose="020B0604020202020204" pitchFamily="34" charset="0"/>
              <a:buChar char="•"/>
            </a:pPr>
            <a:r>
              <a:rPr lang="en-IN" dirty="0">
                <a:solidFill>
                  <a:srgbClr val="000000"/>
                </a:solidFill>
                <a:hlinkClick r:id="rId6"/>
              </a:rPr>
              <a:t>B003UONVNG</a:t>
            </a:r>
            <a:endParaRPr lang="en-IN" dirty="0">
              <a:solidFill>
                <a:srgbClr val="000000"/>
              </a:solidFill>
            </a:endParaRPr>
          </a:p>
          <a:p>
            <a:pPr marL="742950" lvl="1" indent="-285750">
              <a:buFont typeface="Arial" panose="020B0604020202020204" pitchFamily="34" charset="0"/>
              <a:buChar char="•"/>
            </a:pPr>
            <a:r>
              <a:rPr lang="en-IN" dirty="0">
                <a:solidFill>
                  <a:srgbClr val="000000"/>
                </a:solidFill>
                <a:hlinkClick r:id="rId7"/>
              </a:rPr>
              <a:t>https://www.amazon.com/dp/B00ETF7E6K</a:t>
            </a:r>
            <a:endParaRPr lang="en-IN" dirty="0">
              <a:solidFill>
                <a:srgbClr val="000000"/>
              </a:solidFill>
            </a:endParaRPr>
          </a:p>
          <a:p>
            <a:pPr marL="742950" lvl="1" indent="-285750">
              <a:buFont typeface="Arial" panose="020B0604020202020204" pitchFamily="34" charset="0"/>
              <a:buChar char="•"/>
            </a:pPr>
            <a:r>
              <a:rPr lang="en-IN" dirty="0">
                <a:solidFill>
                  <a:srgbClr val="000000"/>
                </a:solidFill>
                <a:hlinkClick r:id="rId8"/>
              </a:rPr>
              <a:t>https://www.amazon.com/dp/B08XR1G8SW</a:t>
            </a:r>
            <a:endParaRPr lang="en-IN" dirty="0">
              <a:solidFill>
                <a:srgbClr val="000000"/>
              </a:solidFill>
            </a:endParaRPr>
          </a:p>
          <a:p>
            <a:pPr marL="285750" indent="-285750">
              <a:buFont typeface="Arial" panose="020B0604020202020204" pitchFamily="34" charset="0"/>
              <a:buChar char="•"/>
            </a:pPr>
            <a:r>
              <a:rPr lang="en-IN" dirty="0">
                <a:solidFill>
                  <a:srgbClr val="000000"/>
                </a:solidFill>
              </a:rPr>
              <a:t>Taxable TPP - [ref: </a:t>
            </a:r>
            <a:r>
              <a:rPr lang="en-IN" dirty="0">
                <a:solidFill>
                  <a:srgbClr val="000000"/>
                </a:solidFill>
                <a:hlinkClick r:id="rId9"/>
              </a:rPr>
              <a:t>https://floridarevenue.com/property/documents/pt114.pdf</a:t>
            </a:r>
            <a:r>
              <a:rPr lang="en-IN" dirty="0">
                <a:solidFill>
                  <a:srgbClr val="000000"/>
                </a:solidFill>
              </a:rPr>
              <a:t>] - [Non - Exempt product is marked as this] </a:t>
            </a:r>
          </a:p>
          <a:p>
            <a:pPr marL="742950" lvl="1" indent="-285750">
              <a:buFont typeface="Arial" panose="020B0604020202020204" pitchFamily="34" charset="0"/>
              <a:buChar char="•"/>
            </a:pPr>
            <a:r>
              <a:rPr lang="en-IN" dirty="0">
                <a:solidFill>
                  <a:srgbClr val="000000"/>
                </a:solidFill>
                <a:hlinkClick r:id="rId10"/>
              </a:rPr>
              <a:t>https://www.amazon.com/dp/B0714BDBXV</a:t>
            </a:r>
            <a:endParaRPr lang="en-IN" dirty="0">
              <a:solidFill>
                <a:srgbClr val="000000"/>
              </a:solidFill>
            </a:endParaRPr>
          </a:p>
          <a:p>
            <a:pPr marL="742950" lvl="1" indent="-285750">
              <a:buFont typeface="Arial" panose="020B0604020202020204" pitchFamily="34" charset="0"/>
              <a:buChar char="•"/>
            </a:pPr>
            <a:r>
              <a:rPr lang="en-IN" dirty="0">
                <a:solidFill>
                  <a:srgbClr val="000000"/>
                </a:solidFill>
                <a:hlinkClick r:id="rId11"/>
              </a:rPr>
              <a:t>https://www.amazon.com/dp/B01MSPITRM</a:t>
            </a:r>
            <a:endParaRPr lang="en-IN" dirty="0">
              <a:solidFill>
                <a:srgbClr val="000000"/>
              </a:solidFill>
            </a:endParaRPr>
          </a:p>
        </p:txBody>
      </p:sp>
    </p:spTree>
    <p:extLst>
      <p:ext uri="{BB962C8B-B14F-4D97-AF65-F5344CB8AC3E}">
        <p14:creationId xmlns:p14="http://schemas.microsoft.com/office/powerpoint/2010/main" val="690875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DBFC6D-ADFE-544F-B262-6E974E2300E9}"/>
              </a:ext>
            </a:extLst>
          </p:cNvPr>
          <p:cNvSpPr/>
          <p:nvPr/>
        </p:nvSpPr>
        <p:spPr>
          <a:xfrm>
            <a:off x="712177" y="307731"/>
            <a:ext cx="10445261" cy="5078313"/>
          </a:xfrm>
          <a:prstGeom prst="rect">
            <a:avLst/>
          </a:prstGeom>
        </p:spPr>
        <p:txBody>
          <a:bodyPr wrap="square">
            <a:spAutoFit/>
          </a:bodyPr>
          <a:lstStyle/>
          <a:p>
            <a:pPr marL="285750" indent="-285750">
              <a:buFont typeface="Arial" panose="020B0604020202020204" pitchFamily="34" charset="0"/>
              <a:buChar char="•"/>
            </a:pPr>
            <a:r>
              <a:rPr lang="en-IN" dirty="0" err="1">
                <a:solidFill>
                  <a:srgbClr val="000000"/>
                </a:solidFill>
              </a:rPr>
              <a:t>Nontaxable</a:t>
            </a:r>
            <a:r>
              <a:rPr lang="en-IN" dirty="0">
                <a:solidFill>
                  <a:srgbClr val="000000"/>
                </a:solidFill>
              </a:rPr>
              <a:t> TPP [Exempt product is marked as this]</a:t>
            </a:r>
          </a:p>
          <a:p>
            <a:pPr marL="742950" lvl="1" indent="-285750">
              <a:buFont typeface="Arial" panose="020B0604020202020204" pitchFamily="34" charset="0"/>
              <a:buChar char="•"/>
            </a:pPr>
            <a:r>
              <a:rPr lang="en-IN" dirty="0">
                <a:solidFill>
                  <a:srgbClr val="000000"/>
                </a:solidFill>
                <a:hlinkClick r:id="rId2"/>
              </a:rPr>
              <a:t>https://www.amazon.com/dp/B01C3DIDN2</a:t>
            </a:r>
            <a:endParaRPr lang="en-IN" dirty="0">
              <a:solidFill>
                <a:srgbClr val="000000"/>
              </a:solidFill>
            </a:endParaRPr>
          </a:p>
          <a:p>
            <a:pPr marL="285750" indent="-285750">
              <a:buFont typeface="Arial" panose="020B0604020202020204" pitchFamily="34" charset="0"/>
              <a:buChar char="•"/>
            </a:pPr>
            <a:r>
              <a:rPr lang="en-IN" dirty="0">
                <a:solidFill>
                  <a:srgbClr val="000000"/>
                </a:solidFill>
              </a:rPr>
              <a:t>OTC Drugs &amp; Medicines</a:t>
            </a:r>
          </a:p>
          <a:p>
            <a:pPr marL="742950" lvl="1" indent="-285750">
              <a:buFont typeface="Arial" panose="020B0604020202020204" pitchFamily="34" charset="0"/>
              <a:buChar char="•"/>
            </a:pPr>
            <a:r>
              <a:rPr lang="en-IN" dirty="0">
                <a:solidFill>
                  <a:srgbClr val="000000"/>
                </a:solidFill>
                <a:hlinkClick r:id="rId3"/>
              </a:rPr>
              <a:t>https://www.amazon.com/dp/B00U2KYU7C</a:t>
            </a:r>
            <a:endParaRPr lang="en-IN" dirty="0">
              <a:solidFill>
                <a:srgbClr val="000000"/>
              </a:solidFill>
            </a:endParaRPr>
          </a:p>
          <a:p>
            <a:pPr marL="285750" indent="-285750">
              <a:buFont typeface="Arial" panose="020B0604020202020204" pitchFamily="34" charset="0"/>
              <a:buChar char="•"/>
            </a:pPr>
            <a:r>
              <a:rPr lang="en-IN" dirty="0">
                <a:solidFill>
                  <a:srgbClr val="000000"/>
                </a:solidFill>
              </a:rPr>
              <a:t>Feminine Hygiene Products</a:t>
            </a:r>
          </a:p>
          <a:p>
            <a:pPr marL="285750" indent="-285750">
              <a:buFont typeface="Arial" panose="020B0604020202020204" pitchFamily="34" charset="0"/>
              <a:buChar char="•"/>
            </a:pPr>
            <a:r>
              <a:rPr lang="en-IN" dirty="0">
                <a:solidFill>
                  <a:srgbClr val="000000"/>
                </a:solidFill>
              </a:rPr>
              <a:t>Cosmetics, Grooming &amp; Hygiene Products</a:t>
            </a:r>
          </a:p>
          <a:p>
            <a:pPr marL="285750" indent="-285750">
              <a:buFont typeface="Arial" panose="020B0604020202020204" pitchFamily="34" charset="0"/>
              <a:buChar char="•"/>
            </a:pPr>
            <a:r>
              <a:rPr lang="en-IN" b="1" dirty="0">
                <a:solidFill>
                  <a:srgbClr val="000000"/>
                </a:solidFill>
              </a:rPr>
              <a:t>Durable Medical Equipment</a:t>
            </a:r>
            <a:endParaRPr lang="en-IN" dirty="0">
              <a:solidFill>
                <a:srgbClr val="000000"/>
              </a:solidFill>
            </a:endParaRPr>
          </a:p>
          <a:p>
            <a:pPr marL="285750" indent="-285750">
              <a:buFont typeface="Arial" panose="020B0604020202020204" pitchFamily="34" charset="0"/>
              <a:buChar char="•"/>
            </a:pPr>
            <a:r>
              <a:rPr lang="en-IN" b="1" dirty="0">
                <a:solidFill>
                  <a:srgbClr val="000000"/>
                </a:solidFill>
              </a:rPr>
              <a:t>Prosthetic Devices</a:t>
            </a:r>
            <a:endParaRPr lang="en-IN" dirty="0">
              <a:solidFill>
                <a:srgbClr val="000000"/>
              </a:solidFill>
            </a:endParaRPr>
          </a:p>
          <a:p>
            <a:pPr marL="285750" indent="-285750">
              <a:buFont typeface="Arial" panose="020B0604020202020204" pitchFamily="34" charset="0"/>
              <a:buChar char="•"/>
            </a:pPr>
            <a:r>
              <a:rPr lang="en-IN" b="1" dirty="0">
                <a:solidFill>
                  <a:srgbClr val="000000"/>
                </a:solidFill>
              </a:rPr>
              <a:t>Mobility Enhancing </a:t>
            </a:r>
            <a:r>
              <a:rPr lang="en-IN" b="1" dirty="0" err="1">
                <a:solidFill>
                  <a:srgbClr val="000000"/>
                </a:solidFill>
              </a:rPr>
              <a:t>Equipments</a:t>
            </a:r>
            <a:endParaRPr lang="en-IN" dirty="0">
              <a:solidFill>
                <a:srgbClr val="000000"/>
              </a:solidFill>
            </a:endParaRPr>
          </a:p>
          <a:p>
            <a:pPr marL="285750" indent="-285750">
              <a:buFont typeface="Arial" panose="020B0604020202020204" pitchFamily="34" charset="0"/>
              <a:buChar char="•"/>
            </a:pPr>
            <a:r>
              <a:rPr lang="en-IN" dirty="0">
                <a:solidFill>
                  <a:srgbClr val="000000"/>
                </a:solidFill>
              </a:rPr>
              <a:t>Exempt Medical Supplies</a:t>
            </a:r>
          </a:p>
          <a:p>
            <a:pPr marL="285750" indent="-285750">
              <a:buFont typeface="Arial" panose="020B0604020202020204" pitchFamily="34" charset="0"/>
              <a:buChar char="•"/>
            </a:pPr>
            <a:r>
              <a:rPr lang="en-IN" dirty="0">
                <a:solidFill>
                  <a:srgbClr val="000000"/>
                </a:solidFill>
              </a:rPr>
              <a:t>Taxable Medical Supplies</a:t>
            </a:r>
          </a:p>
          <a:p>
            <a:pPr marL="742950" lvl="1" indent="-285750">
              <a:buFont typeface="Arial" panose="020B0604020202020204" pitchFamily="34" charset="0"/>
              <a:buChar char="•"/>
            </a:pPr>
            <a:r>
              <a:rPr lang="en-IN" dirty="0">
                <a:solidFill>
                  <a:srgbClr val="000000"/>
                </a:solidFill>
                <a:hlinkClick r:id="rId4"/>
              </a:rPr>
              <a:t>https://www.amazon.com/dp/B011WDV12Y</a:t>
            </a:r>
            <a:endParaRPr lang="en-IN" dirty="0">
              <a:solidFill>
                <a:srgbClr val="000000"/>
              </a:solidFill>
            </a:endParaRPr>
          </a:p>
          <a:p>
            <a:pPr marL="285750" indent="-285750">
              <a:buFont typeface="Arial" panose="020B0604020202020204" pitchFamily="34" charset="0"/>
              <a:buChar char="•"/>
            </a:pPr>
            <a:r>
              <a:rPr lang="en-IN" dirty="0">
                <a:solidFill>
                  <a:srgbClr val="000000"/>
                </a:solidFill>
              </a:rPr>
              <a:t>Pet Products</a:t>
            </a:r>
          </a:p>
          <a:p>
            <a:pPr marL="285750" indent="-285750">
              <a:buFont typeface="Arial" panose="020B0604020202020204" pitchFamily="34" charset="0"/>
              <a:buChar char="•"/>
            </a:pPr>
            <a:r>
              <a:rPr lang="en-IN" dirty="0">
                <a:solidFill>
                  <a:srgbClr val="000000"/>
                </a:solidFill>
              </a:rPr>
              <a:t>Protection Plans (Warranties)/ Maintenance Contracts</a:t>
            </a:r>
          </a:p>
          <a:p>
            <a:pPr marL="285750" indent="-285750">
              <a:buFont typeface="Arial" panose="020B0604020202020204" pitchFamily="34" charset="0"/>
              <a:buChar char="•"/>
            </a:pPr>
            <a:r>
              <a:rPr lang="en-IN" dirty="0">
                <a:solidFill>
                  <a:srgbClr val="000000"/>
                </a:solidFill>
              </a:rPr>
              <a:t>Taxable Services</a:t>
            </a:r>
          </a:p>
          <a:p>
            <a:pPr marL="285750" indent="-285750">
              <a:buFont typeface="Arial" panose="020B0604020202020204" pitchFamily="34" charset="0"/>
              <a:buChar char="•"/>
            </a:pPr>
            <a:r>
              <a:rPr lang="en-IN" dirty="0">
                <a:solidFill>
                  <a:srgbClr val="000000"/>
                </a:solidFill>
              </a:rPr>
              <a:t>Exempt Services</a:t>
            </a:r>
          </a:p>
          <a:p>
            <a:pPr marL="285750" indent="-285750">
              <a:buFont typeface="Arial" panose="020B0604020202020204" pitchFamily="34" charset="0"/>
              <a:buChar char="•"/>
            </a:pPr>
            <a:r>
              <a:rPr lang="en-IN" dirty="0">
                <a:solidFill>
                  <a:srgbClr val="000000"/>
                </a:solidFill>
              </a:rPr>
              <a:t>Coins/ Bullions</a:t>
            </a:r>
          </a:p>
          <a:p>
            <a:pPr marL="285750" indent="-285750">
              <a:buFont typeface="Arial" panose="020B0604020202020204" pitchFamily="34" charset="0"/>
              <a:buChar char="•"/>
            </a:pPr>
            <a:r>
              <a:rPr lang="en-IN" dirty="0">
                <a:solidFill>
                  <a:srgbClr val="000000"/>
                </a:solidFill>
              </a:rPr>
              <a:t>Gift Cards</a:t>
            </a:r>
          </a:p>
        </p:txBody>
      </p:sp>
    </p:spTree>
    <p:extLst>
      <p:ext uri="{BB962C8B-B14F-4D97-AF65-F5344CB8AC3E}">
        <p14:creationId xmlns:p14="http://schemas.microsoft.com/office/powerpoint/2010/main" val="13928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C550-1156-B940-96C4-E3BE8F07ED9B}"/>
              </a:ext>
            </a:extLst>
          </p:cNvPr>
          <p:cNvSpPr>
            <a:spLocks noGrp="1"/>
          </p:cNvSpPr>
          <p:nvPr>
            <p:ph type="title"/>
          </p:nvPr>
        </p:nvSpPr>
        <p:spPr>
          <a:xfrm>
            <a:off x="580445" y="237904"/>
            <a:ext cx="10515600" cy="1325563"/>
          </a:xfrm>
        </p:spPr>
        <p:txBody>
          <a:bodyPr/>
          <a:lstStyle/>
          <a:p>
            <a:r>
              <a:rPr lang="en-US" dirty="0">
                <a:latin typeface="+mn-lt"/>
              </a:rPr>
              <a:t>E-commerce Tax Audits:</a:t>
            </a:r>
          </a:p>
        </p:txBody>
      </p:sp>
      <p:sp>
        <p:nvSpPr>
          <p:cNvPr id="3" name="Content Placeholder 2">
            <a:extLst>
              <a:ext uri="{FF2B5EF4-FFF2-40B4-BE49-F238E27FC236}">
                <a16:creationId xmlns:a16="http://schemas.microsoft.com/office/drawing/2014/main" id="{7EF46A1C-00EF-DF43-BCCA-7D31E7CFC055}"/>
              </a:ext>
            </a:extLst>
          </p:cNvPr>
          <p:cNvSpPr>
            <a:spLocks noGrp="1"/>
          </p:cNvSpPr>
          <p:nvPr>
            <p:ph idx="1"/>
          </p:nvPr>
        </p:nvSpPr>
        <p:spPr>
          <a:xfrm>
            <a:off x="580445" y="1690688"/>
            <a:ext cx="10773355" cy="4626459"/>
          </a:xfrm>
        </p:spPr>
        <p:txBody>
          <a:bodyPr>
            <a:normAutofit/>
          </a:bodyPr>
          <a:lstStyle/>
          <a:p>
            <a:r>
              <a:rPr lang="en-IN" sz="2000" dirty="0">
                <a:effectLst/>
              </a:rPr>
              <a:t>E-commerce companies hosts millions of coming from various vendors across the globe.</a:t>
            </a:r>
          </a:p>
          <a:p>
            <a:r>
              <a:rPr lang="en-IN" sz="2000" dirty="0">
                <a:effectLst/>
              </a:rPr>
              <a:t>Every year, an external authority from respective country/state compliance team visits them to perform an audit where they cross check if the products sold are correctly taxed or not.</a:t>
            </a:r>
          </a:p>
          <a:p>
            <a:r>
              <a:rPr lang="en-IN" sz="2000" dirty="0"/>
              <a:t>Before this external audit, these companies cross check the product taxability. </a:t>
            </a:r>
            <a:endParaRPr lang="en-IN" sz="2000" dirty="0">
              <a:effectLst/>
            </a:endParaRPr>
          </a:p>
          <a:p>
            <a:r>
              <a:rPr lang="en-IN" sz="2000" dirty="0">
                <a:effectLst/>
              </a:rPr>
              <a:t>It cross checks the taxability predictions made by the source team to avoid any unnecessary penalties incurred to them during the actual audits by the respective country/state compliance teams. </a:t>
            </a:r>
          </a:p>
          <a:p>
            <a:pPr marL="0" indent="0">
              <a:buNone/>
            </a:pPr>
            <a:br>
              <a:rPr lang="en-IN" sz="2400" dirty="0"/>
            </a:br>
            <a:r>
              <a:rPr lang="en-IN" sz="2400" dirty="0"/>
              <a:t>Challenge:</a:t>
            </a:r>
          </a:p>
          <a:p>
            <a:pPr marL="0" indent="0">
              <a:buNone/>
            </a:pPr>
            <a:r>
              <a:rPr lang="en-GB" sz="2000" dirty="0">
                <a:effectLst/>
                <a:latin typeface="Calibri" panose="020F0502020204030204" pitchFamily="34" charset="0"/>
                <a:ea typeface="Calibri" panose="020F0502020204030204" pitchFamily="34" charset="0"/>
                <a:cs typeface="Calibri" panose="020F0502020204030204" pitchFamily="34" charset="0"/>
              </a:rPr>
              <a:t>Even when the products look similar or belong to the same category, their taxability might differ depending upon the manufacturing ingredients, description, type of audience its intended to, state in which they are sold, price bracket etc.</a:t>
            </a:r>
          </a:p>
          <a:p>
            <a:pPr marL="0" indent="0">
              <a:buNone/>
            </a:pPr>
            <a:r>
              <a:rPr lang="en-GB" sz="2000"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2000" dirty="0">
              <a:effectLst/>
            </a:endParaRPr>
          </a:p>
        </p:txBody>
      </p:sp>
    </p:spTree>
    <p:extLst>
      <p:ext uri="{BB962C8B-B14F-4D97-AF65-F5344CB8AC3E}">
        <p14:creationId xmlns:p14="http://schemas.microsoft.com/office/powerpoint/2010/main" val="82937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C550-1156-B940-96C4-E3BE8F07ED9B}"/>
              </a:ext>
            </a:extLst>
          </p:cNvPr>
          <p:cNvSpPr>
            <a:spLocks noGrp="1"/>
          </p:cNvSpPr>
          <p:nvPr>
            <p:ph type="title"/>
          </p:nvPr>
        </p:nvSpPr>
        <p:spPr>
          <a:xfrm>
            <a:off x="580445" y="237904"/>
            <a:ext cx="10515600" cy="1325563"/>
          </a:xfrm>
        </p:spPr>
        <p:txBody>
          <a:bodyPr/>
          <a:lstStyle/>
          <a:p>
            <a:r>
              <a:rPr lang="en-US" dirty="0">
                <a:latin typeface="+mn-lt"/>
              </a:rPr>
              <a:t>Process Followed:</a:t>
            </a:r>
          </a:p>
        </p:txBody>
      </p:sp>
      <p:sp>
        <p:nvSpPr>
          <p:cNvPr id="3" name="Content Placeholder 2">
            <a:extLst>
              <a:ext uri="{FF2B5EF4-FFF2-40B4-BE49-F238E27FC236}">
                <a16:creationId xmlns:a16="http://schemas.microsoft.com/office/drawing/2014/main" id="{7EF46A1C-00EF-DF43-BCCA-7D31E7CFC055}"/>
              </a:ext>
            </a:extLst>
          </p:cNvPr>
          <p:cNvSpPr>
            <a:spLocks noGrp="1"/>
          </p:cNvSpPr>
          <p:nvPr>
            <p:ph idx="1"/>
          </p:nvPr>
        </p:nvSpPr>
        <p:spPr>
          <a:xfrm>
            <a:off x="580445" y="1690688"/>
            <a:ext cx="10773355" cy="4626459"/>
          </a:xfrm>
        </p:spPr>
        <p:txBody>
          <a:bodyPr>
            <a:normAutofit/>
          </a:bodyPr>
          <a:lstStyle/>
          <a:p>
            <a:pPr marL="0" indent="0">
              <a:buNone/>
            </a:pPr>
            <a:r>
              <a:rPr lang="en-IN" sz="2000" dirty="0"/>
              <a:t>In general, audit teams manually review high-valued products to avoid penalty in actual audit. The following steps describes the process briefly:</a:t>
            </a:r>
          </a:p>
          <a:p>
            <a:pPr marL="0" indent="0">
              <a:buNone/>
            </a:pPr>
            <a:endParaRPr lang="en-IN" sz="2000" dirty="0"/>
          </a:p>
          <a:p>
            <a:r>
              <a:rPr lang="en-IN" sz="2000" dirty="0">
                <a:effectLst/>
              </a:rPr>
              <a:t>The audit team fetches dataset to be reviewed from an internal source.</a:t>
            </a:r>
          </a:p>
          <a:p>
            <a:r>
              <a:rPr lang="en-IN" sz="2000" dirty="0">
                <a:effectLst/>
              </a:rPr>
              <a:t>Shortlists the high-valued products(categorized as Non-Taxable initially) based on net selling price.</a:t>
            </a:r>
          </a:p>
          <a:p>
            <a:r>
              <a:rPr lang="en-IN" sz="2000" dirty="0"/>
              <a:t>Goes over the product images on the E-commerce site.</a:t>
            </a:r>
          </a:p>
          <a:p>
            <a:r>
              <a:rPr lang="en-IN" sz="2000" dirty="0">
                <a:effectLst/>
              </a:rPr>
              <a:t>Fetches details like: Fact Labels, manufacturing ingredients, description &amp; other keywords which will help determine the category of the product.</a:t>
            </a:r>
          </a:p>
          <a:p>
            <a:r>
              <a:rPr lang="en-IN" sz="2000" dirty="0">
                <a:effectLst/>
              </a:rPr>
              <a:t>Once the final category is decided it then derives product taxability manually based on taxability rules in different states in US/other countries.</a:t>
            </a:r>
          </a:p>
          <a:p>
            <a:pPr marL="0" indent="0">
              <a:buNone/>
            </a:pPr>
            <a:endParaRPr lang="en-IN" sz="2000" dirty="0">
              <a:effectLst/>
            </a:endParaRPr>
          </a:p>
          <a:p>
            <a:endParaRPr lang="en-IN" sz="2000" dirty="0"/>
          </a:p>
          <a:p>
            <a:endParaRPr lang="en-US" sz="2000" dirty="0"/>
          </a:p>
        </p:txBody>
      </p:sp>
    </p:spTree>
    <p:extLst>
      <p:ext uri="{BB962C8B-B14F-4D97-AF65-F5344CB8AC3E}">
        <p14:creationId xmlns:p14="http://schemas.microsoft.com/office/powerpoint/2010/main" val="197263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B3AAF3-20A9-174D-972C-C9C02BFA106A}"/>
              </a:ext>
            </a:extLst>
          </p:cNvPr>
          <p:cNvPicPr>
            <a:picLocks noChangeAspect="1"/>
          </p:cNvPicPr>
          <p:nvPr/>
        </p:nvPicPr>
        <p:blipFill>
          <a:blip r:embed="rId2"/>
          <a:stretch>
            <a:fillRect/>
          </a:stretch>
        </p:blipFill>
        <p:spPr>
          <a:xfrm>
            <a:off x="1812793" y="693962"/>
            <a:ext cx="8055085" cy="1806292"/>
          </a:xfrm>
          <a:prstGeom prst="rect">
            <a:avLst/>
          </a:prstGeom>
        </p:spPr>
      </p:pic>
      <p:pic>
        <p:nvPicPr>
          <p:cNvPr id="5" name="Picture 4">
            <a:extLst>
              <a:ext uri="{FF2B5EF4-FFF2-40B4-BE49-F238E27FC236}">
                <a16:creationId xmlns:a16="http://schemas.microsoft.com/office/drawing/2014/main" id="{10DEB219-D2CE-2B46-8F73-3DF208A57F71}"/>
              </a:ext>
            </a:extLst>
          </p:cNvPr>
          <p:cNvPicPr>
            <a:picLocks noChangeAspect="1"/>
          </p:cNvPicPr>
          <p:nvPr/>
        </p:nvPicPr>
        <p:blipFill>
          <a:blip r:embed="rId3"/>
          <a:stretch>
            <a:fillRect/>
          </a:stretch>
        </p:blipFill>
        <p:spPr>
          <a:xfrm>
            <a:off x="1812793" y="3042577"/>
            <a:ext cx="8547858" cy="3591474"/>
          </a:xfrm>
          <a:prstGeom prst="rect">
            <a:avLst/>
          </a:prstGeom>
        </p:spPr>
      </p:pic>
      <p:sp>
        <p:nvSpPr>
          <p:cNvPr id="7" name="TextBox 6">
            <a:extLst>
              <a:ext uri="{FF2B5EF4-FFF2-40B4-BE49-F238E27FC236}">
                <a16:creationId xmlns:a16="http://schemas.microsoft.com/office/drawing/2014/main" id="{F5EC7EAD-295F-FA48-9B80-9E70B4337BAE}"/>
              </a:ext>
            </a:extLst>
          </p:cNvPr>
          <p:cNvSpPr txBox="1"/>
          <p:nvPr/>
        </p:nvSpPr>
        <p:spPr>
          <a:xfrm>
            <a:off x="2550224" y="361925"/>
            <a:ext cx="7915626" cy="369332"/>
          </a:xfrm>
          <a:prstGeom prst="rect">
            <a:avLst/>
          </a:prstGeom>
          <a:noFill/>
        </p:spPr>
        <p:txBody>
          <a:bodyPr wrap="square">
            <a:spAutoFit/>
          </a:bodyPr>
          <a:lstStyle/>
          <a:p>
            <a:r>
              <a:rPr lang="en-IN" b="1" dirty="0">
                <a:effectLst/>
              </a:rPr>
              <a:t>List of states </a:t>
            </a:r>
            <a:r>
              <a:rPr lang="en-IN" b="1" dirty="0"/>
              <a:t>that were considered </a:t>
            </a:r>
            <a:r>
              <a:rPr lang="en-IN" b="1" dirty="0">
                <a:effectLst/>
              </a:rPr>
              <a:t>for the audit experimentation</a:t>
            </a:r>
          </a:p>
        </p:txBody>
      </p:sp>
      <p:sp>
        <p:nvSpPr>
          <p:cNvPr id="9" name="TextBox 8">
            <a:extLst>
              <a:ext uri="{FF2B5EF4-FFF2-40B4-BE49-F238E27FC236}">
                <a16:creationId xmlns:a16="http://schemas.microsoft.com/office/drawing/2014/main" id="{C14B8EE6-BFCE-FA43-8372-A2B31BE9A29A}"/>
              </a:ext>
            </a:extLst>
          </p:cNvPr>
          <p:cNvSpPr txBox="1"/>
          <p:nvPr/>
        </p:nvSpPr>
        <p:spPr>
          <a:xfrm>
            <a:off x="1917992" y="2794997"/>
            <a:ext cx="8547858" cy="369332"/>
          </a:xfrm>
          <a:prstGeom prst="rect">
            <a:avLst/>
          </a:prstGeom>
          <a:noFill/>
        </p:spPr>
        <p:txBody>
          <a:bodyPr wrap="square">
            <a:spAutoFit/>
          </a:bodyPr>
          <a:lstStyle/>
          <a:p>
            <a:r>
              <a:rPr lang="en-IN" b="1" dirty="0">
                <a:effectLst/>
              </a:rPr>
              <a:t>List of categories a product can be classified into before predicting the final taxability</a:t>
            </a:r>
          </a:p>
        </p:txBody>
      </p:sp>
    </p:spTree>
    <p:extLst>
      <p:ext uri="{BB962C8B-B14F-4D97-AF65-F5344CB8AC3E}">
        <p14:creationId xmlns:p14="http://schemas.microsoft.com/office/powerpoint/2010/main" val="2699550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3C5F6-755F-8E4C-AB1A-A8529D944A75}"/>
              </a:ext>
            </a:extLst>
          </p:cNvPr>
          <p:cNvSpPr>
            <a:spLocks noGrp="1"/>
          </p:cNvSpPr>
          <p:nvPr>
            <p:ph type="title"/>
          </p:nvPr>
        </p:nvSpPr>
        <p:spPr>
          <a:xfrm>
            <a:off x="994954" y="2402931"/>
            <a:ext cx="10515600" cy="1325563"/>
          </a:xfrm>
        </p:spPr>
        <p:txBody>
          <a:bodyPr/>
          <a:lstStyle/>
          <a:p>
            <a:pPr algn="ctr"/>
            <a:r>
              <a:rPr lang="en-US" b="1" dirty="0"/>
              <a:t>ML solution Modelling</a:t>
            </a:r>
          </a:p>
        </p:txBody>
      </p:sp>
    </p:spTree>
    <p:extLst>
      <p:ext uri="{BB962C8B-B14F-4D97-AF65-F5344CB8AC3E}">
        <p14:creationId xmlns:p14="http://schemas.microsoft.com/office/powerpoint/2010/main" val="492229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a:extLst>
              <a:ext uri="{FF2B5EF4-FFF2-40B4-BE49-F238E27FC236}">
                <a16:creationId xmlns:a16="http://schemas.microsoft.com/office/drawing/2014/main" id="{657714D6-3602-FF43-93A6-D834016A672E}"/>
              </a:ext>
            </a:extLst>
          </p:cNvPr>
          <p:cNvSpPr/>
          <p:nvPr/>
        </p:nvSpPr>
        <p:spPr>
          <a:xfrm>
            <a:off x="62251" y="3092951"/>
            <a:ext cx="1432593" cy="699714"/>
          </a:xfrm>
          <a:prstGeom prst="rightArrow">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Input Product</a:t>
            </a:r>
          </a:p>
        </p:txBody>
      </p:sp>
      <p:sp>
        <p:nvSpPr>
          <p:cNvPr id="6" name="Right Arrow 5">
            <a:extLst>
              <a:ext uri="{FF2B5EF4-FFF2-40B4-BE49-F238E27FC236}">
                <a16:creationId xmlns:a16="http://schemas.microsoft.com/office/drawing/2014/main" id="{6D9E0FA1-7965-7547-9D69-2E8697754457}"/>
              </a:ext>
            </a:extLst>
          </p:cNvPr>
          <p:cNvSpPr/>
          <p:nvPr/>
        </p:nvSpPr>
        <p:spPr>
          <a:xfrm>
            <a:off x="1661877" y="2583605"/>
            <a:ext cx="2848097" cy="1669774"/>
          </a:xfrm>
          <a:prstGeom prst="rightArrow">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Fetch [Product Images] / [Product Title, Feature Bullets, OCR data etc..]</a:t>
            </a:r>
          </a:p>
        </p:txBody>
      </p:sp>
      <p:sp>
        <p:nvSpPr>
          <p:cNvPr id="8" name="Right Arrow 7">
            <a:extLst>
              <a:ext uri="{FF2B5EF4-FFF2-40B4-BE49-F238E27FC236}">
                <a16:creationId xmlns:a16="http://schemas.microsoft.com/office/drawing/2014/main" id="{7FB8F1EC-4898-A746-9566-478F60B2C50B}"/>
              </a:ext>
            </a:extLst>
          </p:cNvPr>
          <p:cNvSpPr/>
          <p:nvPr/>
        </p:nvSpPr>
        <p:spPr>
          <a:xfrm>
            <a:off x="4823331" y="2249341"/>
            <a:ext cx="4798565" cy="2258788"/>
          </a:xfrm>
          <a:prstGeom prst="rightArrow">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Rounded Rectangle 8">
            <a:extLst>
              <a:ext uri="{FF2B5EF4-FFF2-40B4-BE49-F238E27FC236}">
                <a16:creationId xmlns:a16="http://schemas.microsoft.com/office/drawing/2014/main" id="{4000E578-873C-6F4E-9F7D-FC39863B4991}"/>
              </a:ext>
            </a:extLst>
          </p:cNvPr>
          <p:cNvSpPr/>
          <p:nvPr/>
        </p:nvSpPr>
        <p:spPr>
          <a:xfrm>
            <a:off x="9739301" y="2249341"/>
            <a:ext cx="1289958" cy="2743200"/>
          </a:xfrm>
          <a:prstGeom prst="round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Output Category</a:t>
            </a:r>
          </a:p>
        </p:txBody>
      </p:sp>
      <p:sp>
        <p:nvSpPr>
          <p:cNvPr id="10" name="TextBox 9">
            <a:extLst>
              <a:ext uri="{FF2B5EF4-FFF2-40B4-BE49-F238E27FC236}">
                <a16:creationId xmlns:a16="http://schemas.microsoft.com/office/drawing/2014/main" id="{A20E0B9D-3561-2D45-ACFF-1608039CCDA8}"/>
              </a:ext>
            </a:extLst>
          </p:cNvPr>
          <p:cNvSpPr txBox="1"/>
          <p:nvPr/>
        </p:nvSpPr>
        <p:spPr>
          <a:xfrm>
            <a:off x="391886" y="261257"/>
            <a:ext cx="11440885" cy="646331"/>
          </a:xfrm>
          <a:prstGeom prst="rect">
            <a:avLst/>
          </a:prstGeom>
          <a:noFill/>
        </p:spPr>
        <p:txBody>
          <a:bodyPr wrap="square" rtlCol="0">
            <a:spAutoFit/>
          </a:bodyPr>
          <a:lstStyle/>
          <a:p>
            <a:pPr algn="ctr"/>
            <a:r>
              <a:rPr lang="en-US" sz="3600" b="1" dirty="0">
                <a:latin typeface="+mn-lt"/>
              </a:rPr>
              <a:t>Parent-Child architecture – End to End workflow</a:t>
            </a:r>
            <a:endParaRPr lang="en-US" sz="3600" b="1" dirty="0"/>
          </a:p>
        </p:txBody>
      </p:sp>
      <p:sp>
        <p:nvSpPr>
          <p:cNvPr id="16" name="Down Arrow 15">
            <a:extLst>
              <a:ext uri="{FF2B5EF4-FFF2-40B4-BE49-F238E27FC236}">
                <a16:creationId xmlns:a16="http://schemas.microsoft.com/office/drawing/2014/main" id="{0960B6F4-C82F-9740-B1F2-64DAD9C32DE4}"/>
              </a:ext>
            </a:extLst>
          </p:cNvPr>
          <p:cNvSpPr/>
          <p:nvPr/>
        </p:nvSpPr>
        <p:spPr>
          <a:xfrm>
            <a:off x="6460224" y="4084840"/>
            <a:ext cx="293914" cy="1153886"/>
          </a:xfrm>
          <a:prstGeom prst="downArrow">
            <a:avLst/>
          </a:prstGeom>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A0761FC-A0AD-E441-98D4-A1D594F081C0}"/>
              </a:ext>
            </a:extLst>
          </p:cNvPr>
          <p:cNvSpPr/>
          <p:nvPr/>
        </p:nvSpPr>
        <p:spPr>
          <a:xfrm>
            <a:off x="4990290" y="5299039"/>
            <a:ext cx="3331596" cy="1448672"/>
          </a:xfrm>
          <a:prstGeom prst="roundRect">
            <a:avLst/>
          </a:prstGeom>
          <a:solidFill>
            <a:schemeClr val="accent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a:p>
            <a:pPr algn="ctr"/>
            <a:endParaRPr lang="en-US" sz="1400" b="1" dirty="0"/>
          </a:p>
          <a:p>
            <a:pPr algn="ctr"/>
            <a:r>
              <a:rPr lang="en-US" sz="1600" b="1" dirty="0"/>
              <a:t>1. Multimodal</a:t>
            </a:r>
            <a:r>
              <a:rPr lang="en-US" sz="1600" dirty="0"/>
              <a:t> [Vision + Language] </a:t>
            </a:r>
            <a:r>
              <a:rPr lang="en-US" sz="1200" dirty="0"/>
              <a:t>[ResNet + SeqBERT, EfficientNet+ MPNet.. Etc.]</a:t>
            </a:r>
          </a:p>
          <a:p>
            <a:pPr algn="ctr"/>
            <a:r>
              <a:rPr lang="en-US" sz="1600" b="1" dirty="0"/>
              <a:t>2. Vision only Models</a:t>
            </a:r>
            <a:r>
              <a:rPr lang="en-US" sz="1600" dirty="0"/>
              <a:t> </a:t>
            </a:r>
          </a:p>
          <a:p>
            <a:pPr algn="ctr"/>
            <a:r>
              <a:rPr lang="en-US" sz="1200" dirty="0"/>
              <a:t>[ResNet, EfficientNet]</a:t>
            </a:r>
          </a:p>
          <a:p>
            <a:pPr algn="ctr"/>
            <a:r>
              <a:rPr lang="en-US" sz="1600" b="1" dirty="0"/>
              <a:t>3. Language only Models</a:t>
            </a:r>
          </a:p>
          <a:p>
            <a:pPr algn="ctr"/>
            <a:r>
              <a:rPr lang="en-US" sz="1200" dirty="0"/>
              <a:t>[ BERT, MPNet ]</a:t>
            </a:r>
            <a:endParaRPr lang="en-US" sz="1200" b="1" dirty="0"/>
          </a:p>
          <a:p>
            <a:pPr algn="ctr"/>
            <a:endParaRPr lang="en-US" sz="1400" dirty="0"/>
          </a:p>
          <a:p>
            <a:pPr marL="228600" indent="-228600" algn="ctr">
              <a:buAutoNum type="arabicPeriod"/>
            </a:pPr>
            <a:endParaRPr lang="en-US" sz="1400" dirty="0"/>
          </a:p>
        </p:txBody>
      </p:sp>
      <p:sp>
        <p:nvSpPr>
          <p:cNvPr id="19" name="TextBox 18">
            <a:extLst>
              <a:ext uri="{FF2B5EF4-FFF2-40B4-BE49-F238E27FC236}">
                <a16:creationId xmlns:a16="http://schemas.microsoft.com/office/drawing/2014/main" id="{3DE06600-E586-794B-B02D-567E91E9461A}"/>
              </a:ext>
            </a:extLst>
          </p:cNvPr>
          <p:cNvSpPr txBox="1"/>
          <p:nvPr/>
        </p:nvSpPr>
        <p:spPr>
          <a:xfrm>
            <a:off x="56681" y="1712286"/>
            <a:ext cx="1164486" cy="369332"/>
          </a:xfrm>
          <a:prstGeom prst="rect">
            <a:avLst/>
          </a:prstGeom>
          <a:noFill/>
        </p:spPr>
        <p:txBody>
          <a:bodyPr wrap="none" rtlCol="0">
            <a:spAutoFit/>
          </a:bodyPr>
          <a:lstStyle/>
          <a:p>
            <a:r>
              <a:rPr lang="en-US" b="1" dirty="0"/>
              <a:t>1. Product</a:t>
            </a:r>
          </a:p>
        </p:txBody>
      </p:sp>
      <p:sp>
        <p:nvSpPr>
          <p:cNvPr id="20" name="TextBox 19">
            <a:extLst>
              <a:ext uri="{FF2B5EF4-FFF2-40B4-BE49-F238E27FC236}">
                <a16:creationId xmlns:a16="http://schemas.microsoft.com/office/drawing/2014/main" id="{9A04DE5B-4F9F-5445-98B8-85590251F111}"/>
              </a:ext>
            </a:extLst>
          </p:cNvPr>
          <p:cNvSpPr txBox="1"/>
          <p:nvPr/>
        </p:nvSpPr>
        <p:spPr>
          <a:xfrm>
            <a:off x="1884250" y="1690272"/>
            <a:ext cx="2490652" cy="646331"/>
          </a:xfrm>
          <a:prstGeom prst="rect">
            <a:avLst/>
          </a:prstGeom>
          <a:noFill/>
        </p:spPr>
        <p:txBody>
          <a:bodyPr wrap="square" rtlCol="0">
            <a:spAutoFit/>
          </a:bodyPr>
          <a:lstStyle/>
          <a:p>
            <a:pPr algn="ctr"/>
            <a:r>
              <a:rPr lang="en-US" b="1" dirty="0"/>
              <a:t>2. Input Features to </a:t>
            </a:r>
          </a:p>
          <a:p>
            <a:pPr algn="ctr"/>
            <a:r>
              <a:rPr lang="en-US" b="1" dirty="0"/>
              <a:t>Model</a:t>
            </a:r>
          </a:p>
        </p:txBody>
      </p:sp>
      <p:sp>
        <p:nvSpPr>
          <p:cNvPr id="21" name="TextBox 20">
            <a:extLst>
              <a:ext uri="{FF2B5EF4-FFF2-40B4-BE49-F238E27FC236}">
                <a16:creationId xmlns:a16="http://schemas.microsoft.com/office/drawing/2014/main" id="{74ED5379-CB17-BF4E-8426-9757246E0B50}"/>
              </a:ext>
            </a:extLst>
          </p:cNvPr>
          <p:cNvSpPr txBox="1"/>
          <p:nvPr/>
        </p:nvSpPr>
        <p:spPr>
          <a:xfrm>
            <a:off x="5338556" y="1726355"/>
            <a:ext cx="2490652" cy="369332"/>
          </a:xfrm>
          <a:prstGeom prst="rect">
            <a:avLst/>
          </a:prstGeom>
          <a:noFill/>
        </p:spPr>
        <p:txBody>
          <a:bodyPr wrap="square" rtlCol="0">
            <a:spAutoFit/>
          </a:bodyPr>
          <a:lstStyle/>
          <a:p>
            <a:r>
              <a:rPr lang="en-US" b="1" dirty="0"/>
              <a:t>3. Model Architectures </a:t>
            </a:r>
          </a:p>
        </p:txBody>
      </p:sp>
      <p:sp>
        <p:nvSpPr>
          <p:cNvPr id="22" name="TextBox 21">
            <a:extLst>
              <a:ext uri="{FF2B5EF4-FFF2-40B4-BE49-F238E27FC236}">
                <a16:creationId xmlns:a16="http://schemas.microsoft.com/office/drawing/2014/main" id="{35F0451B-5D6C-6344-9D7F-664404593F7C}"/>
              </a:ext>
            </a:extLst>
          </p:cNvPr>
          <p:cNvSpPr txBox="1"/>
          <p:nvPr/>
        </p:nvSpPr>
        <p:spPr>
          <a:xfrm>
            <a:off x="9659644" y="1726355"/>
            <a:ext cx="2281646" cy="369332"/>
          </a:xfrm>
          <a:prstGeom prst="rect">
            <a:avLst/>
          </a:prstGeom>
          <a:noFill/>
        </p:spPr>
        <p:txBody>
          <a:bodyPr wrap="square" rtlCol="0">
            <a:spAutoFit/>
          </a:bodyPr>
          <a:lstStyle/>
          <a:p>
            <a:r>
              <a:rPr lang="en-US" b="1" dirty="0"/>
              <a:t>4. Output</a:t>
            </a:r>
          </a:p>
        </p:txBody>
      </p:sp>
      <p:sp>
        <p:nvSpPr>
          <p:cNvPr id="2" name="Rounded Rectangle 1">
            <a:extLst>
              <a:ext uri="{FF2B5EF4-FFF2-40B4-BE49-F238E27FC236}">
                <a16:creationId xmlns:a16="http://schemas.microsoft.com/office/drawing/2014/main" id="{32C57D3B-1B56-604E-9397-949A5A632E8F}"/>
              </a:ext>
            </a:extLst>
          </p:cNvPr>
          <p:cNvSpPr/>
          <p:nvPr/>
        </p:nvSpPr>
        <p:spPr>
          <a:xfrm>
            <a:off x="5067432" y="3090620"/>
            <a:ext cx="1093715" cy="6557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Parent Model</a:t>
            </a:r>
          </a:p>
        </p:txBody>
      </p:sp>
      <p:sp>
        <p:nvSpPr>
          <p:cNvPr id="3" name="Double Brace 2">
            <a:extLst>
              <a:ext uri="{FF2B5EF4-FFF2-40B4-BE49-F238E27FC236}">
                <a16:creationId xmlns:a16="http://schemas.microsoft.com/office/drawing/2014/main" id="{4B35B300-7998-CC40-BE0E-891AFDE524CE}"/>
              </a:ext>
            </a:extLst>
          </p:cNvPr>
          <p:cNvSpPr/>
          <p:nvPr/>
        </p:nvSpPr>
        <p:spPr>
          <a:xfrm>
            <a:off x="7213550" y="2896674"/>
            <a:ext cx="1355943" cy="735257"/>
          </a:xfrm>
          <a:prstGeom prst="bracePair">
            <a:avLst/>
          </a:prstGeom>
          <a:ln w="381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dirty="0">
                <a:solidFill>
                  <a:schemeClr val="bg1"/>
                </a:solidFill>
              </a:rPr>
              <a:t>…</a:t>
            </a:r>
          </a:p>
        </p:txBody>
      </p:sp>
      <p:cxnSp>
        <p:nvCxnSpPr>
          <p:cNvPr id="7" name="Straight Arrow Connector 6">
            <a:extLst>
              <a:ext uri="{FF2B5EF4-FFF2-40B4-BE49-F238E27FC236}">
                <a16:creationId xmlns:a16="http://schemas.microsoft.com/office/drawing/2014/main" id="{46857424-825F-7B47-BB12-37CF2041B437}"/>
              </a:ext>
            </a:extLst>
          </p:cNvPr>
          <p:cNvCxnSpPr/>
          <p:nvPr/>
        </p:nvCxnSpPr>
        <p:spPr>
          <a:xfrm>
            <a:off x="6273805" y="3378735"/>
            <a:ext cx="829161" cy="0"/>
          </a:xfrm>
          <a:prstGeom prst="straightConnector1">
            <a:avLst/>
          </a:prstGeom>
          <a:ln w="28575">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11" name="Oval 10">
            <a:extLst>
              <a:ext uri="{FF2B5EF4-FFF2-40B4-BE49-F238E27FC236}">
                <a16:creationId xmlns:a16="http://schemas.microsoft.com/office/drawing/2014/main" id="{296C4094-02DC-3348-BD71-777BD5F27858}"/>
              </a:ext>
            </a:extLst>
          </p:cNvPr>
          <p:cNvSpPr/>
          <p:nvPr/>
        </p:nvSpPr>
        <p:spPr>
          <a:xfrm>
            <a:off x="7435715" y="2896674"/>
            <a:ext cx="349858" cy="3528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8" name="Oval 27">
            <a:extLst>
              <a:ext uri="{FF2B5EF4-FFF2-40B4-BE49-F238E27FC236}">
                <a16:creationId xmlns:a16="http://schemas.microsoft.com/office/drawing/2014/main" id="{83CE3E7C-47B7-3942-94E4-DE79D97C7CF1}"/>
              </a:ext>
            </a:extLst>
          </p:cNvPr>
          <p:cNvSpPr/>
          <p:nvPr/>
        </p:nvSpPr>
        <p:spPr>
          <a:xfrm>
            <a:off x="8029455" y="3325075"/>
            <a:ext cx="349858" cy="3528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2" name="TextBox 11">
            <a:extLst>
              <a:ext uri="{FF2B5EF4-FFF2-40B4-BE49-F238E27FC236}">
                <a16:creationId xmlns:a16="http://schemas.microsoft.com/office/drawing/2014/main" id="{1CD728CA-5D42-174D-987E-CC901F763EBE}"/>
              </a:ext>
            </a:extLst>
          </p:cNvPr>
          <p:cNvSpPr txBox="1"/>
          <p:nvPr/>
        </p:nvSpPr>
        <p:spPr>
          <a:xfrm>
            <a:off x="7330955" y="3677903"/>
            <a:ext cx="1152939" cy="307777"/>
          </a:xfrm>
          <a:prstGeom prst="rect">
            <a:avLst/>
          </a:prstGeom>
          <a:noFill/>
        </p:spPr>
        <p:txBody>
          <a:bodyPr wrap="square" rtlCol="0">
            <a:spAutoFit/>
          </a:bodyPr>
          <a:lstStyle/>
          <a:p>
            <a:r>
              <a:rPr lang="en-US" sz="1400" b="1" dirty="0">
                <a:solidFill>
                  <a:schemeClr val="bg1"/>
                </a:solidFill>
              </a:rPr>
              <a:t>Child Models</a:t>
            </a:r>
          </a:p>
        </p:txBody>
      </p:sp>
      <p:sp>
        <p:nvSpPr>
          <p:cNvPr id="23" name="Rounded Rectangle 22">
            <a:extLst>
              <a:ext uri="{FF2B5EF4-FFF2-40B4-BE49-F238E27FC236}">
                <a16:creationId xmlns:a16="http://schemas.microsoft.com/office/drawing/2014/main" id="{369B9AE4-E386-5C47-BD41-6AD8174BCEC2}"/>
              </a:ext>
            </a:extLst>
          </p:cNvPr>
          <p:cNvSpPr/>
          <p:nvPr/>
        </p:nvSpPr>
        <p:spPr>
          <a:xfrm>
            <a:off x="11258789" y="2279891"/>
            <a:ext cx="644979" cy="2673823"/>
          </a:xfrm>
          <a:prstGeom prst="round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or No</a:t>
            </a:r>
          </a:p>
        </p:txBody>
      </p:sp>
      <p:sp>
        <p:nvSpPr>
          <p:cNvPr id="24" name="TextBox 23">
            <a:extLst>
              <a:ext uri="{FF2B5EF4-FFF2-40B4-BE49-F238E27FC236}">
                <a16:creationId xmlns:a16="http://schemas.microsoft.com/office/drawing/2014/main" id="{964A9E2C-C699-C040-A733-CBCB595C1250}"/>
              </a:ext>
            </a:extLst>
          </p:cNvPr>
          <p:cNvSpPr txBox="1"/>
          <p:nvPr/>
        </p:nvSpPr>
        <p:spPr>
          <a:xfrm>
            <a:off x="11117241" y="1726355"/>
            <a:ext cx="1611152" cy="369332"/>
          </a:xfrm>
          <a:prstGeom prst="rect">
            <a:avLst/>
          </a:prstGeom>
          <a:noFill/>
        </p:spPr>
        <p:txBody>
          <a:bodyPr wrap="square" rtlCol="0">
            <a:spAutoFit/>
          </a:bodyPr>
          <a:lstStyle/>
          <a:p>
            <a:r>
              <a:rPr lang="en-US" b="1" dirty="0"/>
              <a:t>Taxability</a:t>
            </a:r>
          </a:p>
        </p:txBody>
      </p:sp>
      <p:cxnSp>
        <p:nvCxnSpPr>
          <p:cNvPr id="13" name="Straight Arrow Connector 12">
            <a:extLst>
              <a:ext uri="{FF2B5EF4-FFF2-40B4-BE49-F238E27FC236}">
                <a16:creationId xmlns:a16="http://schemas.microsoft.com/office/drawing/2014/main" id="{1ECE1D18-6082-DA48-B635-9448A8AA6145}"/>
              </a:ext>
            </a:extLst>
          </p:cNvPr>
          <p:cNvCxnSpPr>
            <a:cxnSpLocks/>
          </p:cNvCxnSpPr>
          <p:nvPr/>
        </p:nvCxnSpPr>
        <p:spPr>
          <a:xfrm>
            <a:off x="1200701" y="1911021"/>
            <a:ext cx="9223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D93561F-1811-A742-9095-676FD6026D22}"/>
              </a:ext>
            </a:extLst>
          </p:cNvPr>
          <p:cNvCxnSpPr>
            <a:cxnSpLocks/>
          </p:cNvCxnSpPr>
          <p:nvPr/>
        </p:nvCxnSpPr>
        <p:spPr>
          <a:xfrm>
            <a:off x="4303035" y="1898633"/>
            <a:ext cx="9223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A1BF97F-0D54-CF46-BCF8-D410B6446CD7}"/>
              </a:ext>
            </a:extLst>
          </p:cNvPr>
          <p:cNvCxnSpPr>
            <a:cxnSpLocks/>
            <a:stCxn id="21" idx="3"/>
          </p:cNvCxnSpPr>
          <p:nvPr/>
        </p:nvCxnSpPr>
        <p:spPr>
          <a:xfrm>
            <a:off x="7829208" y="1911021"/>
            <a:ext cx="17926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BE9118B-853C-B340-B645-ECE78BA97369}"/>
              </a:ext>
            </a:extLst>
          </p:cNvPr>
          <p:cNvCxnSpPr>
            <a:cxnSpLocks/>
          </p:cNvCxnSpPr>
          <p:nvPr/>
        </p:nvCxnSpPr>
        <p:spPr>
          <a:xfrm>
            <a:off x="10800467" y="1911021"/>
            <a:ext cx="32778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308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ed Rectangle 62">
            <a:extLst>
              <a:ext uri="{FF2B5EF4-FFF2-40B4-BE49-F238E27FC236}">
                <a16:creationId xmlns:a16="http://schemas.microsoft.com/office/drawing/2014/main" id="{5239E1CA-1DEA-B54B-83E4-8841B510D94C}"/>
              </a:ext>
            </a:extLst>
          </p:cNvPr>
          <p:cNvSpPr/>
          <p:nvPr/>
        </p:nvSpPr>
        <p:spPr>
          <a:xfrm>
            <a:off x="775619" y="220436"/>
            <a:ext cx="1364797" cy="33310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indent="-228600">
              <a:buAutoNum type="arabicPeriod"/>
            </a:pPr>
            <a:r>
              <a:rPr lang="en-IN" sz="1000" dirty="0"/>
              <a:t>Exempt Food, Food Ingredients &amp; Beverages</a:t>
            </a:r>
          </a:p>
          <a:p>
            <a:pPr marL="228600" indent="-228600">
              <a:buAutoNum type="arabicPeriod"/>
            </a:pPr>
            <a:r>
              <a:rPr lang="en-IN" sz="1000" dirty="0"/>
              <a:t>Taxable Food, Food Ingredients &amp; Beverages</a:t>
            </a:r>
          </a:p>
          <a:p>
            <a:pPr marL="228600" indent="-228600">
              <a:buAutoNum type="arabicPeriod"/>
            </a:pPr>
            <a:r>
              <a:rPr lang="en-IN" sz="1000" dirty="0"/>
              <a:t>Soft Drinks</a:t>
            </a:r>
          </a:p>
          <a:p>
            <a:pPr marL="228600" indent="-228600">
              <a:buAutoNum type="arabicPeriod"/>
            </a:pPr>
            <a:r>
              <a:rPr lang="en-IN" sz="1000" dirty="0"/>
              <a:t>Candy</a:t>
            </a:r>
          </a:p>
          <a:p>
            <a:pPr marL="228600" indent="-228600">
              <a:buAutoNum type="arabicPeriod"/>
            </a:pPr>
            <a:r>
              <a:rPr lang="en-IN" sz="1000" dirty="0"/>
              <a:t>Dietary Supplements </a:t>
            </a:r>
            <a:endParaRPr lang="en-US" sz="1000" dirty="0"/>
          </a:p>
        </p:txBody>
      </p:sp>
      <p:sp>
        <p:nvSpPr>
          <p:cNvPr id="64" name="Rounded Rectangle 63">
            <a:extLst>
              <a:ext uri="{FF2B5EF4-FFF2-40B4-BE49-F238E27FC236}">
                <a16:creationId xmlns:a16="http://schemas.microsoft.com/office/drawing/2014/main" id="{9261B710-0995-C74A-9E95-05E34E174101}"/>
              </a:ext>
            </a:extLst>
          </p:cNvPr>
          <p:cNvSpPr/>
          <p:nvPr/>
        </p:nvSpPr>
        <p:spPr>
          <a:xfrm>
            <a:off x="5384200" y="1320567"/>
            <a:ext cx="1197431" cy="20900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ctr">
              <a:buAutoNum type="arabicPeriod"/>
            </a:pPr>
            <a:r>
              <a:rPr lang="en-US" sz="1000" dirty="0"/>
              <a:t>Taxable Services</a:t>
            </a:r>
          </a:p>
          <a:p>
            <a:pPr marL="342900" indent="-342900" algn="ctr">
              <a:buAutoNum type="arabicPeriod"/>
            </a:pPr>
            <a:r>
              <a:rPr lang="en-US" sz="1000" dirty="0"/>
              <a:t>Exempt Services</a:t>
            </a:r>
          </a:p>
        </p:txBody>
      </p:sp>
      <p:sp>
        <p:nvSpPr>
          <p:cNvPr id="66" name="Rounded Rectangle 65">
            <a:extLst>
              <a:ext uri="{FF2B5EF4-FFF2-40B4-BE49-F238E27FC236}">
                <a16:creationId xmlns:a16="http://schemas.microsoft.com/office/drawing/2014/main" id="{DE8AC7C7-5515-6C41-905C-A469860D2447}"/>
              </a:ext>
            </a:extLst>
          </p:cNvPr>
          <p:cNvSpPr/>
          <p:nvPr/>
        </p:nvSpPr>
        <p:spPr>
          <a:xfrm>
            <a:off x="2277396" y="1306279"/>
            <a:ext cx="1132516" cy="20900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indent="-228600" algn="ctr">
              <a:buAutoNum type="arabicPeriod"/>
            </a:pPr>
            <a:r>
              <a:rPr lang="en-US" sz="1000" dirty="0"/>
              <a:t>Exempt Clothing</a:t>
            </a:r>
          </a:p>
          <a:p>
            <a:pPr marL="228600" indent="-228600" algn="ctr">
              <a:buAutoNum type="arabicPeriod"/>
            </a:pPr>
            <a:r>
              <a:rPr lang="en-US" sz="1000" dirty="0"/>
              <a:t>Taxable Clothing Accessories</a:t>
            </a:r>
          </a:p>
        </p:txBody>
      </p:sp>
      <p:sp>
        <p:nvSpPr>
          <p:cNvPr id="67" name="Rounded Rectangle 66">
            <a:extLst>
              <a:ext uri="{FF2B5EF4-FFF2-40B4-BE49-F238E27FC236}">
                <a16:creationId xmlns:a16="http://schemas.microsoft.com/office/drawing/2014/main" id="{815C3675-56FD-7240-A9F8-B47C7338FAE9}"/>
              </a:ext>
            </a:extLst>
          </p:cNvPr>
          <p:cNvSpPr/>
          <p:nvPr/>
        </p:nvSpPr>
        <p:spPr>
          <a:xfrm>
            <a:off x="3529389" y="220436"/>
            <a:ext cx="1647116" cy="32167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28600" indent="-228600">
              <a:buAutoNum type="arabicPeriod"/>
            </a:pPr>
            <a:r>
              <a:rPr lang="en-US" sz="1000" dirty="0"/>
              <a:t>OTC Drugs &amp; Medicines</a:t>
            </a:r>
          </a:p>
          <a:p>
            <a:pPr marL="228600" indent="-228600">
              <a:buAutoNum type="arabicPeriod"/>
            </a:pPr>
            <a:r>
              <a:rPr lang="en-US" sz="1000" dirty="0"/>
              <a:t>Durable Medical Equipment</a:t>
            </a:r>
          </a:p>
          <a:p>
            <a:pPr marL="228600" indent="-228600">
              <a:buAutoNum type="arabicPeriod"/>
            </a:pPr>
            <a:r>
              <a:rPr lang="en-US" sz="1000" dirty="0"/>
              <a:t>Prosthetic Devices</a:t>
            </a:r>
          </a:p>
          <a:p>
            <a:pPr marL="228600" indent="-228600">
              <a:buAutoNum type="arabicPeriod"/>
            </a:pPr>
            <a:r>
              <a:rPr lang="en-US" sz="1000" dirty="0"/>
              <a:t>Mobility Enhancing Equipment</a:t>
            </a:r>
          </a:p>
          <a:p>
            <a:pPr marL="228600" indent="-228600">
              <a:buAutoNum type="arabicPeriod"/>
            </a:pPr>
            <a:r>
              <a:rPr lang="en-US" sz="1000" dirty="0"/>
              <a:t>Exempt Medical Supplies</a:t>
            </a:r>
          </a:p>
          <a:p>
            <a:pPr marL="228600" indent="-228600">
              <a:buAutoNum type="arabicPeriod"/>
            </a:pPr>
            <a:r>
              <a:rPr lang="en-US" sz="1000" dirty="0"/>
              <a:t>Taxable Medical Supplies</a:t>
            </a:r>
          </a:p>
          <a:p>
            <a:pPr marL="228600" indent="-228600">
              <a:buFontTx/>
              <a:buAutoNum type="arabicPeriod"/>
            </a:pPr>
            <a:r>
              <a:rPr lang="en-US" sz="1000" dirty="0"/>
              <a:t>Cosmetics, Grooming &amp; Hygiene Products</a:t>
            </a:r>
          </a:p>
          <a:p>
            <a:pPr marL="228600" indent="-228600">
              <a:buFontTx/>
              <a:buAutoNum type="arabicPeriod"/>
            </a:pPr>
            <a:r>
              <a:rPr lang="en-US" sz="1000" dirty="0"/>
              <a:t>Feminine Hygiene Products</a:t>
            </a:r>
          </a:p>
          <a:p>
            <a:pPr marL="228600" indent="-228600">
              <a:buAutoNum type="arabicPeriod"/>
            </a:pPr>
            <a:endParaRPr lang="en-US" sz="1000" dirty="0"/>
          </a:p>
        </p:txBody>
      </p:sp>
      <p:sp>
        <p:nvSpPr>
          <p:cNvPr id="68" name="Rounded Rectangle 67">
            <a:extLst>
              <a:ext uri="{FF2B5EF4-FFF2-40B4-BE49-F238E27FC236}">
                <a16:creationId xmlns:a16="http://schemas.microsoft.com/office/drawing/2014/main" id="{8EB52248-1FFD-B044-BAB7-FFD6EFE5B71C}"/>
              </a:ext>
            </a:extLst>
          </p:cNvPr>
          <p:cNvSpPr/>
          <p:nvPr/>
        </p:nvSpPr>
        <p:spPr>
          <a:xfrm>
            <a:off x="6789326" y="679625"/>
            <a:ext cx="1409975" cy="26843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AutoNum type="arabicPeriod"/>
            </a:pPr>
            <a:r>
              <a:rPr lang="en-US" sz="1000" dirty="0"/>
              <a:t>Coins/Bullions</a:t>
            </a:r>
          </a:p>
          <a:p>
            <a:pPr marL="342900" indent="-342900">
              <a:buAutoNum type="arabicPeriod"/>
            </a:pPr>
            <a:r>
              <a:rPr lang="en-US" sz="1000" dirty="0"/>
              <a:t>Gift Cards</a:t>
            </a:r>
          </a:p>
          <a:p>
            <a:pPr marL="342900" indent="-342900">
              <a:buAutoNum type="arabicPeriod"/>
            </a:pPr>
            <a:r>
              <a:rPr lang="en-US" sz="1000" dirty="0"/>
              <a:t>Pet Products</a:t>
            </a:r>
          </a:p>
          <a:p>
            <a:pPr marL="342900" indent="-342900">
              <a:buAutoNum type="arabicPeriod"/>
            </a:pPr>
            <a:r>
              <a:rPr lang="en-US" sz="1000" dirty="0"/>
              <a:t>Protection Plans(warranties)/Maintenance Contracts</a:t>
            </a:r>
          </a:p>
          <a:p>
            <a:pPr marL="342900" indent="-342900">
              <a:buAutoNum type="arabicPeriod"/>
            </a:pPr>
            <a:r>
              <a:rPr lang="en-US" sz="1000" dirty="0"/>
              <a:t>Bundles</a:t>
            </a:r>
          </a:p>
          <a:p>
            <a:pPr marL="342900" indent="-342900">
              <a:buAutoNum type="arabicPeriod"/>
            </a:pPr>
            <a:endParaRPr lang="en-US" sz="1000" dirty="0"/>
          </a:p>
        </p:txBody>
      </p:sp>
      <p:sp>
        <p:nvSpPr>
          <p:cNvPr id="69" name="Rounded Rectangle 68">
            <a:extLst>
              <a:ext uri="{FF2B5EF4-FFF2-40B4-BE49-F238E27FC236}">
                <a16:creationId xmlns:a16="http://schemas.microsoft.com/office/drawing/2014/main" id="{B01FB3A0-611F-7B4E-9747-80361CE3C94F}"/>
              </a:ext>
            </a:extLst>
          </p:cNvPr>
          <p:cNvSpPr/>
          <p:nvPr/>
        </p:nvSpPr>
        <p:spPr>
          <a:xfrm>
            <a:off x="8440383" y="1273879"/>
            <a:ext cx="1197431" cy="20900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AutoNum type="arabicPeriod"/>
            </a:pPr>
            <a:r>
              <a:rPr lang="en-US" sz="1000" dirty="0"/>
              <a:t>Taxable Digital Products</a:t>
            </a:r>
          </a:p>
          <a:p>
            <a:pPr marL="342900" indent="-342900">
              <a:buAutoNum type="arabicPeriod"/>
            </a:pPr>
            <a:r>
              <a:rPr lang="en-US" sz="1000" dirty="0"/>
              <a:t>Exempt Digital Products</a:t>
            </a:r>
          </a:p>
        </p:txBody>
      </p:sp>
      <p:sp>
        <p:nvSpPr>
          <p:cNvPr id="71" name="Rounded Rectangle 70">
            <a:extLst>
              <a:ext uri="{FF2B5EF4-FFF2-40B4-BE49-F238E27FC236}">
                <a16:creationId xmlns:a16="http://schemas.microsoft.com/office/drawing/2014/main" id="{DEAF573D-3173-9C41-841E-3F86E49125DD}"/>
              </a:ext>
            </a:extLst>
          </p:cNvPr>
          <p:cNvSpPr/>
          <p:nvPr/>
        </p:nvSpPr>
        <p:spPr>
          <a:xfrm>
            <a:off x="9878896" y="1233064"/>
            <a:ext cx="1197431" cy="21308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AutoNum type="arabicPeriod"/>
            </a:pPr>
            <a:r>
              <a:rPr lang="en-US" sz="1000" dirty="0"/>
              <a:t>Taxable TPP</a:t>
            </a:r>
          </a:p>
          <a:p>
            <a:pPr marL="342900" indent="-342900">
              <a:buAutoNum type="arabicPeriod"/>
            </a:pPr>
            <a:r>
              <a:rPr lang="en-US" sz="1000" dirty="0"/>
              <a:t>Non Taxable TPP</a:t>
            </a:r>
          </a:p>
        </p:txBody>
      </p:sp>
      <p:sp>
        <p:nvSpPr>
          <p:cNvPr id="72" name="Oval 71">
            <a:extLst>
              <a:ext uri="{FF2B5EF4-FFF2-40B4-BE49-F238E27FC236}">
                <a16:creationId xmlns:a16="http://schemas.microsoft.com/office/drawing/2014/main" id="{95A8FF31-3952-814B-9A45-2B977CA95D00}"/>
              </a:ext>
            </a:extLst>
          </p:cNvPr>
          <p:cNvSpPr/>
          <p:nvPr/>
        </p:nvSpPr>
        <p:spPr>
          <a:xfrm>
            <a:off x="775619" y="4596492"/>
            <a:ext cx="1250025" cy="10368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Food</a:t>
            </a:r>
          </a:p>
        </p:txBody>
      </p:sp>
      <p:sp>
        <p:nvSpPr>
          <p:cNvPr id="73" name="Oval 72">
            <a:extLst>
              <a:ext uri="{FF2B5EF4-FFF2-40B4-BE49-F238E27FC236}">
                <a16:creationId xmlns:a16="http://schemas.microsoft.com/office/drawing/2014/main" id="{22893653-F8E3-854D-809F-1938AEA65E62}"/>
              </a:ext>
            </a:extLst>
          </p:cNvPr>
          <p:cNvSpPr/>
          <p:nvPr/>
        </p:nvSpPr>
        <p:spPr>
          <a:xfrm>
            <a:off x="2218641" y="4596492"/>
            <a:ext cx="1250025" cy="10368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Clothing</a:t>
            </a:r>
          </a:p>
        </p:txBody>
      </p:sp>
      <p:sp>
        <p:nvSpPr>
          <p:cNvPr id="74" name="Oval 73">
            <a:extLst>
              <a:ext uri="{FF2B5EF4-FFF2-40B4-BE49-F238E27FC236}">
                <a16:creationId xmlns:a16="http://schemas.microsoft.com/office/drawing/2014/main" id="{6E70E58B-C131-6B47-ACE0-DCCE4BE33AE0}"/>
              </a:ext>
            </a:extLst>
          </p:cNvPr>
          <p:cNvSpPr/>
          <p:nvPr/>
        </p:nvSpPr>
        <p:spPr>
          <a:xfrm>
            <a:off x="3792566" y="4596492"/>
            <a:ext cx="1250025" cy="10368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a:t>Medication &amp;  Hygiene</a:t>
            </a:r>
          </a:p>
        </p:txBody>
      </p:sp>
      <p:sp>
        <p:nvSpPr>
          <p:cNvPr id="76" name="Oval 75">
            <a:extLst>
              <a:ext uri="{FF2B5EF4-FFF2-40B4-BE49-F238E27FC236}">
                <a16:creationId xmlns:a16="http://schemas.microsoft.com/office/drawing/2014/main" id="{F2779D8A-A4AE-D84C-A710-FC53EAF46FB9}"/>
              </a:ext>
            </a:extLst>
          </p:cNvPr>
          <p:cNvSpPr/>
          <p:nvPr/>
        </p:nvSpPr>
        <p:spPr>
          <a:xfrm>
            <a:off x="5357902" y="4574349"/>
            <a:ext cx="1250025" cy="10368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a:t>Services</a:t>
            </a:r>
          </a:p>
        </p:txBody>
      </p:sp>
      <p:sp>
        <p:nvSpPr>
          <p:cNvPr id="77" name="Oval 76">
            <a:extLst>
              <a:ext uri="{FF2B5EF4-FFF2-40B4-BE49-F238E27FC236}">
                <a16:creationId xmlns:a16="http://schemas.microsoft.com/office/drawing/2014/main" id="{A09FDC42-99EB-F84A-AD93-A5388D6F48FD}"/>
              </a:ext>
            </a:extLst>
          </p:cNvPr>
          <p:cNvSpPr/>
          <p:nvPr/>
        </p:nvSpPr>
        <p:spPr>
          <a:xfrm>
            <a:off x="6949276" y="4570290"/>
            <a:ext cx="1250025" cy="10368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a:t>Misc_1</a:t>
            </a:r>
          </a:p>
        </p:txBody>
      </p:sp>
      <p:sp>
        <p:nvSpPr>
          <p:cNvPr id="78" name="Oval 77">
            <a:extLst>
              <a:ext uri="{FF2B5EF4-FFF2-40B4-BE49-F238E27FC236}">
                <a16:creationId xmlns:a16="http://schemas.microsoft.com/office/drawing/2014/main" id="{5AD96AAF-6CE2-7B4E-99E5-C08CDD448B8C}"/>
              </a:ext>
            </a:extLst>
          </p:cNvPr>
          <p:cNvSpPr/>
          <p:nvPr/>
        </p:nvSpPr>
        <p:spPr>
          <a:xfrm>
            <a:off x="8485299" y="4570290"/>
            <a:ext cx="1250025" cy="10368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a:t>Digital Products</a:t>
            </a:r>
          </a:p>
        </p:txBody>
      </p:sp>
      <p:sp>
        <p:nvSpPr>
          <p:cNvPr id="80" name="Oval 79">
            <a:extLst>
              <a:ext uri="{FF2B5EF4-FFF2-40B4-BE49-F238E27FC236}">
                <a16:creationId xmlns:a16="http://schemas.microsoft.com/office/drawing/2014/main" id="{2ABA531C-DF2F-5F4B-9247-13B5764A725F}"/>
              </a:ext>
            </a:extLst>
          </p:cNvPr>
          <p:cNvSpPr/>
          <p:nvPr/>
        </p:nvSpPr>
        <p:spPr>
          <a:xfrm>
            <a:off x="10079949" y="4574349"/>
            <a:ext cx="1109893" cy="103686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a:t>TPP’s</a:t>
            </a:r>
          </a:p>
        </p:txBody>
      </p:sp>
      <p:sp>
        <p:nvSpPr>
          <p:cNvPr id="81" name="Rounded Rectangle 80">
            <a:extLst>
              <a:ext uri="{FF2B5EF4-FFF2-40B4-BE49-F238E27FC236}">
                <a16:creationId xmlns:a16="http://schemas.microsoft.com/office/drawing/2014/main" id="{5BFF37B0-FE1C-874A-99A2-03B9A5A4266B}"/>
              </a:ext>
            </a:extLst>
          </p:cNvPr>
          <p:cNvSpPr/>
          <p:nvPr/>
        </p:nvSpPr>
        <p:spPr>
          <a:xfrm>
            <a:off x="1053793" y="5927270"/>
            <a:ext cx="9581103" cy="718457"/>
          </a:xfrm>
          <a:prstGeom prst="roundRect">
            <a:avLst/>
          </a:prstGeom>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a:solidFill>
                    <a:schemeClr val="tx1"/>
                  </a:solidFill>
                </a:ln>
                <a:solidFill>
                  <a:sysClr val="windowText" lastClr="000000"/>
                </a:solidFill>
              </a:rPr>
              <a:t>Parent Model</a:t>
            </a:r>
          </a:p>
        </p:txBody>
      </p:sp>
      <p:sp>
        <p:nvSpPr>
          <p:cNvPr id="83" name="Rounded Rectangle 82">
            <a:extLst>
              <a:ext uri="{FF2B5EF4-FFF2-40B4-BE49-F238E27FC236}">
                <a16:creationId xmlns:a16="http://schemas.microsoft.com/office/drawing/2014/main" id="{61D742ED-7B44-384F-AFB4-FB8A6D9A8127}"/>
              </a:ext>
            </a:extLst>
          </p:cNvPr>
          <p:cNvSpPr/>
          <p:nvPr/>
        </p:nvSpPr>
        <p:spPr>
          <a:xfrm>
            <a:off x="861788" y="3661682"/>
            <a:ext cx="1077686" cy="640896"/>
          </a:xfrm>
          <a:prstGeom prst="round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Category Specific Model</a:t>
            </a:r>
          </a:p>
        </p:txBody>
      </p:sp>
      <p:sp>
        <p:nvSpPr>
          <p:cNvPr id="84" name="Rounded Rectangle 83">
            <a:extLst>
              <a:ext uri="{FF2B5EF4-FFF2-40B4-BE49-F238E27FC236}">
                <a16:creationId xmlns:a16="http://schemas.microsoft.com/office/drawing/2014/main" id="{5E83AFC6-D268-7946-8747-10EF93AE0B11}"/>
              </a:ext>
            </a:extLst>
          </p:cNvPr>
          <p:cNvSpPr/>
          <p:nvPr/>
        </p:nvSpPr>
        <p:spPr>
          <a:xfrm>
            <a:off x="2332226" y="3661682"/>
            <a:ext cx="1077686" cy="640896"/>
          </a:xfrm>
          <a:prstGeom prst="round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Category Specific Model</a:t>
            </a:r>
          </a:p>
        </p:txBody>
      </p:sp>
      <p:sp>
        <p:nvSpPr>
          <p:cNvPr id="85" name="Rounded Rectangle 84">
            <a:extLst>
              <a:ext uri="{FF2B5EF4-FFF2-40B4-BE49-F238E27FC236}">
                <a16:creationId xmlns:a16="http://schemas.microsoft.com/office/drawing/2014/main" id="{6F22908E-5346-5346-B76B-9B746C46A4EB}"/>
              </a:ext>
            </a:extLst>
          </p:cNvPr>
          <p:cNvSpPr/>
          <p:nvPr/>
        </p:nvSpPr>
        <p:spPr>
          <a:xfrm>
            <a:off x="3862856" y="3670254"/>
            <a:ext cx="1077686" cy="640896"/>
          </a:xfrm>
          <a:prstGeom prst="round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Category Specific Model</a:t>
            </a:r>
          </a:p>
        </p:txBody>
      </p:sp>
      <p:sp>
        <p:nvSpPr>
          <p:cNvPr id="87" name="Rounded Rectangle 86">
            <a:extLst>
              <a:ext uri="{FF2B5EF4-FFF2-40B4-BE49-F238E27FC236}">
                <a16:creationId xmlns:a16="http://schemas.microsoft.com/office/drawing/2014/main" id="{39A571EE-6252-FC43-912E-8CBC1FEBA6C5}"/>
              </a:ext>
            </a:extLst>
          </p:cNvPr>
          <p:cNvSpPr/>
          <p:nvPr/>
        </p:nvSpPr>
        <p:spPr>
          <a:xfrm>
            <a:off x="5415636" y="3670009"/>
            <a:ext cx="1077686" cy="640896"/>
          </a:xfrm>
          <a:prstGeom prst="round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Category Specific Model</a:t>
            </a:r>
          </a:p>
        </p:txBody>
      </p:sp>
      <p:sp>
        <p:nvSpPr>
          <p:cNvPr id="88" name="Rounded Rectangle 87">
            <a:extLst>
              <a:ext uri="{FF2B5EF4-FFF2-40B4-BE49-F238E27FC236}">
                <a16:creationId xmlns:a16="http://schemas.microsoft.com/office/drawing/2014/main" id="{10AA01EA-3165-D14F-9D33-568C98234542}"/>
              </a:ext>
            </a:extLst>
          </p:cNvPr>
          <p:cNvSpPr/>
          <p:nvPr/>
        </p:nvSpPr>
        <p:spPr>
          <a:xfrm>
            <a:off x="7004966" y="3680051"/>
            <a:ext cx="1077686" cy="640896"/>
          </a:xfrm>
          <a:prstGeom prst="round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Category Specific Model</a:t>
            </a:r>
          </a:p>
        </p:txBody>
      </p:sp>
      <p:sp>
        <p:nvSpPr>
          <p:cNvPr id="89" name="Rounded Rectangle 88">
            <a:extLst>
              <a:ext uri="{FF2B5EF4-FFF2-40B4-BE49-F238E27FC236}">
                <a16:creationId xmlns:a16="http://schemas.microsoft.com/office/drawing/2014/main" id="{84BF9D57-96D9-624F-892E-C95EAA9105FD}"/>
              </a:ext>
            </a:extLst>
          </p:cNvPr>
          <p:cNvSpPr/>
          <p:nvPr/>
        </p:nvSpPr>
        <p:spPr>
          <a:xfrm>
            <a:off x="8521196" y="3612697"/>
            <a:ext cx="1077686" cy="640896"/>
          </a:xfrm>
          <a:prstGeom prst="round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Category Specific Model</a:t>
            </a:r>
          </a:p>
        </p:txBody>
      </p:sp>
      <p:sp>
        <p:nvSpPr>
          <p:cNvPr id="91" name="Rounded Rectangle 90">
            <a:extLst>
              <a:ext uri="{FF2B5EF4-FFF2-40B4-BE49-F238E27FC236}">
                <a16:creationId xmlns:a16="http://schemas.microsoft.com/office/drawing/2014/main" id="{70B09639-4634-A840-AF42-0E54E5D77C5A}"/>
              </a:ext>
            </a:extLst>
          </p:cNvPr>
          <p:cNvSpPr/>
          <p:nvPr/>
        </p:nvSpPr>
        <p:spPr>
          <a:xfrm>
            <a:off x="10037426" y="3612697"/>
            <a:ext cx="1077686" cy="640896"/>
          </a:xfrm>
          <a:prstGeom prst="round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Category Specific Model</a:t>
            </a:r>
          </a:p>
        </p:txBody>
      </p:sp>
    </p:spTree>
    <p:extLst>
      <p:ext uri="{BB962C8B-B14F-4D97-AF65-F5344CB8AC3E}">
        <p14:creationId xmlns:p14="http://schemas.microsoft.com/office/powerpoint/2010/main" val="3312797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BC2278-56EC-684F-AF4F-9ACA076A9C69}"/>
              </a:ext>
            </a:extLst>
          </p:cNvPr>
          <p:cNvSpPr txBox="1"/>
          <p:nvPr/>
        </p:nvSpPr>
        <p:spPr>
          <a:xfrm>
            <a:off x="1947407" y="3044279"/>
            <a:ext cx="8297185" cy="769441"/>
          </a:xfrm>
          <a:prstGeom prst="rect">
            <a:avLst/>
          </a:prstGeom>
          <a:noFill/>
        </p:spPr>
        <p:txBody>
          <a:bodyPr wrap="square">
            <a:spAutoFit/>
          </a:bodyPr>
          <a:lstStyle/>
          <a:p>
            <a:pPr algn="ctr"/>
            <a:r>
              <a:rPr lang="en-IN" sz="4400" b="1" i="0" u="none" strike="noStrike" dirty="0">
                <a:solidFill>
                  <a:srgbClr val="000000"/>
                </a:solidFill>
                <a:effectLst/>
              </a:rPr>
              <a:t>Models &amp; Feature Selection</a:t>
            </a:r>
          </a:p>
        </p:txBody>
      </p:sp>
    </p:spTree>
    <p:extLst>
      <p:ext uri="{BB962C8B-B14F-4D97-AF65-F5344CB8AC3E}">
        <p14:creationId xmlns:p14="http://schemas.microsoft.com/office/powerpoint/2010/main" val="1350407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20175</TotalTime>
  <Words>1597</Words>
  <Application>Microsoft Macintosh PowerPoint</Application>
  <PresentationFormat>Widescreen</PresentationFormat>
  <Paragraphs>304</Paragraphs>
  <Slides>26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Helvetica</vt:lpstr>
      <vt:lpstr>Office Theme</vt:lpstr>
      <vt:lpstr>DeepMMATE:  Deep learning based MultiModal architecture for Audit Taxability classification with XAI</vt:lpstr>
      <vt:lpstr>General Introduction - Audit</vt:lpstr>
      <vt:lpstr>E-commerce Tax Audits:</vt:lpstr>
      <vt:lpstr>Process Followed:</vt:lpstr>
      <vt:lpstr>PowerPoint Presentation</vt:lpstr>
      <vt:lpstr>ML solution Modelling</vt:lpstr>
      <vt:lpstr>PowerPoint Presentation</vt:lpstr>
      <vt:lpstr>PowerPoint Presentation</vt:lpstr>
      <vt:lpstr>PowerPoint Presentation</vt:lpstr>
      <vt:lpstr>PowerPoint Presentation</vt:lpstr>
      <vt:lpstr>Language based Models </vt:lpstr>
      <vt:lpstr>PowerPoint Presentation</vt:lpstr>
      <vt:lpstr>PowerPoint Presentation</vt:lpstr>
      <vt:lpstr>Experiments and Results</vt:lpstr>
      <vt:lpstr>F1 Score - Quantitative Comparison</vt:lpstr>
      <vt:lpstr>Quantitative Metrics – Child Models</vt:lpstr>
      <vt:lpstr>Explainable AI</vt:lpstr>
      <vt:lpstr>PowerPoint Presentation</vt:lpstr>
      <vt:lpstr>PowerPoint Presentation</vt:lpstr>
      <vt:lpstr>PowerPoint Presentation</vt:lpstr>
      <vt:lpstr>PowerPoint Presentation</vt:lpstr>
      <vt:lpstr>Future Work</vt:lpstr>
      <vt:lpstr>What Next ? – Gen AI </vt:lpstr>
      <vt:lpstr>Thankyou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Audit ML Approach</dc:title>
  <dc:creator>Microsoft Office User</dc:creator>
  <cp:lastModifiedBy>Microsoft Office User</cp:lastModifiedBy>
  <cp:revision>15</cp:revision>
  <dcterms:created xsi:type="dcterms:W3CDTF">2022-07-12T03:59:06Z</dcterms:created>
  <dcterms:modified xsi:type="dcterms:W3CDTF">2024-02-29T20:44:17Z</dcterms:modified>
</cp:coreProperties>
</file>