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a197d1c063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a197d1c063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197d1c063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197d1c063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a197d1c063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a197d1c063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a197d1c063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a197d1c063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a197d1c063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a197d1c063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197d1c063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197d1c063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197d1c063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197d1c06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197d1c063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197d1c063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197d1c063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197d1c063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197d1c063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a197d1c063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197d1c063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197d1c063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a197d1c063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a197d1c063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a197d1c063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a197d1c063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NoiseStat: A Lightweight Diagnostic Framework for Retrieval Robustness under Noise</a:t>
            </a:r>
            <a:endParaRPr sz="3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chemeClr val="dk1"/>
                </a:solidFill>
              </a:rPr>
              <a:t>Authors:</a:t>
            </a:r>
            <a:r>
              <a:rPr lang="en" sz="1800">
                <a:solidFill>
                  <a:schemeClr val="dk1"/>
                </a:solidFill>
              </a:rPr>
              <a:t> Bodhisatta Maiti, Debshree Chowdhury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ISIR-eCom Workshop @ IEEE ICDM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Results: </a:t>
            </a:r>
            <a:r>
              <a:rPr lang="en"/>
              <a:t>Noisy Image → Clean Image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903425"/>
            <a:ext cx="8520600" cy="412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SigLIP-2</a:t>
            </a:r>
            <a:r>
              <a:rPr lang="en">
                <a:solidFill>
                  <a:schemeClr val="dk1"/>
                </a:solidFill>
              </a:rPr>
              <a:t> shows the </a:t>
            </a:r>
            <a:r>
              <a:rPr b="1" lang="en">
                <a:solidFill>
                  <a:schemeClr val="dk1"/>
                </a:solidFill>
              </a:rPr>
              <a:t>smoothest degradation</a:t>
            </a:r>
            <a:r>
              <a:rPr lang="en">
                <a:solidFill>
                  <a:schemeClr val="dk1"/>
                </a:solidFill>
              </a:rPr>
              <a:t> across atomic distortions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SigLIP</a:t>
            </a:r>
            <a:r>
              <a:rPr lang="en">
                <a:solidFill>
                  <a:schemeClr val="dk1"/>
                </a:solidFill>
              </a:rPr>
              <a:t> also degrades </a:t>
            </a:r>
            <a:r>
              <a:rPr b="1" lang="en">
                <a:solidFill>
                  <a:schemeClr val="dk1"/>
                </a:solidFill>
              </a:rPr>
              <a:t>gradually rather than abruptly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FashionCLIP</a:t>
            </a:r>
            <a:r>
              <a:rPr lang="en">
                <a:solidFill>
                  <a:schemeClr val="dk1"/>
                </a:solidFill>
              </a:rPr>
              <a:t> performs moderately well but lags behind SigLIP family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AltCLIP and CLIP</a:t>
            </a:r>
            <a:r>
              <a:rPr lang="en">
                <a:solidFill>
                  <a:schemeClr val="dk1"/>
                </a:solidFill>
              </a:rPr>
              <a:t> exhibit </a:t>
            </a:r>
            <a:r>
              <a:rPr b="1" lang="en">
                <a:solidFill>
                  <a:schemeClr val="dk1"/>
                </a:solidFill>
              </a:rPr>
              <a:t>early ranking shifts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Composite Hard noise</a:t>
            </a:r>
            <a:r>
              <a:rPr lang="en">
                <a:solidFill>
                  <a:schemeClr val="dk1"/>
                </a:solidFill>
              </a:rPr>
              <a:t> → </a:t>
            </a:r>
            <a:r>
              <a:rPr b="1" lang="en">
                <a:solidFill>
                  <a:schemeClr val="dk1"/>
                </a:solidFill>
              </a:rPr>
              <a:t>rapid collapse of nearest-neighbor ordering</a:t>
            </a:r>
            <a:r>
              <a:rPr lang="en">
                <a:solidFill>
                  <a:schemeClr val="dk1"/>
                </a:solidFill>
              </a:rPr>
              <a:t> across models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Results: Noisy Text → Clean Image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1943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2100">
                <a:solidFill>
                  <a:schemeClr val="dk1"/>
                </a:solidFill>
              </a:rPr>
              <a:t>SigLIP-2 and SigLIP</a:t>
            </a:r>
            <a:r>
              <a:rPr lang="en" sz="2100">
                <a:solidFill>
                  <a:schemeClr val="dk1"/>
                </a:solidFill>
              </a:rPr>
              <a:t> show the </a:t>
            </a:r>
            <a:r>
              <a:rPr b="1" lang="en" sz="2100">
                <a:solidFill>
                  <a:schemeClr val="dk1"/>
                </a:solidFill>
              </a:rPr>
              <a:t>highest robustness</a:t>
            </a:r>
            <a:r>
              <a:rPr lang="en" sz="2100">
                <a:solidFill>
                  <a:schemeClr val="dk1"/>
                </a:solidFill>
              </a:rPr>
              <a:t> across text noise conditions</a:t>
            </a:r>
            <a:br>
              <a:rPr lang="en" sz="2100">
                <a:solidFill>
                  <a:schemeClr val="dk1"/>
                </a:solidFill>
              </a:rPr>
            </a:br>
            <a:endParaRPr sz="2100">
              <a:solidFill>
                <a:schemeClr val="dk1"/>
              </a:solidFill>
            </a:endParaRPr>
          </a:p>
          <a:p>
            <a:pPr indent="-31194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2100">
                <a:solidFill>
                  <a:schemeClr val="dk1"/>
                </a:solidFill>
              </a:rPr>
              <a:t>FashionCLIP</a:t>
            </a:r>
            <a:r>
              <a:rPr lang="en" sz="2100">
                <a:solidFill>
                  <a:schemeClr val="dk1"/>
                </a:solidFill>
              </a:rPr>
              <a:t> performs </a:t>
            </a:r>
            <a:r>
              <a:rPr b="1" lang="en" sz="2100">
                <a:solidFill>
                  <a:schemeClr val="dk1"/>
                </a:solidFill>
              </a:rPr>
              <a:t>moderately well</a:t>
            </a:r>
            <a:r>
              <a:rPr lang="en" sz="2100">
                <a:solidFill>
                  <a:schemeClr val="dk1"/>
                </a:solidFill>
              </a:rPr>
              <a:t>, but degrades earlier than SigLIP models</a:t>
            </a:r>
            <a:br>
              <a:rPr lang="en" sz="2100">
                <a:solidFill>
                  <a:schemeClr val="dk1"/>
                </a:solidFill>
              </a:rPr>
            </a:br>
            <a:endParaRPr sz="2100">
              <a:solidFill>
                <a:schemeClr val="dk1"/>
              </a:solidFill>
            </a:endParaRPr>
          </a:p>
          <a:p>
            <a:pPr indent="-31194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2100">
                <a:solidFill>
                  <a:schemeClr val="dk1"/>
                </a:solidFill>
              </a:rPr>
              <a:t>AltCLIP and CLIP</a:t>
            </a:r>
            <a:r>
              <a:rPr lang="en" sz="2100">
                <a:solidFill>
                  <a:schemeClr val="dk1"/>
                </a:solidFill>
              </a:rPr>
              <a:t> exhibit </a:t>
            </a:r>
            <a:r>
              <a:rPr b="1" lang="en" sz="2100">
                <a:solidFill>
                  <a:schemeClr val="dk1"/>
                </a:solidFill>
              </a:rPr>
              <a:t>larger retrieval drops</a:t>
            </a:r>
            <a:r>
              <a:rPr lang="en" sz="2100">
                <a:solidFill>
                  <a:schemeClr val="dk1"/>
                </a:solidFill>
              </a:rPr>
              <a:t> under stronger text perturbations</a:t>
            </a:r>
            <a:br>
              <a:rPr lang="en" sz="2100">
                <a:solidFill>
                  <a:schemeClr val="dk1"/>
                </a:solidFill>
              </a:rPr>
            </a:br>
            <a:endParaRPr sz="2100">
              <a:solidFill>
                <a:schemeClr val="dk1"/>
              </a:solidFill>
            </a:endParaRPr>
          </a:p>
          <a:p>
            <a:pPr indent="-31194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00">
                <a:solidFill>
                  <a:schemeClr val="dk1"/>
                </a:solidFill>
              </a:rPr>
              <a:t>Overall degradation is </a:t>
            </a:r>
            <a:r>
              <a:rPr b="1" lang="en" sz="2100">
                <a:solidFill>
                  <a:schemeClr val="dk1"/>
                </a:solidFill>
              </a:rPr>
              <a:t>gradual</a:t>
            </a:r>
            <a:r>
              <a:rPr lang="en" sz="2100">
                <a:solidFill>
                  <a:schemeClr val="dk1"/>
                </a:solidFill>
              </a:rPr>
              <a:t>, and </a:t>
            </a:r>
            <a:r>
              <a:rPr b="1" lang="en" sz="2100">
                <a:solidFill>
                  <a:schemeClr val="dk1"/>
                </a:solidFill>
              </a:rPr>
              <a:t>less severe</a:t>
            </a:r>
            <a:r>
              <a:rPr lang="en" sz="2100">
                <a:solidFill>
                  <a:schemeClr val="dk1"/>
                </a:solidFill>
              </a:rPr>
              <a:t> than under visual noise</a:t>
            </a:r>
            <a:br>
              <a:rPr lang="en" sz="2100">
                <a:solidFill>
                  <a:schemeClr val="dk1"/>
                </a:solidFill>
              </a:rPr>
            </a:br>
            <a:endParaRPr sz="2100">
              <a:solidFill>
                <a:schemeClr val="dk1"/>
              </a:solidFill>
            </a:endParaRPr>
          </a:p>
          <a:p>
            <a:pPr indent="-311943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00">
                <a:solidFill>
                  <a:schemeClr val="dk1"/>
                </a:solidFill>
              </a:rPr>
              <a:t>Retrieval drift increases in </a:t>
            </a:r>
            <a:r>
              <a:rPr b="1" lang="en" sz="2100">
                <a:solidFill>
                  <a:schemeClr val="dk1"/>
                </a:solidFill>
              </a:rPr>
              <a:t>Tiered text noise</a:t>
            </a:r>
            <a:r>
              <a:rPr lang="en" sz="2100">
                <a:solidFill>
                  <a:schemeClr val="dk1"/>
                </a:solidFill>
              </a:rPr>
              <a:t>, but does </a:t>
            </a:r>
            <a:r>
              <a:rPr i="1" lang="en" sz="2100">
                <a:solidFill>
                  <a:schemeClr val="dk1"/>
                </a:solidFill>
              </a:rPr>
              <a:t>not</a:t>
            </a:r>
            <a:r>
              <a:rPr lang="en" sz="2100">
                <a:solidFill>
                  <a:schemeClr val="dk1"/>
                </a:solidFill>
              </a:rPr>
              <a:t> collapse ranking structure</a:t>
            </a:r>
            <a:endParaRPr sz="2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Embedding Stability Analysis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Embedding Behavior Under Noise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Cosine similarity</a:t>
            </a:r>
            <a:r>
              <a:rPr lang="en">
                <a:solidFill>
                  <a:schemeClr val="dk1"/>
                </a:solidFill>
              </a:rPr>
              <a:t> measures </a:t>
            </a:r>
            <a:r>
              <a:rPr i="1" lang="en">
                <a:solidFill>
                  <a:schemeClr val="dk1"/>
                </a:solidFill>
              </a:rPr>
              <a:t>local stability</a:t>
            </a:r>
            <a:br>
              <a:rPr i="1" lang="en">
                <a:solidFill>
                  <a:schemeClr val="dk1"/>
                </a:solidFill>
              </a:rPr>
            </a:br>
            <a:endParaRPr i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Recall@K</a:t>
            </a:r>
            <a:r>
              <a:rPr lang="en">
                <a:solidFill>
                  <a:schemeClr val="dk1"/>
                </a:solidFill>
              </a:rPr>
              <a:t> reflects </a:t>
            </a:r>
            <a:r>
              <a:rPr i="1" lang="en">
                <a:solidFill>
                  <a:schemeClr val="dk1"/>
                </a:solidFill>
              </a:rPr>
              <a:t>global ranking stability</a:t>
            </a:r>
            <a:br>
              <a:rPr i="1" lang="en">
                <a:solidFill>
                  <a:schemeClr val="dk1"/>
                </a:solidFill>
              </a:rPr>
            </a:br>
            <a:endParaRPr i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These two metrics can diverge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CLIP</a:t>
            </a:r>
            <a:r>
              <a:rPr lang="en">
                <a:solidFill>
                  <a:schemeClr val="dk1"/>
                </a:solidFill>
              </a:rPr>
              <a:t>: stable embeddings, unstable retrieval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SigLIP Family</a:t>
            </a:r>
            <a:r>
              <a:rPr lang="en">
                <a:solidFill>
                  <a:schemeClr val="dk1"/>
                </a:solidFill>
              </a:rPr>
              <a:t>: slight embedding drift, but </a:t>
            </a:r>
            <a:r>
              <a:rPr b="1" lang="en">
                <a:solidFill>
                  <a:schemeClr val="dk1"/>
                </a:solidFill>
              </a:rPr>
              <a:t>preserves ordering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Limitations &amp; Future Work</a:t>
            </a:r>
            <a:endParaRPr/>
          </a:p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1152475"/>
            <a:ext cx="8520600" cy="363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5600">
                <a:solidFill>
                  <a:schemeClr val="dk1"/>
                </a:solidFill>
              </a:rPr>
              <a:t>Limitations: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Single severity level per noise type</a:t>
            </a:r>
            <a:br>
              <a:rPr lang="en" sz="5600">
                <a:solidFill>
                  <a:schemeClr val="dk1"/>
                </a:solidFill>
              </a:rPr>
            </a:b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Evaluation limited to </a:t>
            </a:r>
            <a:r>
              <a:rPr b="1" lang="en" sz="5600">
                <a:solidFill>
                  <a:schemeClr val="dk1"/>
                </a:solidFill>
              </a:rPr>
              <a:t>contrastive VLMs</a:t>
            </a:r>
            <a:br>
              <a:rPr b="1" lang="en" sz="5600">
                <a:solidFill>
                  <a:schemeClr val="dk1"/>
                </a:solidFill>
              </a:rPr>
            </a:br>
            <a:endParaRPr b="1" sz="5600">
              <a:solidFill>
                <a:schemeClr val="dk1"/>
              </a:solidFill>
            </a:endParaRPr>
          </a:p>
          <a:p>
            <a:pPr indent="-28813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964"/>
              <a:buChar char="●"/>
            </a:pPr>
            <a:r>
              <a:rPr lang="en" sz="5600">
                <a:solidFill>
                  <a:schemeClr val="dk1"/>
                </a:solidFill>
              </a:rPr>
              <a:t>Domain focus on fashion dataset</a:t>
            </a:r>
            <a:br>
              <a:rPr lang="en" sz="3750">
                <a:solidFill>
                  <a:schemeClr val="dk1"/>
                </a:solidFill>
              </a:rPr>
            </a:br>
            <a:endParaRPr sz="37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5600">
                <a:solidFill>
                  <a:schemeClr val="dk1"/>
                </a:solidFill>
              </a:rPr>
              <a:t>Future Work: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600">
                <a:solidFill>
                  <a:schemeClr val="dk1"/>
                </a:solidFill>
              </a:rPr>
              <a:t>Severity sweeps</a:t>
            </a:r>
            <a:br>
              <a:rPr b="1" lang="en" sz="5600">
                <a:solidFill>
                  <a:schemeClr val="dk1"/>
                </a:solidFill>
              </a:rPr>
            </a:br>
            <a:endParaRPr b="1"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Extend to </a:t>
            </a:r>
            <a:r>
              <a:rPr b="1" lang="en" sz="5600">
                <a:solidFill>
                  <a:schemeClr val="dk1"/>
                </a:solidFill>
              </a:rPr>
              <a:t>generative VLMs</a:t>
            </a:r>
            <a:r>
              <a:rPr lang="en" sz="5600">
                <a:solidFill>
                  <a:schemeClr val="dk1"/>
                </a:solidFill>
              </a:rPr>
              <a:t> (BLIP, LLaVA, Qwen-VL)</a:t>
            </a:r>
            <a:br>
              <a:rPr lang="en" sz="5600">
                <a:solidFill>
                  <a:schemeClr val="dk1"/>
                </a:solidFill>
              </a:rPr>
            </a:b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5600">
                <a:solidFill>
                  <a:schemeClr val="dk1"/>
                </a:solidFill>
              </a:rPr>
              <a:t>Fine-tune SigLIP/SigLIP-2</a:t>
            </a:r>
            <a:r>
              <a:rPr lang="en" sz="5600">
                <a:solidFill>
                  <a:schemeClr val="dk1"/>
                </a:solidFill>
              </a:rPr>
              <a:t> on domain-specific fashion embeddings</a:t>
            </a:r>
            <a:br>
              <a:rPr lang="en" sz="5600">
                <a:solidFill>
                  <a:schemeClr val="dk1"/>
                </a:solidFill>
              </a:rPr>
            </a:b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Public </a:t>
            </a:r>
            <a:r>
              <a:rPr b="1" lang="en" sz="5600">
                <a:solidFill>
                  <a:schemeClr val="dk1"/>
                </a:solidFill>
              </a:rPr>
              <a:t>NoiseStat package release</a:t>
            </a:r>
            <a:endParaRPr b="1" sz="5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4800"/>
              <a:t>              </a:t>
            </a:r>
            <a:r>
              <a:rPr lang="en" sz="6000">
                <a:solidFill>
                  <a:schemeClr val="dk1"/>
                </a:solidFill>
              </a:rPr>
              <a:t>Thank You</a:t>
            </a:r>
            <a:endParaRPr sz="6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Real-World Retrieval Is Noisy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Real-world retrieval conditions introduce: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Camera noise</a:t>
            </a:r>
            <a:r>
              <a:rPr lang="en">
                <a:solidFill>
                  <a:schemeClr val="dk1"/>
                </a:solidFill>
              </a:rPr>
              <a:t> (blur, lighting, motion)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User upload variance</a:t>
            </a:r>
            <a:r>
              <a:rPr lang="en">
                <a:solidFill>
                  <a:schemeClr val="dk1"/>
                </a:solidFill>
              </a:rPr>
              <a:t> (angles, distance, occlusion)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Typing noise</a:t>
            </a:r>
            <a:r>
              <a:rPr lang="en">
                <a:solidFill>
                  <a:schemeClr val="dk1"/>
                </a:solidFill>
              </a:rPr>
              <a:t> (typos, word swaps, shorthand)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→ Clean-benchmark performance </a:t>
            </a:r>
            <a:r>
              <a:rPr b="1" lang="en">
                <a:solidFill>
                  <a:schemeClr val="dk1"/>
                </a:solidFill>
              </a:rPr>
              <a:t>does not reflect deployment conditions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of NoiseStat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NoiseStat aims to answer: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How does retrieval performance change under </a:t>
            </a:r>
            <a:r>
              <a:rPr b="1" lang="en">
                <a:solidFill>
                  <a:schemeClr val="dk1"/>
                </a:solidFill>
              </a:rPr>
              <a:t>structured noise</a:t>
            </a:r>
            <a:r>
              <a:rPr lang="en">
                <a:solidFill>
                  <a:schemeClr val="dk1"/>
                </a:solidFill>
              </a:rPr>
              <a:t>?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Do different models degrade </a:t>
            </a:r>
            <a:r>
              <a:rPr b="1" lang="en">
                <a:solidFill>
                  <a:schemeClr val="dk1"/>
                </a:solidFill>
              </a:rPr>
              <a:t>similarly or differently</a:t>
            </a:r>
            <a:r>
              <a:rPr lang="en">
                <a:solidFill>
                  <a:schemeClr val="dk1"/>
                </a:solidFill>
              </a:rPr>
              <a:t>?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Which retrieval direction is </a:t>
            </a:r>
            <a:r>
              <a:rPr b="1" lang="en">
                <a:solidFill>
                  <a:schemeClr val="dk1"/>
                </a:solidFill>
              </a:rPr>
              <a:t>most vulnerable</a:t>
            </a:r>
            <a:r>
              <a:rPr lang="en">
                <a:solidFill>
                  <a:schemeClr val="dk1"/>
                </a:solidFill>
              </a:rPr>
              <a:t>?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Does embedding similarity correlate with </a:t>
            </a:r>
            <a:r>
              <a:rPr b="1" lang="en">
                <a:solidFill>
                  <a:schemeClr val="dk1"/>
                </a:solidFill>
              </a:rPr>
              <a:t>ranking stability</a:t>
            </a:r>
            <a:r>
              <a:rPr lang="en">
                <a:solidFill>
                  <a:schemeClr val="dk1"/>
                </a:solidFill>
              </a:rPr>
              <a:t>?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b="1" lang="en" sz="2300"/>
              <a:t>Dataset &amp; Sampling</a:t>
            </a:r>
            <a:endParaRPr b="1" sz="23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Dataset:</a:t>
            </a:r>
            <a:r>
              <a:rPr lang="en">
                <a:solidFill>
                  <a:schemeClr val="dk1"/>
                </a:solidFill>
              </a:rPr>
              <a:t> Fashion200k (Hugging Face: </a:t>
            </a:r>
            <a:r>
              <a:rPr i="1" lang="en">
                <a:solidFill>
                  <a:schemeClr val="dk1"/>
                </a:solidFill>
              </a:rPr>
              <a:t>Marqo/fashion200k</a:t>
            </a:r>
            <a:r>
              <a:rPr lang="en">
                <a:solidFill>
                  <a:schemeClr val="dk1"/>
                </a:solidFill>
              </a:rPr>
              <a:t>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Sample Size:</a:t>
            </a:r>
            <a:r>
              <a:rPr lang="en">
                <a:solidFill>
                  <a:schemeClr val="dk1"/>
                </a:solidFill>
              </a:rPr>
              <a:t> 10,000 image–text pairs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No manual cleanup → </a:t>
            </a:r>
            <a:r>
              <a:rPr b="1" lang="en">
                <a:solidFill>
                  <a:schemeClr val="dk1"/>
                </a:solidFill>
              </a:rPr>
              <a:t>keeps natural variation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Visual Noise Design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13 Visual Noise Types Total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Atomic (10):</a:t>
            </a:r>
            <a:r>
              <a:rPr lang="en">
                <a:solidFill>
                  <a:schemeClr val="dk1"/>
                </a:solidFill>
              </a:rPr>
              <a:t> Gaussian Noise, Salt-and-Pepper, Motion Blur, Gaussian Blur, Color Jitter, Grayscale, Rain, Fog, Occlusion, Perspective Warp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Composite Tiered Noise (3):</a:t>
            </a:r>
            <a:r>
              <a:rPr lang="en">
                <a:solidFill>
                  <a:schemeClr val="dk1"/>
                </a:solidFill>
              </a:rPr>
              <a:t> Easy, Medium, Hard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→ Designed to represent </a:t>
            </a:r>
            <a:r>
              <a:rPr b="1" lang="en">
                <a:solidFill>
                  <a:schemeClr val="dk1"/>
                </a:solidFill>
              </a:rPr>
              <a:t>real camera &amp; upload conditions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Text Noise Design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5 Text Perturbation Types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Typo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Word Deletion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Word Swap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Extraneous Token Insertion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Tiered Text Noise</a:t>
            </a:r>
            <a:r>
              <a:rPr lang="en">
                <a:solidFill>
                  <a:schemeClr val="dk1"/>
                </a:solidFill>
              </a:rPr>
              <a:t> (combined edits)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Retrieval Scenarios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We evaluate </a:t>
            </a:r>
            <a:r>
              <a:rPr b="1" lang="en">
                <a:solidFill>
                  <a:schemeClr val="dk1"/>
                </a:solidFill>
              </a:rPr>
              <a:t>three retrieval directions</a:t>
            </a:r>
            <a:r>
              <a:rPr lang="en">
                <a:solidFill>
                  <a:schemeClr val="dk1"/>
                </a:solidFill>
              </a:rPr>
              <a:t>:</a:t>
            </a:r>
            <a:endParaRPr/>
          </a:p>
        </p:txBody>
      </p:sp>
      <p:pic>
        <p:nvPicPr>
          <p:cNvPr id="92" name="Google Shape;92;p19" title="Screenshot 2025-11-08 at 10.01.34 A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025" y="1687950"/>
            <a:ext cx="8812525" cy="295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 Comparison (High-Level Behavior)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Model Behavior Summary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99" name="Google Shape;99;p20" title="Screenshot 2025-11-08 at 10.04.15 A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637263"/>
            <a:ext cx="9143998" cy="2446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Results: Clean Text → Noisy Image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1718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SigLIP / SigLIP-2</a:t>
            </a:r>
            <a:r>
              <a:rPr lang="en">
                <a:solidFill>
                  <a:schemeClr val="dk1"/>
                </a:solidFill>
              </a:rPr>
              <a:t>: most </a:t>
            </a:r>
            <a:r>
              <a:rPr b="1" lang="en">
                <a:solidFill>
                  <a:schemeClr val="dk1"/>
                </a:solidFill>
              </a:rPr>
              <a:t>stable retrieval</a:t>
            </a:r>
            <a:r>
              <a:rPr lang="en">
                <a:solidFill>
                  <a:schemeClr val="dk1"/>
                </a:solidFill>
              </a:rPr>
              <a:t> across atomic noise types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FashionCLIP</a:t>
            </a:r>
            <a:r>
              <a:rPr lang="en">
                <a:solidFill>
                  <a:schemeClr val="dk1"/>
                </a:solidFill>
              </a:rPr>
              <a:t>: holds well under </a:t>
            </a:r>
            <a:r>
              <a:rPr b="1" lang="en">
                <a:solidFill>
                  <a:schemeClr val="dk1"/>
                </a:solidFill>
              </a:rPr>
              <a:t>mild–moderate noise</a:t>
            </a:r>
            <a:r>
              <a:rPr lang="en">
                <a:solidFill>
                  <a:schemeClr val="dk1"/>
                </a:solidFill>
              </a:rPr>
              <a:t>, declines earlier than SigLIPs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AltCLIP / CLIP</a:t>
            </a:r>
            <a:r>
              <a:rPr lang="en">
                <a:solidFill>
                  <a:schemeClr val="dk1"/>
                </a:solidFill>
              </a:rPr>
              <a:t>: </a:t>
            </a:r>
            <a:r>
              <a:rPr b="1" lang="en">
                <a:solidFill>
                  <a:schemeClr val="dk1"/>
                </a:solidFill>
              </a:rPr>
              <a:t>ranking shifts appear sooner</a:t>
            </a:r>
            <a:r>
              <a:rPr lang="en">
                <a:solidFill>
                  <a:schemeClr val="dk1"/>
                </a:solidFill>
              </a:rPr>
              <a:t>, especially under texture/contrast distortions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Strongest impact from: </a:t>
            </a:r>
            <a:r>
              <a:rPr b="1" lang="en">
                <a:solidFill>
                  <a:schemeClr val="dk1"/>
                </a:solidFill>
              </a:rPr>
              <a:t>Salt-and-Pepper, Motion Blur, Grayscale, Color Jitter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Composite Hard noise</a:t>
            </a:r>
            <a:r>
              <a:rPr lang="en">
                <a:solidFill>
                  <a:schemeClr val="dk1"/>
                </a:solidFill>
              </a:rPr>
              <a:t> → </a:t>
            </a:r>
            <a:r>
              <a:rPr b="1" lang="en">
                <a:solidFill>
                  <a:schemeClr val="dk1"/>
                </a:solidFill>
              </a:rPr>
              <a:t>sharp global ranking breakdown</a:t>
            </a:r>
            <a:r>
              <a:rPr lang="en">
                <a:solidFill>
                  <a:schemeClr val="dk1"/>
                </a:solidFill>
              </a:rPr>
              <a:t> across </a:t>
            </a:r>
            <a:r>
              <a:rPr b="1" lang="en">
                <a:solidFill>
                  <a:schemeClr val="dk1"/>
                </a:solidFill>
              </a:rPr>
              <a:t>all models</a:t>
            </a:r>
            <a:endParaRPr b="1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