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y="5143500" cx="9144000"/>
  <p:notesSz cx="6858000" cy="9144000"/>
  <p:embeddedFontLst>
    <p:embeddedFont>
      <p:font typeface="Roboto"/>
      <p:regular r:id="rId74"/>
      <p:bold r:id="rId75"/>
      <p:italic r:id="rId76"/>
      <p:boldItalic r:id="rId77"/>
    </p:embeddedFont>
    <p:embeddedFont>
      <p:font typeface="Lato"/>
      <p:regular r:id="rId78"/>
      <p:bold r:id="rId79"/>
      <p:italic r:id="rId80"/>
      <p:boldItalic r:id="rId81"/>
    </p:embeddedFont>
    <p:embeddedFont>
      <p:font typeface="Optimistic Display"/>
      <p:bold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5977A3-5B35-471D-AD72-9C8D4A2BF9C5}">
  <a:tblStyle styleId="{C95977A3-5B35-471D-AD72-9C8D4A2BF9C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fill>
          <a:solidFill>
            <a:srgbClr val="F5D8CA"/>
          </a:solidFill>
        </a:fill>
      </a:tcStyle>
    </a:band1H>
    <a:band2H>
      <a:tcTxStyle/>
    </a:band2H>
    <a:band1V>
      <a:tcTxStyle/>
      <a:tcStyle>
        <a:fill>
          <a:solidFill>
            <a:srgbClr val="F5D8C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Lato-italic.fntdata"/><Relationship Id="rId82" Type="http://schemas.openxmlformats.org/officeDocument/2006/relationships/font" Target="fonts/OptimisticDisplay-bold.fntdata"/><Relationship Id="rId81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font" Target="fonts/Roboto-bold.fntdata"/><Relationship Id="rId30" Type="http://schemas.openxmlformats.org/officeDocument/2006/relationships/slide" Target="slides/slide23.xml"/><Relationship Id="rId74" Type="http://schemas.openxmlformats.org/officeDocument/2006/relationships/font" Target="fonts/Roboto-regular.fntdata"/><Relationship Id="rId33" Type="http://schemas.openxmlformats.org/officeDocument/2006/relationships/slide" Target="slides/slide26.xml"/><Relationship Id="rId77" Type="http://schemas.openxmlformats.org/officeDocument/2006/relationships/font" Target="fonts/Roboto-boldItalic.fntdata"/><Relationship Id="rId32" Type="http://schemas.openxmlformats.org/officeDocument/2006/relationships/slide" Target="slides/slide25.xml"/><Relationship Id="rId76" Type="http://schemas.openxmlformats.org/officeDocument/2006/relationships/font" Target="fonts/Roboto-italic.fntdata"/><Relationship Id="rId35" Type="http://schemas.openxmlformats.org/officeDocument/2006/relationships/slide" Target="slides/slide28.xml"/><Relationship Id="rId79" Type="http://schemas.openxmlformats.org/officeDocument/2006/relationships/font" Target="fonts/Lato-bold.fntdata"/><Relationship Id="rId34" Type="http://schemas.openxmlformats.org/officeDocument/2006/relationships/slide" Target="slides/slide27.xml"/><Relationship Id="rId78" Type="http://schemas.openxmlformats.org/officeDocument/2006/relationships/font" Target="fonts/Lato-regular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81be13c683_0_3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181be13c683_0_3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Entity ID </a:t>
            </a:r>
            <a:endParaRPr/>
          </a:p>
        </p:txBody>
      </p:sp>
      <p:sp>
        <p:nvSpPr>
          <p:cNvPr id="332" name="Google Shape;332;g181be13c683_0_3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81be13c683_0_3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81be13c683_0_3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f8080f647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7f8080f647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f8080f6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7f8080f6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7f8080f64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7f8080f64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7f8080f64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7f8080f64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7f8080f647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7f8080f647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7f8080f647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7f8080f64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81c0c419a3_0_7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81c0c419a3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81be13c683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81be13c683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1be13c683_0_3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1be13c683_0_3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81c0c419a3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81c0c419a3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7f8080f647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7f8080f647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81c0c419a3_0_10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181c0c419a3_0_10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181c0c419a3_0_10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81c0c419a3_0_10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181c0c419a3_0_10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81c0c419a3_0_10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81c0c419a3_0_10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g181c0c419a3_0_10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181c0c419a3_0_10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81c0c419a3_0_10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181c0c419a3_0_10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181c0c419a3_0_10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81c0c419a3_0_1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181c0c419a3_0_1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181c0c419a3_0_1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81c0c419a3_0_1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181c0c419a3_0_1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81c0c419a3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81c0c419a3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81c0c419a3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181c0c419a3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181c0c419a3_0_2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1be13c683_0_3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81be13c683_0_3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81c0c419a3_0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g181c0c419a3_0_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181c0c419a3_0_3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7f8080f647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7f8080f647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6abd82504e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6abd82504e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6abd82504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6abd82504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6abd82504e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6abd82504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6abd82504e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6abd82504e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6abd82504e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6abd82504e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6abd82504e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6abd82504e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6abd82504e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6abd82504e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81c0c419a3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81c0c419a3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81be13c683_0_3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81be13c683_0_3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81c0c419a3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81c0c419a3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81c0c419a3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181c0c419a3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181c0c419a3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181c0c419a3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81c0c419a3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181c0c419a3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6abd82504e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6abd82504e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81c0c419a3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181c0c419a3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3d35ac797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3d35ac797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3d35ac797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23d35ac797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3d35ac797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3d35ac797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3d35ac797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23d35ac797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1be13c683_0_3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1be13c683_0_3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6b0eeeb5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6b0eeeb5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6b0eeeb5c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26b0eeeb5c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6b0eeeb5c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6b0eeeb5c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26b0eeeb5c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26b0eeeb5c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26b0eeeb5c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26b0eeeb5c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6b0eeeb5c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26b0eeeb5c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6b0eeeb5c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6b0eeeb5c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6b0eeeb5c4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26b0eeeb5c4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6b0eeeb5c4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6b0eeeb5c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26b0eeeb5c4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26b0eeeb5c4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1be13c68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81be13c68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26b0eeeb5c4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26b0eeeb5c4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6b0eeeb5c4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6b0eeeb5c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26b0eeeb5c4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26b0eeeb5c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26b0eeeb5c4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26b0eeeb5c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3d35ac797f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3d35ac797f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81c0c419a3_0_1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181c0c419a3_0_1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3c2b756ac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3c2b756ac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abd82504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abd82504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1be13c68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81be13c68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81be13c68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81be13c68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" type="subTitle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01" name="Google Shape;101;p1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" name="Google Shape;104;p15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b="0"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9" name="Google Shape;119;p17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23" name="Google Shape;123;p18"/>
          <p:cNvSpPr txBox="1"/>
          <p:nvPr>
            <p:ph idx="2" type="body"/>
          </p:nvPr>
        </p:nvSpPr>
        <p:spPr>
          <a:xfrm>
            <a:off x="82296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3" type="body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25" name="Google Shape;125;p18"/>
          <p:cNvSpPr txBox="1"/>
          <p:nvPr>
            <p:ph idx="4" type="body"/>
          </p:nvPr>
        </p:nvSpPr>
        <p:spPr>
          <a:xfrm>
            <a:off x="466344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822959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2" type="body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52" name="Google Shape;152;p22"/>
          <p:cNvSpPr txBox="1"/>
          <p:nvPr>
            <p:ph idx="2" type="body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53" name="Google Shape;153;p22"/>
          <p:cNvSpPr txBox="1"/>
          <p:nvPr>
            <p:ph idx="10" type="dt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11" type="ftr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0" y="3714750"/>
            <a:ext cx="9141600" cy="142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>
            <p:ph type="title"/>
          </p:nvPr>
        </p:nvSpPr>
        <p:spPr>
          <a:xfrm>
            <a:off x="822960" y="3806190"/>
            <a:ext cx="75849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0" name="Google Shape;160;p23"/>
          <p:cNvPicPr preferRelativeResize="0"/>
          <p:nvPr>
            <p:ph idx="2" type="pic"/>
          </p:nvPr>
        </p:nvPicPr>
        <p:blipFill/>
        <p:spPr>
          <a:xfrm>
            <a:off x="11" y="0"/>
            <a:ext cx="9144000" cy="3686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822960" y="4430267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62" name="Google Shape;162;p2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 txBox="1"/>
          <p:nvPr>
            <p:ph type="title"/>
          </p:nvPr>
        </p:nvSpPr>
        <p:spPr>
          <a:xfrm rot="5400000">
            <a:off x="5370600" y="1484234"/>
            <a:ext cx="4317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 rot="5400000">
            <a:off x="1370025" y="-430367"/>
            <a:ext cx="4317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6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181" name="Google Shape;181;p26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rtl="0">
              <a:spcBef>
                <a:spcPts val="900"/>
              </a:spcBef>
              <a:spcAft>
                <a:spcPts val="0"/>
              </a:spcAft>
              <a:buSzPts val="1500"/>
              <a:buChar char=" "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298450" lvl="2" marL="13716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3pPr>
            <a:lvl4pPr indent="-298450" lvl="3" marL="18288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4pPr>
            <a:lvl5pPr indent="-298450" lvl="4" marL="22860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5pPr>
            <a:lvl6pPr indent="-298450" lvl="5" marL="27432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6pPr>
            <a:lvl7pPr indent="-298450" lvl="6" marL="32004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7pPr>
            <a:lvl8pPr indent="-298450" lvl="7" marL="36576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8pPr>
            <a:lvl9pPr indent="-298450" lvl="8" marL="4114800" rtl="0">
              <a:spcBef>
                <a:spcPts val="300"/>
              </a:spcBef>
              <a:spcAft>
                <a:spcPts val="300"/>
              </a:spcAft>
              <a:buSzPts val="1100"/>
              <a:buChar char="◦"/>
              <a:defRPr/>
            </a:lvl9pPr>
          </a:lstStyle>
          <a:p/>
        </p:txBody>
      </p:sp>
      <p:sp>
        <p:nvSpPr>
          <p:cNvPr id="188" name="Google Shape;188;p2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0" y="4750737"/>
            <a:ext cx="9144000" cy="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5" name="Google Shape;95;p14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Relationship Id="rId4" Type="http://schemas.openxmlformats.org/officeDocument/2006/relationships/image" Target="../media/image30.jpg"/><Relationship Id="rId5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jpg"/><Relationship Id="rId4" Type="http://schemas.openxmlformats.org/officeDocument/2006/relationships/image" Target="../media/image30.jpg"/><Relationship Id="rId5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Relationship Id="rId4" Type="http://schemas.openxmlformats.org/officeDocument/2006/relationships/image" Target="../media/image38.jpg"/><Relationship Id="rId5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g"/><Relationship Id="rId4" Type="http://schemas.openxmlformats.org/officeDocument/2006/relationships/image" Target="../media/image35.png"/><Relationship Id="rId5" Type="http://schemas.openxmlformats.org/officeDocument/2006/relationships/image" Target="../media/image30.jpg"/><Relationship Id="rId6" Type="http://schemas.openxmlformats.org/officeDocument/2006/relationships/image" Target="../media/image4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30.jpg"/><Relationship Id="rId5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g"/><Relationship Id="rId4" Type="http://schemas.openxmlformats.org/officeDocument/2006/relationships/image" Target="../media/image4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png"/><Relationship Id="rId4" Type="http://schemas.openxmlformats.org/officeDocument/2006/relationships/image" Target="../media/image58.png"/><Relationship Id="rId5" Type="http://schemas.openxmlformats.org/officeDocument/2006/relationships/image" Target="../media/image6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5" Type="http://schemas.openxmlformats.org/officeDocument/2006/relationships/image" Target="../media/image6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png"/><Relationship Id="rId4" Type="http://schemas.openxmlformats.org/officeDocument/2006/relationships/image" Target="../media/image72.png"/><Relationship Id="rId5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png"/><Relationship Id="rId4" Type="http://schemas.openxmlformats.org/officeDocument/2006/relationships/image" Target="../media/image72.png"/><Relationship Id="rId5" Type="http://schemas.openxmlformats.org/officeDocument/2006/relationships/image" Target="../media/image7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0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6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ctrTitle"/>
          </p:nvPr>
        </p:nvSpPr>
        <p:spPr>
          <a:xfrm>
            <a:off x="279100" y="1775225"/>
            <a:ext cx="85860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Generations</a:t>
            </a:r>
            <a:r>
              <a:rPr b="1" lang="en"/>
              <a:t> of Knowledge Graphs: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66"/>
              <a:t>The Crazy Ideas and The Business Impact</a:t>
            </a:r>
            <a:endParaRPr b="1" sz="3866"/>
          </a:p>
        </p:txBody>
      </p:sp>
      <p:sp>
        <p:nvSpPr>
          <p:cNvPr id="194" name="Google Shape;194;p27"/>
          <p:cNvSpPr txBox="1"/>
          <p:nvPr>
            <p:ph idx="1" type="subTitle"/>
          </p:nvPr>
        </p:nvSpPr>
        <p:spPr>
          <a:xfrm>
            <a:off x="598100" y="3173154"/>
            <a:ext cx="82221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Xin Luna Dong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3/2024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598100" y="4553474"/>
            <a:ext cx="82221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85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This talk does not represent the company’s point of view</a:t>
            </a:r>
            <a:r>
              <a:rPr lang="en" sz="258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58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p36"/>
          <p:cNvCxnSpPr>
            <a:stCxn id="335" idx="7"/>
          </p:cNvCxnSpPr>
          <p:nvPr/>
        </p:nvCxnSpPr>
        <p:spPr>
          <a:xfrm flipH="1" rot="10800000">
            <a:off x="5624079" y="1591212"/>
            <a:ext cx="1087200" cy="204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36"/>
          <p:cNvCxnSpPr/>
          <p:nvPr/>
        </p:nvCxnSpPr>
        <p:spPr>
          <a:xfrm>
            <a:off x="3828314" y="2557448"/>
            <a:ext cx="1293300" cy="48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p36"/>
          <p:cNvSpPr txBox="1"/>
          <p:nvPr/>
        </p:nvSpPr>
        <p:spPr>
          <a:xfrm>
            <a:off x="4299936" y="2557448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6"/>
          <p:cNvSpPr/>
          <p:nvPr/>
        </p:nvSpPr>
        <p:spPr>
          <a:xfrm>
            <a:off x="937442" y="2339993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39" name="Google Shape;339;p36"/>
          <p:cNvSpPr/>
          <p:nvPr/>
        </p:nvSpPr>
        <p:spPr>
          <a:xfrm>
            <a:off x="3234418" y="2199522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40" name="Google Shape;340;p36"/>
          <p:cNvSpPr/>
          <p:nvPr/>
        </p:nvSpPr>
        <p:spPr>
          <a:xfrm>
            <a:off x="3234418" y="3344886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6"/>
          <p:cNvSpPr/>
          <p:nvPr/>
        </p:nvSpPr>
        <p:spPr>
          <a:xfrm>
            <a:off x="5120909" y="2673774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6"/>
          <p:cNvSpPr/>
          <p:nvPr/>
        </p:nvSpPr>
        <p:spPr>
          <a:xfrm>
            <a:off x="5120909" y="1707373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6"/>
          <p:cNvSpPr/>
          <p:nvPr/>
        </p:nvSpPr>
        <p:spPr>
          <a:xfrm>
            <a:off x="5120909" y="3640175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3234418" y="238743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mid345</a:t>
            </a:r>
            <a:endParaRPr sz="1100"/>
          </a:p>
        </p:txBody>
      </p:sp>
      <p:sp>
        <p:nvSpPr>
          <p:cNvPr id="344" name="Google Shape;344;p36"/>
          <p:cNvSpPr txBox="1"/>
          <p:nvPr/>
        </p:nvSpPr>
        <p:spPr>
          <a:xfrm>
            <a:off x="3234418" y="3541746"/>
            <a:ext cx="703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mid346</a:t>
            </a:r>
            <a:endParaRPr sz="1100"/>
          </a:p>
        </p:txBody>
      </p:sp>
      <p:sp>
        <p:nvSpPr>
          <p:cNvPr id="345" name="Google Shape;345;p36"/>
          <p:cNvSpPr txBox="1"/>
          <p:nvPr/>
        </p:nvSpPr>
        <p:spPr>
          <a:xfrm>
            <a:off x="5120909" y="188633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mid127</a:t>
            </a:r>
            <a:endParaRPr sz="1100"/>
          </a:p>
        </p:txBody>
      </p:sp>
      <p:sp>
        <p:nvSpPr>
          <p:cNvPr id="346" name="Google Shape;346;p36"/>
          <p:cNvSpPr txBox="1"/>
          <p:nvPr/>
        </p:nvSpPr>
        <p:spPr>
          <a:xfrm>
            <a:off x="5120909" y="3828087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mid129</a:t>
            </a:r>
            <a:endParaRPr sz="1100"/>
          </a:p>
        </p:txBody>
      </p:sp>
      <p:sp>
        <p:nvSpPr>
          <p:cNvPr id="347" name="Google Shape;347;p36"/>
          <p:cNvSpPr txBox="1"/>
          <p:nvPr/>
        </p:nvSpPr>
        <p:spPr>
          <a:xfrm>
            <a:off x="5120909" y="286168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mid128</a:t>
            </a:r>
            <a:endParaRPr sz="1100"/>
          </a:p>
        </p:txBody>
      </p:sp>
      <p:cxnSp>
        <p:nvCxnSpPr>
          <p:cNvPr id="348" name="Google Shape;348;p36"/>
          <p:cNvCxnSpPr/>
          <p:nvPr/>
        </p:nvCxnSpPr>
        <p:spPr>
          <a:xfrm flipH="1" rot="10800000">
            <a:off x="3828314" y="2074148"/>
            <a:ext cx="1296900" cy="483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36"/>
          <p:cNvCxnSpPr/>
          <p:nvPr/>
        </p:nvCxnSpPr>
        <p:spPr>
          <a:xfrm flipH="1" rot="10800000">
            <a:off x="5714804" y="2029496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36"/>
          <p:cNvCxnSpPr/>
          <p:nvPr/>
        </p:nvCxnSpPr>
        <p:spPr>
          <a:xfrm flipH="1" rot="10800000">
            <a:off x="5714804" y="4007039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36"/>
          <p:cNvCxnSpPr/>
          <p:nvPr/>
        </p:nvCxnSpPr>
        <p:spPr>
          <a:xfrm flipH="1" rot="10800000">
            <a:off x="5714804" y="2978002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36"/>
          <p:cNvCxnSpPr/>
          <p:nvPr/>
        </p:nvCxnSpPr>
        <p:spPr>
          <a:xfrm>
            <a:off x="2526984" y="2557448"/>
            <a:ext cx="7029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36"/>
          <p:cNvCxnSpPr/>
          <p:nvPr/>
        </p:nvCxnSpPr>
        <p:spPr>
          <a:xfrm>
            <a:off x="2526984" y="3640175"/>
            <a:ext cx="708000" cy="6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p36"/>
          <p:cNvSpPr txBox="1"/>
          <p:nvPr/>
        </p:nvSpPr>
        <p:spPr>
          <a:xfrm>
            <a:off x="4299936" y="1957922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/>
          </a:p>
        </p:txBody>
      </p:sp>
      <p:sp>
        <p:nvSpPr>
          <p:cNvPr id="355" name="Google Shape;355;p36"/>
          <p:cNvSpPr txBox="1"/>
          <p:nvPr/>
        </p:nvSpPr>
        <p:spPr>
          <a:xfrm>
            <a:off x="4173296" y="3881776"/>
            <a:ext cx="8304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/>
          <p:nvPr/>
        </p:nvSpPr>
        <p:spPr>
          <a:xfrm>
            <a:off x="3828313" y="3040649"/>
            <a:ext cx="1292162" cy="603232"/>
          </a:xfrm>
          <a:custGeom>
            <a:rect b="b" l="l" r="r" t="t"/>
            <a:pathLst>
              <a:path extrusionOk="0" h="630007" w="112606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6"/>
          <p:cNvSpPr/>
          <p:nvPr/>
        </p:nvSpPr>
        <p:spPr>
          <a:xfrm rot="10800000">
            <a:off x="3829184" y="3041088"/>
            <a:ext cx="1292162" cy="582756"/>
          </a:xfrm>
          <a:custGeom>
            <a:rect b="b" l="l" r="r" t="t"/>
            <a:pathLst>
              <a:path extrusionOk="0" h="630007" w="112606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3971471" y="3280351"/>
            <a:ext cx="1088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song_writer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2649256" y="2315847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6"/>
          <p:cNvSpPr txBox="1"/>
          <p:nvPr/>
        </p:nvSpPr>
        <p:spPr>
          <a:xfrm>
            <a:off x="5950616" y="376544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1" name="Google Shape;361;p36"/>
          <p:cNvSpPr txBox="1"/>
          <p:nvPr/>
        </p:nvSpPr>
        <p:spPr>
          <a:xfrm>
            <a:off x="5950616" y="273727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2" name="Google Shape;362;p36"/>
          <p:cNvSpPr txBox="1"/>
          <p:nvPr/>
        </p:nvSpPr>
        <p:spPr>
          <a:xfrm>
            <a:off x="5941883" y="1778958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3" name="Google Shape;363;p36"/>
          <p:cNvSpPr txBox="1"/>
          <p:nvPr/>
        </p:nvSpPr>
        <p:spPr>
          <a:xfrm>
            <a:off x="2649256" y="369829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1219200" y="2432174"/>
            <a:ext cx="1129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“Shake it off”</a:t>
            </a:r>
            <a:endParaRPr sz="1100"/>
          </a:p>
        </p:txBody>
      </p:sp>
      <p:sp>
        <p:nvSpPr>
          <p:cNvPr id="365" name="Google Shape;365;p36"/>
          <p:cNvSpPr/>
          <p:nvPr/>
        </p:nvSpPr>
        <p:spPr>
          <a:xfrm>
            <a:off x="937442" y="344061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6" name="Google Shape;366;p36"/>
          <p:cNvSpPr txBox="1"/>
          <p:nvPr/>
        </p:nvSpPr>
        <p:spPr>
          <a:xfrm>
            <a:off x="1215749" y="3514916"/>
            <a:ext cx="10662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“Love Story”</a:t>
            </a:r>
            <a:endParaRPr sz="1100"/>
          </a:p>
        </p:txBody>
      </p:sp>
      <p:sp>
        <p:nvSpPr>
          <p:cNvPr id="367" name="Google Shape;367;p36"/>
          <p:cNvSpPr/>
          <p:nvPr/>
        </p:nvSpPr>
        <p:spPr>
          <a:xfrm>
            <a:off x="6658049" y="226013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8" name="Google Shape;368;p36"/>
          <p:cNvSpPr txBox="1"/>
          <p:nvPr/>
        </p:nvSpPr>
        <p:spPr>
          <a:xfrm>
            <a:off x="6772418" y="2352299"/>
            <a:ext cx="14148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“Taylor Alison Swift”</a:t>
            </a:r>
            <a:endParaRPr sz="1100"/>
          </a:p>
        </p:txBody>
      </p:sp>
      <p:sp>
        <p:nvSpPr>
          <p:cNvPr id="369" name="Google Shape;369;p36"/>
          <p:cNvSpPr/>
          <p:nvPr/>
        </p:nvSpPr>
        <p:spPr>
          <a:xfrm>
            <a:off x="6658049" y="2769504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0" name="Google Shape;370;p36"/>
          <p:cNvSpPr txBox="1"/>
          <p:nvPr/>
        </p:nvSpPr>
        <p:spPr>
          <a:xfrm>
            <a:off x="6916099" y="2837666"/>
            <a:ext cx="11652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“Taylor Swift”</a:t>
            </a:r>
            <a:endParaRPr sz="1100"/>
          </a:p>
        </p:txBody>
      </p:sp>
      <p:sp>
        <p:nvSpPr>
          <p:cNvPr id="371" name="Google Shape;371;p36"/>
          <p:cNvSpPr/>
          <p:nvPr/>
        </p:nvSpPr>
        <p:spPr>
          <a:xfrm>
            <a:off x="6658049" y="3777915"/>
            <a:ext cx="1585800" cy="4539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2" name="Google Shape;372;p36"/>
          <p:cNvSpPr txBox="1"/>
          <p:nvPr/>
        </p:nvSpPr>
        <p:spPr>
          <a:xfrm>
            <a:off x="6906493" y="3869188"/>
            <a:ext cx="11844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“Country pop”</a:t>
            </a:r>
            <a:endParaRPr sz="1100"/>
          </a:p>
        </p:txBody>
      </p:sp>
      <p:cxnSp>
        <p:nvCxnSpPr>
          <p:cNvPr id="373" name="Google Shape;373;p36"/>
          <p:cNvCxnSpPr/>
          <p:nvPr/>
        </p:nvCxnSpPr>
        <p:spPr>
          <a:xfrm>
            <a:off x="3828314" y="3640175"/>
            <a:ext cx="1296600" cy="362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4" name="Google Shape;374;p36"/>
          <p:cNvSpPr txBox="1"/>
          <p:nvPr/>
        </p:nvSpPr>
        <p:spPr>
          <a:xfrm>
            <a:off x="3915044" y="2868061"/>
            <a:ext cx="6009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6"/>
          <p:cNvSpPr/>
          <p:nvPr/>
        </p:nvSpPr>
        <p:spPr>
          <a:xfrm>
            <a:off x="6658218" y="1820906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6" name="Google Shape;376;p36"/>
          <p:cNvSpPr txBox="1"/>
          <p:nvPr/>
        </p:nvSpPr>
        <p:spPr>
          <a:xfrm>
            <a:off x="6954048" y="1895721"/>
            <a:ext cx="10893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“Dance-pop”</a:t>
            </a:r>
            <a:endParaRPr sz="1100"/>
          </a:p>
        </p:txBody>
      </p:sp>
      <p:sp>
        <p:nvSpPr>
          <p:cNvPr id="377" name="Google Shape;377;p36"/>
          <p:cNvSpPr/>
          <p:nvPr/>
        </p:nvSpPr>
        <p:spPr>
          <a:xfrm>
            <a:off x="6655128" y="1380882"/>
            <a:ext cx="1585200" cy="4119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8" name="Google Shape;378;p36"/>
          <p:cNvSpPr txBox="1"/>
          <p:nvPr/>
        </p:nvSpPr>
        <p:spPr>
          <a:xfrm>
            <a:off x="7214471" y="1475201"/>
            <a:ext cx="9735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“Pop”</a:t>
            </a:r>
            <a:endParaRPr sz="1100"/>
          </a:p>
        </p:txBody>
      </p:sp>
      <p:sp>
        <p:nvSpPr>
          <p:cNvPr id="379" name="Google Shape;379;p36"/>
          <p:cNvSpPr txBox="1"/>
          <p:nvPr/>
        </p:nvSpPr>
        <p:spPr>
          <a:xfrm>
            <a:off x="5885997" y="14679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80" name="Google Shape;380;p36"/>
          <p:cNvSpPr txBox="1"/>
          <p:nvPr/>
        </p:nvSpPr>
        <p:spPr>
          <a:xfrm>
            <a:off x="5835493" y="23993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81" name="Google Shape;381;p36"/>
          <p:cNvSpPr/>
          <p:nvPr/>
        </p:nvSpPr>
        <p:spPr>
          <a:xfrm>
            <a:off x="6658052" y="3277507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12/13/1989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2" name="Google Shape;382;p36"/>
          <p:cNvCxnSpPr>
            <a:stCxn id="341" idx="5"/>
            <a:endCxn id="381" idx="2"/>
          </p:cNvCxnSpPr>
          <p:nvPr/>
        </p:nvCxnSpPr>
        <p:spPr>
          <a:xfrm>
            <a:off x="5624079" y="3189235"/>
            <a:ext cx="1034100" cy="294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p36"/>
          <p:cNvSpPr txBox="1"/>
          <p:nvPr/>
        </p:nvSpPr>
        <p:spPr>
          <a:xfrm>
            <a:off x="5699515" y="3347715"/>
            <a:ext cx="10221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birth_date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6"/>
          <p:cNvSpPr/>
          <p:nvPr/>
        </p:nvSpPr>
        <p:spPr>
          <a:xfrm>
            <a:off x="937442" y="2841593"/>
            <a:ext cx="1585800" cy="412800"/>
          </a:xfrm>
          <a:prstGeom prst="ellipse">
            <a:avLst/>
          </a:prstGeom>
          <a:solidFill>
            <a:srgbClr val="DF9677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Song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36"/>
          <p:cNvCxnSpPr>
            <a:stCxn id="384" idx="6"/>
            <a:endCxn id="339" idx="3"/>
          </p:cNvCxnSpPr>
          <p:nvPr/>
        </p:nvCxnSpPr>
        <p:spPr>
          <a:xfrm flipH="1" rot="10800000">
            <a:off x="2523242" y="2714993"/>
            <a:ext cx="797400" cy="333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p36"/>
          <p:cNvSpPr txBox="1"/>
          <p:nvPr/>
        </p:nvSpPr>
        <p:spPr>
          <a:xfrm>
            <a:off x="2781842" y="286093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" name="Google Shape;387;p36"/>
          <p:cNvCxnSpPr>
            <a:stCxn id="384" idx="6"/>
            <a:endCxn id="340" idx="1"/>
          </p:cNvCxnSpPr>
          <p:nvPr/>
        </p:nvCxnSpPr>
        <p:spPr>
          <a:xfrm>
            <a:off x="2523242" y="3047993"/>
            <a:ext cx="797400" cy="385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8" name="Google Shape;388;p36"/>
          <p:cNvSpPr txBox="1"/>
          <p:nvPr/>
        </p:nvSpPr>
        <p:spPr>
          <a:xfrm>
            <a:off x="2778306" y="327130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6"/>
          <p:cNvSpPr/>
          <p:nvPr/>
        </p:nvSpPr>
        <p:spPr>
          <a:xfrm>
            <a:off x="6654824" y="4301657"/>
            <a:ext cx="1585800" cy="389700"/>
          </a:xfrm>
          <a:prstGeom prst="ellipse">
            <a:avLst/>
          </a:prstGeom>
          <a:solidFill>
            <a:srgbClr val="DF9677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36"/>
          <p:cNvCxnSpPr>
            <a:stCxn id="342" idx="5"/>
            <a:endCxn id="389" idx="2"/>
          </p:cNvCxnSpPr>
          <p:nvPr/>
        </p:nvCxnSpPr>
        <p:spPr>
          <a:xfrm>
            <a:off x="5624079" y="4155636"/>
            <a:ext cx="1030800" cy="34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36"/>
          <p:cNvSpPr txBox="1"/>
          <p:nvPr/>
        </p:nvSpPr>
        <p:spPr>
          <a:xfrm>
            <a:off x="5832819" y="428855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/>
          </a:p>
        </p:txBody>
      </p:sp>
      <p:sp>
        <p:nvSpPr>
          <p:cNvPr id="392" name="Google Shape;392;p36"/>
          <p:cNvSpPr/>
          <p:nvPr/>
        </p:nvSpPr>
        <p:spPr>
          <a:xfrm>
            <a:off x="152061" y="4057085"/>
            <a:ext cx="1148700" cy="353700"/>
          </a:xfrm>
          <a:prstGeom prst="wedgeRectCallout">
            <a:avLst>
              <a:gd fmla="val 56220" name="adj1"/>
              <a:gd fmla="val -280872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Entity type</a:t>
            </a:r>
            <a:endParaRPr sz="1100"/>
          </a:p>
        </p:txBody>
      </p:sp>
      <p:sp>
        <p:nvSpPr>
          <p:cNvPr id="393" name="Google Shape;393;p36"/>
          <p:cNvSpPr/>
          <p:nvPr/>
        </p:nvSpPr>
        <p:spPr>
          <a:xfrm>
            <a:off x="2091617" y="1461295"/>
            <a:ext cx="1148700" cy="353700"/>
          </a:xfrm>
          <a:prstGeom prst="wedgeRectCallout">
            <a:avLst>
              <a:gd fmla="val 74002" name="adj1"/>
              <a:gd fmla="val 156043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Entity</a:t>
            </a:r>
            <a:endParaRPr sz="1100"/>
          </a:p>
        </p:txBody>
      </p:sp>
      <p:sp>
        <p:nvSpPr>
          <p:cNvPr id="394" name="Google Shape;394;p36"/>
          <p:cNvSpPr/>
          <p:nvPr/>
        </p:nvSpPr>
        <p:spPr>
          <a:xfrm>
            <a:off x="2954860" y="4283105"/>
            <a:ext cx="1148700" cy="353700"/>
          </a:xfrm>
          <a:prstGeom prst="wedgeRectCallout">
            <a:avLst>
              <a:gd fmla="val 67358" name="adj1"/>
              <a:gd fmla="val -193728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</a:t>
            </a:r>
            <a:endParaRPr sz="1100"/>
          </a:p>
        </p:txBody>
      </p:sp>
      <p:cxnSp>
        <p:nvCxnSpPr>
          <p:cNvPr id="395" name="Google Shape;395;p36"/>
          <p:cNvCxnSpPr>
            <a:stCxn id="341" idx="7"/>
            <a:endCxn id="367" idx="2"/>
          </p:cNvCxnSpPr>
          <p:nvPr/>
        </p:nvCxnSpPr>
        <p:spPr>
          <a:xfrm flipH="1" rot="10800000">
            <a:off x="5624079" y="2466413"/>
            <a:ext cx="1034100" cy="295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36"/>
          <p:cNvSpPr txBox="1"/>
          <p:nvPr/>
        </p:nvSpPr>
        <p:spPr>
          <a:xfrm>
            <a:off x="4295352" y="387897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/>
          </a:p>
        </p:txBody>
      </p:sp>
      <p:sp>
        <p:nvSpPr>
          <p:cNvPr id="397" name="Google Shape;397;p3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03" name="Google Shape;403;p37"/>
          <p:cNvSpPr txBox="1"/>
          <p:nvPr>
            <p:ph idx="1" type="body"/>
          </p:nvPr>
        </p:nvSpPr>
        <p:spPr>
          <a:xfrm>
            <a:off x="540300" y="11536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Characteristics of Entity-Based KGs</a:t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Ontology (types, relationships) manually defined w. clear semantics 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Entities are named-entities, w. no overlap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</a:t>
            </a:r>
            <a:b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a graph of entities and relationships to represent the world </a:t>
            </a:r>
            <a:endParaRPr sz="26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/>
          <p:nvPr/>
        </p:nvSpPr>
        <p:spPr>
          <a:xfrm>
            <a:off x="381875" y="200105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Transforming Wikipedia to A Knowledge Graph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279850" y="195955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304150" y="2407354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897050" y="1275254"/>
            <a:ext cx="298929" cy="615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413" name="Google Shape;413;p38"/>
          <p:cNvSpPr/>
          <p:nvPr/>
        </p:nvSpPr>
        <p:spPr>
          <a:xfrm>
            <a:off x="5654309" y="2749974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5654309" y="293788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mid128</a:t>
            </a:r>
            <a:endParaRPr sz="1100">
              <a:solidFill>
                <a:srgbClr val="1A1A1A"/>
              </a:solidFill>
            </a:endParaRPr>
          </a:p>
        </p:txBody>
      </p:sp>
      <p:cxnSp>
        <p:nvCxnSpPr>
          <p:cNvPr id="415" name="Google Shape;415;p38"/>
          <p:cNvCxnSpPr/>
          <p:nvPr/>
        </p:nvCxnSpPr>
        <p:spPr>
          <a:xfrm flipH="1" rot="10800000">
            <a:off x="6248204" y="3054202"/>
            <a:ext cx="939600" cy="18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6" name="Google Shape;416;p38"/>
          <p:cNvSpPr txBox="1"/>
          <p:nvPr/>
        </p:nvSpPr>
        <p:spPr>
          <a:xfrm>
            <a:off x="6484016" y="281347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17" name="Google Shape;417;p38"/>
          <p:cNvSpPr/>
          <p:nvPr/>
        </p:nvSpPr>
        <p:spPr>
          <a:xfrm>
            <a:off x="7191449" y="233633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418" name="Google Shape;418;p38"/>
          <p:cNvSpPr txBox="1"/>
          <p:nvPr/>
        </p:nvSpPr>
        <p:spPr>
          <a:xfrm>
            <a:off x="7305818" y="2428499"/>
            <a:ext cx="14148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“Taylor Alison Swift”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7191449" y="2845704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420" name="Google Shape;420;p38"/>
          <p:cNvSpPr txBox="1"/>
          <p:nvPr/>
        </p:nvSpPr>
        <p:spPr>
          <a:xfrm>
            <a:off x="7449499" y="2913866"/>
            <a:ext cx="11652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“Taylor Swift”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6368893" y="23993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22" name="Google Shape;422;p38"/>
          <p:cNvSpPr/>
          <p:nvPr/>
        </p:nvSpPr>
        <p:spPr>
          <a:xfrm>
            <a:off x="7191452" y="3353707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 12/13/1989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38"/>
          <p:cNvCxnSpPr>
            <a:stCxn id="413" idx="5"/>
            <a:endCxn id="422" idx="2"/>
          </p:cNvCxnSpPr>
          <p:nvPr/>
        </p:nvCxnSpPr>
        <p:spPr>
          <a:xfrm>
            <a:off x="6157479" y="3265435"/>
            <a:ext cx="1034100" cy="2946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4" name="Google Shape;424;p38"/>
          <p:cNvSpPr txBox="1"/>
          <p:nvPr/>
        </p:nvSpPr>
        <p:spPr>
          <a:xfrm>
            <a:off x="6232915" y="3423915"/>
            <a:ext cx="10221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birth_date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5" name="Google Shape;425;p38"/>
          <p:cNvCxnSpPr>
            <a:stCxn id="413" idx="7"/>
            <a:endCxn id="417" idx="2"/>
          </p:cNvCxnSpPr>
          <p:nvPr/>
        </p:nvCxnSpPr>
        <p:spPr>
          <a:xfrm flipH="1" rot="10800000">
            <a:off x="6157479" y="2542613"/>
            <a:ext cx="1034100" cy="2958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6" name="Google Shape;4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050" y="1017800"/>
            <a:ext cx="1938408" cy="3820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/>
          <p:nvPr/>
        </p:nvSpPr>
        <p:spPr>
          <a:xfrm>
            <a:off x="4524323" y="2923508"/>
            <a:ext cx="1022100" cy="29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8"/>
          <p:cNvSpPr txBox="1"/>
          <p:nvPr>
            <p:ph idx="1" type="body"/>
          </p:nvPr>
        </p:nvSpPr>
        <p:spPr>
          <a:xfrm>
            <a:off x="4502700" y="1077475"/>
            <a:ext cx="4433700" cy="13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pot of gold: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 Wikipedia Infoboxes to knowledge entities and relationships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Transforming Wikipedia to A Knowledge Graph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34" name="Google Shape;434;p39"/>
          <p:cNvSpPr/>
          <p:nvPr/>
        </p:nvSpPr>
        <p:spPr>
          <a:xfrm>
            <a:off x="381875" y="2012634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9"/>
          <p:cNvSpPr txBox="1"/>
          <p:nvPr/>
        </p:nvSpPr>
        <p:spPr>
          <a:xfrm>
            <a:off x="311919" y="1971134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9"/>
          <p:cNvSpPr txBox="1"/>
          <p:nvPr/>
        </p:nvSpPr>
        <p:spPr>
          <a:xfrm>
            <a:off x="336219" y="2418932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39"/>
          <p:cNvSpPr/>
          <p:nvPr/>
        </p:nvSpPr>
        <p:spPr>
          <a:xfrm>
            <a:off x="668450" y="1275254"/>
            <a:ext cx="932962" cy="65841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1K</a:t>
            </a:r>
          </a:p>
        </p:txBody>
      </p:sp>
      <p:pic>
        <p:nvPicPr>
          <p:cNvPr id="438" name="Google Shape;4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125" y="2773625"/>
            <a:ext cx="3027500" cy="5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9125" y="3442732"/>
            <a:ext cx="1626600" cy="83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9"/>
          <p:cNvSpPr txBox="1"/>
          <p:nvPr>
            <p:ph idx="1" type="body"/>
          </p:nvPr>
        </p:nvSpPr>
        <p:spPr>
          <a:xfrm>
            <a:off x="2292900" y="1077475"/>
            <a:ext cx="63897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quality of Wikipedia data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guarantees production quality. Common practice in industry.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Well-known examples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9"/>
          <p:cNvSpPr txBox="1"/>
          <p:nvPr/>
        </p:nvSpPr>
        <p:spPr>
          <a:xfrm>
            <a:off x="944938" y="4831600"/>
            <a:ext cx="770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Fabian M. Suchanek, Gjergji Kasneci, Gerhard Weikum. Yago: A core of semantic knowledge. WWW, 2007.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780" y="3408902"/>
            <a:ext cx="1230142" cy="8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8176" y="2300789"/>
            <a:ext cx="2114396" cy="13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1975" y="3652283"/>
            <a:ext cx="2205275" cy="12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4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Integrating Data from Different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0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pic>
        <p:nvPicPr>
          <p:cNvPr id="454" name="Google Shape;4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675" y="1084399"/>
            <a:ext cx="6923922" cy="217787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2218825" y="3169366"/>
            <a:ext cx="693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Are they the same person?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Entity Linkage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Are “Born” and “date of birth” the same?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Schema Alignment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Why “May 14, 1982” vs “7 November 1983”?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Data Fusion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56" name="Google Shape;456;p40"/>
          <p:cNvSpPr/>
          <p:nvPr/>
        </p:nvSpPr>
        <p:spPr>
          <a:xfrm>
            <a:off x="3247125" y="2515325"/>
            <a:ext cx="884100" cy="248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0"/>
          <p:cNvSpPr/>
          <p:nvPr/>
        </p:nvSpPr>
        <p:spPr>
          <a:xfrm>
            <a:off x="5640950" y="2515325"/>
            <a:ext cx="1401900" cy="248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2101" y="0"/>
            <a:ext cx="1401899" cy="17367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0"/>
          <p:cNvSpPr txBox="1"/>
          <p:nvPr/>
        </p:nvSpPr>
        <p:spPr>
          <a:xfrm>
            <a:off x="1602850" y="4831600"/>
            <a:ext cx="70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Xin Luna Dong, Divesh Srivastava. Big Data Integration. Morgan Claypool Publishers. 2015.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0"/>
          <p:cNvSpPr txBox="1"/>
          <p:nvPr>
            <p:ph idx="1" type="body"/>
          </p:nvPr>
        </p:nvSpPr>
        <p:spPr>
          <a:xfrm>
            <a:off x="1573125" y="4115840"/>
            <a:ext cx="740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Challenges: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Heterogeneity, Heterogeneity, Heterogeneity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Solution: Data Integration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4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Extracting Data from Semi-Structured Websites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67" name="Google Shape;467;p41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41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470" name="Google Shape;4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400" y="1057113"/>
            <a:ext cx="2863200" cy="2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050" y="1058850"/>
            <a:ext cx="3754317" cy="2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2400" y="1058850"/>
            <a:ext cx="3227030" cy="28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1"/>
          <p:cNvSpPr txBox="1"/>
          <p:nvPr>
            <p:ph idx="1" type="body"/>
          </p:nvPr>
        </p:nvSpPr>
        <p:spPr>
          <a:xfrm>
            <a:off x="2140500" y="3962300"/>
            <a:ext cx="69273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Solution: Knowledge extraction 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w. distant supervision &amp; GNN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914175" y="481429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Lockard et al., Ceres: Distantly supervised relation extraction from the semi-structured web. VLDB, 2018.​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Web Knowledge Extractions &amp; Fusion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480" name="Google Shape;4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825" y="1086875"/>
            <a:ext cx="4607974" cy="30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2"/>
          <p:cNvSpPr txBox="1"/>
          <p:nvPr/>
        </p:nvSpPr>
        <p:spPr>
          <a:xfrm>
            <a:off x="1666050" y="4051350"/>
            <a:ext cx="745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Solution: Web-scale extraction; knowledge fusion 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42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2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2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Google Shape;485;p42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486" name="Google Shape;486;p42"/>
          <p:cNvSpPr txBox="1"/>
          <p:nvPr/>
        </p:nvSpPr>
        <p:spPr>
          <a:xfrm>
            <a:off x="914175" y="4457223"/>
            <a:ext cx="663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From data fusion to knowledge fusion. PVLDB, 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Knowledge Vault: A Web-scale approach to probabilistic knowledge fusion. SIGKDD, 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Dong et al., Knowledge-based trust: Estimating the trustworthiness of web sources. PVLDB, 2015.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476" y="2366149"/>
            <a:ext cx="7157100" cy="218767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3"/>
          <p:cNvSpPr txBox="1"/>
          <p:nvPr>
            <p:ph idx="1" type="body"/>
          </p:nvPr>
        </p:nvSpPr>
        <p:spPr>
          <a:xfrm>
            <a:off x="311700" y="1001275"/>
            <a:ext cx="8520600" cy="40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idea: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graph of entities and relationships to represent the world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 challenges: </a:t>
            </a:r>
            <a:r>
              <a:rPr b="1" lang="en" sz="2195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Heterogeneous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everywhere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Framework: 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Applications: Web search, Web Q&amp;A, Smart assistant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493" name="Google Shape;493;p4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 Summary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494" name="Google Shape;49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9351" y="3516475"/>
            <a:ext cx="1195725" cy="13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About the Product Domain?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00" name="Google Shape;500;p44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4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4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High coverage, 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long-tail use cases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p44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504" name="Google Shape;504;p44"/>
          <p:cNvSpPr txBox="1"/>
          <p:nvPr/>
        </p:nvSpPr>
        <p:spPr>
          <a:xfrm>
            <a:off x="2526675" y="2252850"/>
            <a:ext cx="6465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077C2"/>
                </a:solidFill>
                <a:latin typeface="Roboto"/>
                <a:ea typeface="Roboto"/>
                <a:cs typeface="Roboto"/>
                <a:sym typeface="Roboto"/>
              </a:rPr>
              <a:t>Can we do the same for products?</a:t>
            </a:r>
            <a:endParaRPr sz="1800">
              <a:solidFill>
                <a:srgbClr val="0077C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"/>
          <p:cNvSpPr txBox="1"/>
          <p:nvPr>
            <p:ph type="title"/>
          </p:nvPr>
        </p:nvSpPr>
        <p:spPr>
          <a:xfrm>
            <a:off x="490250" y="526350"/>
            <a:ext cx="8572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#2: Text-Rich Knowledge Graphs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 (1)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: My                  Journey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descr="Download free US maps" id="201" name="Google Shape;2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847" y="1034743"/>
            <a:ext cx="6452984" cy="38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2356130" y="1431945"/>
            <a:ext cx="98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rPr>
              <a:t>PhD @ UW</a:t>
            </a:r>
            <a:endParaRPr sz="1100"/>
          </a:p>
        </p:txBody>
      </p:sp>
      <p:grpSp>
        <p:nvGrpSpPr>
          <p:cNvPr id="203" name="Google Shape;203;p28"/>
          <p:cNvGrpSpPr/>
          <p:nvPr/>
        </p:nvGrpSpPr>
        <p:grpSpPr>
          <a:xfrm>
            <a:off x="1912087" y="1453264"/>
            <a:ext cx="1453725" cy="1371600"/>
            <a:chOff x="2455939" y="2280745"/>
            <a:chExt cx="1938300" cy="1828800"/>
          </a:xfrm>
        </p:grpSpPr>
        <p:cxnSp>
          <p:nvCxnSpPr>
            <p:cNvPr id="204" name="Google Shape;204;p28"/>
            <p:cNvCxnSpPr/>
            <p:nvPr/>
          </p:nvCxnSpPr>
          <p:spPr>
            <a:xfrm flipH="1">
              <a:off x="2743196" y="2280745"/>
              <a:ext cx="304800" cy="18288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5" name="Google Shape;205;p28"/>
            <p:cNvSpPr txBox="1"/>
            <p:nvPr/>
          </p:nvSpPr>
          <p:spPr>
            <a:xfrm>
              <a:off x="2455939" y="3305443"/>
              <a:ext cx="19383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Intern</a:t>
              </a:r>
              <a:b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@ Google</a:t>
              </a:r>
              <a:endParaRPr sz="1100"/>
            </a:p>
          </p:txBody>
        </p:sp>
      </p:grpSp>
      <p:grpSp>
        <p:nvGrpSpPr>
          <p:cNvPr id="206" name="Google Shape;206;p28"/>
          <p:cNvGrpSpPr/>
          <p:nvPr/>
        </p:nvGrpSpPr>
        <p:grpSpPr>
          <a:xfrm>
            <a:off x="2080233" y="1716775"/>
            <a:ext cx="5563167" cy="1108089"/>
            <a:chOff x="2680133" y="2632093"/>
            <a:chExt cx="7417557" cy="1477452"/>
          </a:xfrm>
        </p:grpSpPr>
        <p:cxnSp>
          <p:nvCxnSpPr>
            <p:cNvPr id="207" name="Google Shape;207;p28"/>
            <p:cNvCxnSpPr/>
            <p:nvPr/>
          </p:nvCxnSpPr>
          <p:spPr>
            <a:xfrm flipH="1" rot="10800000">
              <a:off x="2680133" y="3352945"/>
              <a:ext cx="6590100" cy="7566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8" name="Google Shape;208;p28"/>
            <p:cNvSpPr txBox="1"/>
            <p:nvPr/>
          </p:nvSpPr>
          <p:spPr>
            <a:xfrm>
              <a:off x="8042990" y="2632093"/>
              <a:ext cx="20547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Pure researcher @</a:t>
              </a: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AT&amp;T Labs</a:t>
              </a:r>
              <a:endParaRPr sz="1100"/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1549188" y="2392736"/>
            <a:ext cx="5461797" cy="912256"/>
            <a:chOff x="1972074" y="3431774"/>
            <a:chExt cx="7282396" cy="1216341"/>
          </a:xfrm>
        </p:grpSpPr>
        <p:cxnSp>
          <p:nvCxnSpPr>
            <p:cNvPr id="210" name="Google Shape;210;p28"/>
            <p:cNvCxnSpPr/>
            <p:nvPr/>
          </p:nvCxnSpPr>
          <p:spPr>
            <a:xfrm flipH="1" rot="10800000">
              <a:off x="2664370" y="3431774"/>
              <a:ext cx="6590100" cy="7566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11" name="Google Shape;211;p28"/>
            <p:cNvSpPr txBox="1"/>
            <p:nvPr/>
          </p:nvSpPr>
          <p:spPr>
            <a:xfrm>
              <a:off x="1972074" y="4268615"/>
              <a:ext cx="2025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Google</a:t>
              </a:r>
              <a:endParaRPr sz="1100"/>
            </a:p>
          </p:txBody>
        </p:sp>
      </p:grpSp>
      <p:grpSp>
        <p:nvGrpSpPr>
          <p:cNvPr id="212" name="Google Shape;212;p28"/>
          <p:cNvGrpSpPr/>
          <p:nvPr/>
        </p:nvGrpSpPr>
        <p:grpSpPr>
          <a:xfrm>
            <a:off x="1147472" y="1339875"/>
            <a:ext cx="1213875" cy="1469306"/>
            <a:chOff x="1538052" y="2129559"/>
            <a:chExt cx="1618500" cy="1959075"/>
          </a:xfrm>
        </p:grpSpPr>
        <p:cxnSp>
          <p:nvCxnSpPr>
            <p:cNvPr id="213" name="Google Shape;213;p28"/>
            <p:cNvCxnSpPr/>
            <p:nvPr/>
          </p:nvCxnSpPr>
          <p:spPr>
            <a:xfrm flipH="1">
              <a:off x="2669627" y="2259834"/>
              <a:ext cx="304800" cy="18288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14" name="Google Shape;214;p28"/>
            <p:cNvSpPr txBox="1"/>
            <p:nvPr/>
          </p:nvSpPr>
          <p:spPr>
            <a:xfrm>
              <a:off x="1538052" y="2129559"/>
              <a:ext cx="1618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Amazon</a:t>
              </a:r>
              <a:endParaRPr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5" name="Google Shape;215;p28"/>
          <p:cNvSpPr txBox="1"/>
          <p:nvPr/>
        </p:nvSpPr>
        <p:spPr>
          <a:xfrm>
            <a:off x="235105" y="152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rPr>
              <a:t>Meta</a:t>
            </a: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9370" y="236857"/>
            <a:ext cx="1229674" cy="820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700" y="996225"/>
            <a:ext cx="4551784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 KG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16" name="Google Shape;516;p46"/>
          <p:cNvSpPr/>
          <p:nvPr/>
        </p:nvSpPr>
        <p:spPr>
          <a:xfrm>
            <a:off x="5714641" y="1514639"/>
            <a:ext cx="1327500" cy="468600"/>
          </a:xfrm>
          <a:prstGeom prst="wedgeRectCallout">
            <a:avLst>
              <a:gd fmla="val -127898" name="adj1"/>
              <a:gd fmla="val 71965" name="adj2"/>
            </a:avLst>
          </a:prstGeom>
          <a:solidFill>
            <a:srgbClr val="E3831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300"/>
          </a:p>
        </p:txBody>
      </p:sp>
      <p:sp>
        <p:nvSpPr>
          <p:cNvPr id="517" name="Google Shape;517;p46"/>
          <p:cNvSpPr txBox="1"/>
          <p:nvPr/>
        </p:nvSpPr>
        <p:spPr>
          <a:xfrm>
            <a:off x="5714650" y="2910250"/>
            <a:ext cx="3266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Other domains: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Bioinformatics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, Health, Geography,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Local business,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Events, etc.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23" name="Google Shape;523;p47"/>
          <p:cNvSpPr txBox="1"/>
          <p:nvPr>
            <p:ph idx="1" type="body"/>
          </p:nvPr>
        </p:nvSpPr>
        <p:spPr>
          <a:xfrm>
            <a:off x="540300" y="11536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Characteristics of Text-Rich KGs</a:t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Ontology (types, relationships) very complex with overlaps and ambiguities; </a:t>
            </a: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millions of product types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Attribute values are oftentimes texts, with overlaps and ambiguities</a:t>
            </a:r>
            <a:b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“Coffee” vs “Cappuccino” as icecream flavors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Entities may not be named-entities, such as products</a:t>
            </a:r>
            <a:b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“Onus 2 Colors Highlighter Stick, Shimmer Cream Powder Waterproof Light Face Cosmetics, creamy Self Sharpening Crayon STick Highlighter” vs. “Xin Luna Dong”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Seed Crazy Idea </a:t>
            </a:r>
            <a:b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Mining structure and modeling ambiguity from text sources</a:t>
            </a:r>
            <a:endParaRPr sz="26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399" y="1349221"/>
            <a:ext cx="4848156" cy="338816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8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I: Providing Information</a:t>
            </a:r>
            <a:endParaRPr/>
          </a:p>
        </p:txBody>
      </p:sp>
      <p:pic>
        <p:nvPicPr>
          <p:cNvPr id="531" name="Google Shape;53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8"/>
          <p:cNvSpPr/>
          <p:nvPr/>
        </p:nvSpPr>
        <p:spPr>
          <a:xfrm>
            <a:off x="4860495" y="1373672"/>
            <a:ext cx="2189100" cy="19140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9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II: Providing Choices</a:t>
            </a:r>
            <a:endParaRPr/>
          </a:p>
        </p:txBody>
      </p:sp>
      <p:pic>
        <p:nvPicPr>
          <p:cNvPr id="539" name="Google Shape;53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9825" y="1340800"/>
            <a:ext cx="1960643" cy="339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9"/>
          <p:cNvPicPr preferRelativeResize="0"/>
          <p:nvPr/>
        </p:nvPicPr>
        <p:blipFill rotWithShape="1">
          <a:blip r:embed="rId5">
            <a:alphaModFix/>
          </a:blip>
          <a:srcRect b="1068" l="0" r="0" t="0"/>
          <a:stretch/>
        </p:blipFill>
        <p:spPr>
          <a:xfrm>
            <a:off x="4471290" y="1349221"/>
            <a:ext cx="1979907" cy="338200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9"/>
          <p:cNvSpPr/>
          <p:nvPr/>
        </p:nvSpPr>
        <p:spPr>
          <a:xfrm>
            <a:off x="2451306" y="2975576"/>
            <a:ext cx="1850100" cy="11391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9"/>
          <p:cNvSpPr/>
          <p:nvPr/>
        </p:nvSpPr>
        <p:spPr>
          <a:xfrm>
            <a:off x="4496438" y="2990643"/>
            <a:ext cx="1878900" cy="14478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0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550" name="Google Shape;55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84736"/>
            <a:ext cx="6762752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1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559" name="Google Shape;55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84736"/>
            <a:ext cx="6762752" cy="233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51"/>
          <p:cNvGrpSpPr/>
          <p:nvPr/>
        </p:nvGrpSpPr>
        <p:grpSpPr>
          <a:xfrm>
            <a:off x="1462365" y="1985734"/>
            <a:ext cx="1218466" cy="2382075"/>
            <a:chOff x="1876670" y="2954882"/>
            <a:chExt cx="1624622" cy="3176100"/>
          </a:xfrm>
        </p:grpSpPr>
        <p:cxnSp>
          <p:nvCxnSpPr>
            <p:cNvPr id="563" name="Google Shape;563;p51"/>
            <p:cNvCxnSpPr/>
            <p:nvPr/>
          </p:nvCxnSpPr>
          <p:spPr>
            <a:xfrm>
              <a:off x="1876670" y="2954882"/>
              <a:ext cx="1624500" cy="3164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4" name="Google Shape;564;p51"/>
            <p:cNvCxnSpPr/>
            <p:nvPr/>
          </p:nvCxnSpPr>
          <p:spPr>
            <a:xfrm flipH="1">
              <a:off x="1876792" y="2954882"/>
              <a:ext cx="1624500" cy="31761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5" name="Google Shape;565;p51"/>
          <p:cNvGrpSpPr/>
          <p:nvPr/>
        </p:nvGrpSpPr>
        <p:grpSpPr>
          <a:xfrm>
            <a:off x="6877555" y="2034115"/>
            <a:ext cx="1218467" cy="2382075"/>
            <a:chOff x="1876670" y="2954882"/>
            <a:chExt cx="1624622" cy="3176100"/>
          </a:xfrm>
        </p:grpSpPr>
        <p:cxnSp>
          <p:nvCxnSpPr>
            <p:cNvPr id="566" name="Google Shape;566;p51"/>
            <p:cNvCxnSpPr/>
            <p:nvPr/>
          </p:nvCxnSpPr>
          <p:spPr>
            <a:xfrm>
              <a:off x="1876670" y="2954882"/>
              <a:ext cx="1624500" cy="3164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7" name="Google Shape;567;p51"/>
            <p:cNvCxnSpPr/>
            <p:nvPr/>
          </p:nvCxnSpPr>
          <p:spPr>
            <a:xfrm flipH="1">
              <a:off x="1876792" y="2954882"/>
              <a:ext cx="1624500" cy="31761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2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574" name="Google Shape;57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79252"/>
            <a:ext cx="6762752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7503" y="1960202"/>
            <a:ext cx="1304925" cy="23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3061" y="1960202"/>
            <a:ext cx="1276350" cy="237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3"/>
          <p:cNvSpPr txBox="1"/>
          <p:nvPr>
            <p:ph type="title"/>
          </p:nvPr>
        </p:nvSpPr>
        <p:spPr>
          <a:xfrm>
            <a:off x="878306" y="211704"/>
            <a:ext cx="81465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</a:t>
            </a:r>
            <a:r>
              <a:rPr lang="en" sz="3300"/>
              <a:t>V</a:t>
            </a:r>
            <a:r>
              <a:rPr lang="en" sz="3300"/>
              <a:t>: Improving Recommendation</a:t>
            </a:r>
            <a:endParaRPr/>
          </a:p>
        </p:txBody>
      </p:sp>
      <p:pic>
        <p:nvPicPr>
          <p:cNvPr id="584" name="Google Shape;5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585" y="1477261"/>
            <a:ext cx="4399596" cy="36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AMAZON CONFIDENTIAL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Do We Need Different Techniques?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591" name="Google Shape;5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200"/>
            <a:ext cx="8839200" cy="310292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4"/>
          <p:cNvSpPr/>
          <p:nvPr/>
        </p:nvSpPr>
        <p:spPr>
          <a:xfrm>
            <a:off x="6488225" y="1991825"/>
            <a:ext cx="2197500" cy="13233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4"/>
          <p:cNvSpPr txBox="1"/>
          <p:nvPr/>
        </p:nvSpPr>
        <p:spPr>
          <a:xfrm>
            <a:off x="704700" y="4335700"/>
            <a:ext cx="75138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Different challenges: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nstructured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oisy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product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5"/>
          <p:cNvSpPr txBox="1"/>
          <p:nvPr>
            <p:ph type="title"/>
          </p:nvPr>
        </p:nvSpPr>
        <p:spPr>
          <a:xfrm>
            <a:off x="558125" y="138750"/>
            <a:ext cx="84873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None/>
            </a:pPr>
            <a:r>
              <a:rPr lang="en" sz="3000"/>
              <a:t>AutoKnow: Self-Driving Product Knowledge Collection</a:t>
            </a:r>
            <a:endParaRPr/>
          </a:p>
        </p:txBody>
      </p:sp>
      <p:pic>
        <p:nvPicPr>
          <p:cNvPr id="600" name="Google Shape;60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5"/>
          <p:cNvSpPr/>
          <p:nvPr/>
        </p:nvSpPr>
        <p:spPr>
          <a:xfrm>
            <a:off x="5075736" y="1436963"/>
            <a:ext cx="3806400" cy="325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2" name="Google Shape;602;p55"/>
          <p:cNvGraphicFramePr/>
          <p:nvPr/>
        </p:nvGraphicFramePr>
        <p:xfrm>
          <a:off x="362846" y="33342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{C95977A3-5B35-471D-AD72-9C8D4A2BF9C5}</a:tableStyleId>
              </a:tblPr>
              <a:tblGrid>
                <a:gridCol w="872975"/>
                <a:gridCol w="648800"/>
                <a:gridCol w="760900"/>
                <a:gridCol w="760900"/>
              </a:tblGrid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Type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Color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1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Snacks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 u="none" cap="none" strike="noStrike">
                          <a:solidFill>
                            <a:srgbClr val="FF0000"/>
                          </a:solidFill>
                        </a:rPr>
                        <a:t>Cherry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2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3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Choc.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Gold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sp>
        <p:nvSpPr>
          <p:cNvPr id="603" name="Google Shape;603;p55"/>
          <p:cNvSpPr/>
          <p:nvPr/>
        </p:nvSpPr>
        <p:spPr>
          <a:xfrm>
            <a:off x="3676254" y="2873934"/>
            <a:ext cx="1131900" cy="56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38100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AutoKnow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55"/>
          <p:cNvSpPr/>
          <p:nvPr/>
        </p:nvSpPr>
        <p:spPr>
          <a:xfrm>
            <a:off x="2338987" y="2639336"/>
            <a:ext cx="1139300" cy="605901"/>
          </a:xfrm>
          <a:prstGeom prst="flowChartMagneticDisk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logs</a:t>
            </a:r>
            <a:endParaRPr sz="1100"/>
          </a:p>
        </p:txBody>
      </p:sp>
      <p:sp>
        <p:nvSpPr>
          <p:cNvPr id="605" name="Google Shape;605;p55"/>
          <p:cNvSpPr/>
          <p:nvPr/>
        </p:nvSpPr>
        <p:spPr>
          <a:xfrm>
            <a:off x="989267" y="1700477"/>
            <a:ext cx="958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06" name="Google Shape;606;p55"/>
          <p:cNvSpPr/>
          <p:nvPr/>
        </p:nvSpPr>
        <p:spPr>
          <a:xfrm>
            <a:off x="597540" y="1427872"/>
            <a:ext cx="193417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5"/>
          <p:cNvSpPr/>
          <p:nvPr/>
        </p:nvSpPr>
        <p:spPr>
          <a:xfrm>
            <a:off x="625379" y="2136979"/>
            <a:ext cx="855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08" name="Google Shape;608;p55"/>
          <p:cNvSpPr/>
          <p:nvPr/>
        </p:nvSpPr>
        <p:spPr>
          <a:xfrm>
            <a:off x="1579636" y="2126993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09" name="Google Shape;609;p55"/>
          <p:cNvSpPr/>
          <p:nvPr/>
        </p:nvSpPr>
        <p:spPr>
          <a:xfrm>
            <a:off x="989276" y="2606275"/>
            <a:ext cx="8679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10" name="Google Shape;610;p55"/>
          <p:cNvCxnSpPr>
            <a:stCxn id="605" idx="3"/>
            <a:endCxn id="607" idx="0"/>
          </p:cNvCxnSpPr>
          <p:nvPr/>
        </p:nvCxnSpPr>
        <p:spPr>
          <a:xfrm flipH="1">
            <a:off x="1053092" y="1961920"/>
            <a:ext cx="765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1" name="Google Shape;611;p55"/>
          <p:cNvCxnSpPr>
            <a:stCxn id="605" idx="5"/>
          </p:cNvCxnSpPr>
          <p:nvPr/>
        </p:nvCxnSpPr>
        <p:spPr>
          <a:xfrm>
            <a:off x="1807142" y="1961920"/>
            <a:ext cx="906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2" name="Google Shape;612;p55"/>
          <p:cNvCxnSpPr>
            <a:stCxn id="607" idx="4"/>
            <a:endCxn id="609" idx="1"/>
          </p:cNvCxnSpPr>
          <p:nvPr/>
        </p:nvCxnSpPr>
        <p:spPr>
          <a:xfrm>
            <a:off x="1053179" y="2443279"/>
            <a:ext cx="63300" cy="207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3" name="Google Shape;613;p55"/>
          <p:cNvSpPr txBox="1"/>
          <p:nvPr/>
        </p:nvSpPr>
        <p:spPr>
          <a:xfrm>
            <a:off x="5186118" y="1543423"/>
            <a:ext cx="75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KG</a:t>
            </a:r>
            <a:endParaRPr sz="1100"/>
          </a:p>
        </p:txBody>
      </p:sp>
      <p:sp>
        <p:nvSpPr>
          <p:cNvPr id="614" name="Google Shape;614;p55"/>
          <p:cNvSpPr/>
          <p:nvPr/>
        </p:nvSpPr>
        <p:spPr>
          <a:xfrm>
            <a:off x="6819187" y="1729470"/>
            <a:ext cx="9633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15" name="Google Shape;615;p55"/>
          <p:cNvSpPr/>
          <p:nvPr/>
        </p:nvSpPr>
        <p:spPr>
          <a:xfrm>
            <a:off x="5564109" y="1536378"/>
            <a:ext cx="279763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55"/>
          <p:cNvSpPr/>
          <p:nvPr/>
        </p:nvSpPr>
        <p:spPr>
          <a:xfrm>
            <a:off x="6450504" y="2245484"/>
            <a:ext cx="8604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17" name="Google Shape;617;p55"/>
          <p:cNvSpPr/>
          <p:nvPr/>
        </p:nvSpPr>
        <p:spPr>
          <a:xfrm>
            <a:off x="7409555" y="2235498"/>
            <a:ext cx="841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18" name="Google Shape;618;p55"/>
          <p:cNvSpPr/>
          <p:nvPr/>
        </p:nvSpPr>
        <p:spPr>
          <a:xfrm>
            <a:off x="6819174" y="2714786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19" name="Google Shape;619;p55"/>
          <p:cNvCxnSpPr>
            <a:stCxn id="614" idx="3"/>
            <a:endCxn id="616" idx="0"/>
          </p:cNvCxnSpPr>
          <p:nvPr/>
        </p:nvCxnSpPr>
        <p:spPr>
          <a:xfrm flipH="1">
            <a:off x="6880759" y="1990913"/>
            <a:ext cx="79500" cy="254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0" name="Google Shape;620;p55"/>
          <p:cNvCxnSpPr/>
          <p:nvPr/>
        </p:nvCxnSpPr>
        <p:spPr>
          <a:xfrm>
            <a:off x="7539081" y="2013319"/>
            <a:ext cx="107700" cy="232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1" name="Google Shape;621;p55"/>
          <p:cNvCxnSpPr/>
          <p:nvPr/>
        </p:nvCxnSpPr>
        <p:spPr>
          <a:xfrm>
            <a:off x="7017207" y="2530166"/>
            <a:ext cx="54900" cy="190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2" name="Google Shape;622;p55"/>
          <p:cNvSpPr/>
          <p:nvPr/>
        </p:nvSpPr>
        <p:spPr>
          <a:xfrm>
            <a:off x="5802172" y="2649813"/>
            <a:ext cx="947400" cy="306300"/>
          </a:xfrm>
          <a:prstGeom prst="ellipse">
            <a:avLst/>
          </a:prstGeom>
          <a:solidFill>
            <a:srgbClr val="A39B4E"/>
          </a:solidFill>
          <a:ln cap="flat" cmpd="sng" w="15875">
            <a:solidFill>
              <a:srgbClr val="6F7B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Pretzels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3" name="Google Shape;623;p55"/>
          <p:cNvCxnSpPr>
            <a:stCxn id="616" idx="3"/>
          </p:cNvCxnSpPr>
          <p:nvPr/>
        </p:nvCxnSpPr>
        <p:spPr>
          <a:xfrm flipH="1">
            <a:off x="6488307" y="2506928"/>
            <a:ext cx="88200" cy="176400"/>
          </a:xfrm>
          <a:prstGeom prst="straightConnector1">
            <a:avLst/>
          </a:prstGeom>
          <a:noFill/>
          <a:ln cap="flat" cmpd="sng" w="19050">
            <a:solidFill>
              <a:srgbClr val="6F7B6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4" name="Google Shape;624;p55"/>
          <p:cNvSpPr txBox="1"/>
          <p:nvPr/>
        </p:nvSpPr>
        <p:spPr>
          <a:xfrm>
            <a:off x="54251" y="3016281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</a:t>
            </a:r>
            <a:endParaRPr sz="1100"/>
          </a:p>
        </p:txBody>
      </p:sp>
      <p:sp>
        <p:nvSpPr>
          <p:cNvPr id="625" name="Google Shape;625;p55"/>
          <p:cNvSpPr txBox="1"/>
          <p:nvPr/>
        </p:nvSpPr>
        <p:spPr>
          <a:xfrm>
            <a:off x="144153" y="1358362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100"/>
          </a:p>
        </p:txBody>
      </p:sp>
      <p:sp>
        <p:nvSpPr>
          <p:cNvPr id="626" name="Google Shape;626;p55"/>
          <p:cNvSpPr/>
          <p:nvPr/>
        </p:nvSpPr>
        <p:spPr>
          <a:xfrm>
            <a:off x="5423612" y="3399896"/>
            <a:ext cx="1004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1</a:t>
            </a:r>
            <a:endParaRPr sz="1100"/>
          </a:p>
        </p:txBody>
      </p:sp>
      <p:sp>
        <p:nvSpPr>
          <p:cNvPr id="627" name="Google Shape;627;p55"/>
          <p:cNvSpPr/>
          <p:nvPr/>
        </p:nvSpPr>
        <p:spPr>
          <a:xfrm>
            <a:off x="6488291" y="3396833"/>
            <a:ext cx="1000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2</a:t>
            </a:r>
            <a:endParaRPr sz="1100"/>
          </a:p>
        </p:txBody>
      </p:sp>
      <p:sp>
        <p:nvSpPr>
          <p:cNvPr id="628" name="Google Shape;628;p55"/>
          <p:cNvSpPr/>
          <p:nvPr/>
        </p:nvSpPr>
        <p:spPr>
          <a:xfrm>
            <a:off x="7825073" y="4093796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endParaRPr sz="1100"/>
          </a:p>
        </p:txBody>
      </p:sp>
      <p:cxnSp>
        <p:nvCxnSpPr>
          <p:cNvPr id="629" name="Google Shape;629;p55"/>
          <p:cNvCxnSpPr>
            <a:stCxn id="627" idx="4"/>
          </p:cNvCxnSpPr>
          <p:nvPr/>
        </p:nvCxnSpPr>
        <p:spPr>
          <a:xfrm>
            <a:off x="6988541" y="3782933"/>
            <a:ext cx="60600" cy="329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30" name="Google Shape;630;p55"/>
          <p:cNvSpPr txBox="1"/>
          <p:nvPr/>
        </p:nvSpPr>
        <p:spPr>
          <a:xfrm>
            <a:off x="8089008" y="3738305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1100"/>
          </a:p>
        </p:txBody>
      </p:sp>
      <p:sp>
        <p:nvSpPr>
          <p:cNvPr id="631" name="Google Shape;631;p55"/>
          <p:cNvSpPr/>
          <p:nvPr/>
        </p:nvSpPr>
        <p:spPr>
          <a:xfrm>
            <a:off x="7555513" y="3402866"/>
            <a:ext cx="9966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3</a:t>
            </a:r>
            <a:endParaRPr sz="1100"/>
          </a:p>
        </p:txBody>
      </p:sp>
      <p:sp>
        <p:nvSpPr>
          <p:cNvPr id="632" name="Google Shape;632;p55"/>
          <p:cNvSpPr/>
          <p:nvPr/>
        </p:nvSpPr>
        <p:spPr>
          <a:xfrm>
            <a:off x="6773370" y="4106660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Choc</a:t>
            </a:r>
            <a:endParaRPr sz="1100"/>
          </a:p>
        </p:txBody>
      </p:sp>
      <p:sp>
        <p:nvSpPr>
          <p:cNvPr id="633" name="Google Shape;633;p55"/>
          <p:cNvSpPr/>
          <p:nvPr/>
        </p:nvSpPr>
        <p:spPr>
          <a:xfrm>
            <a:off x="5169200" y="4110500"/>
            <a:ext cx="1258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Chocolate</a:t>
            </a:r>
            <a:endParaRPr sz="1000"/>
          </a:p>
        </p:txBody>
      </p:sp>
      <p:sp>
        <p:nvSpPr>
          <p:cNvPr id="634" name="Google Shape;634;p55"/>
          <p:cNvSpPr txBox="1"/>
          <p:nvPr/>
        </p:nvSpPr>
        <p:spPr>
          <a:xfrm>
            <a:off x="6207969" y="4340866"/>
            <a:ext cx="86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synonym</a:t>
            </a:r>
            <a:endParaRPr sz="1100"/>
          </a:p>
        </p:txBody>
      </p:sp>
      <p:cxnSp>
        <p:nvCxnSpPr>
          <p:cNvPr id="635" name="Google Shape;635;p55"/>
          <p:cNvCxnSpPr>
            <a:stCxn id="633" idx="6"/>
            <a:endCxn id="632" idx="2"/>
          </p:cNvCxnSpPr>
          <p:nvPr/>
        </p:nvCxnSpPr>
        <p:spPr>
          <a:xfrm flipH="1" rot="10800000">
            <a:off x="6427700" y="4299650"/>
            <a:ext cx="345600" cy="3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36" name="Google Shape;636;p55"/>
          <p:cNvSpPr txBox="1"/>
          <p:nvPr/>
        </p:nvSpPr>
        <p:spPr>
          <a:xfrm>
            <a:off x="5871746" y="3809778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sp>
        <p:nvSpPr>
          <p:cNvPr id="637" name="Google Shape;637;p55"/>
          <p:cNvSpPr txBox="1"/>
          <p:nvPr/>
        </p:nvSpPr>
        <p:spPr>
          <a:xfrm>
            <a:off x="7109788" y="3758002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cxnSp>
        <p:nvCxnSpPr>
          <p:cNvPr id="638" name="Google Shape;638;p55"/>
          <p:cNvCxnSpPr>
            <a:stCxn id="631" idx="3"/>
          </p:cNvCxnSpPr>
          <p:nvPr/>
        </p:nvCxnSpPr>
        <p:spPr>
          <a:xfrm flipH="1">
            <a:off x="7471661" y="3732423"/>
            <a:ext cx="229800" cy="379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9" name="Google Shape;639;p55"/>
          <p:cNvCxnSpPr>
            <a:endCxn id="622" idx="4"/>
          </p:cNvCxnSpPr>
          <p:nvPr/>
        </p:nvCxnSpPr>
        <p:spPr>
          <a:xfrm flipH="1" rot="10800000">
            <a:off x="6054173" y="2956113"/>
            <a:ext cx="221700" cy="44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0" name="Google Shape;640;p55"/>
          <p:cNvSpPr txBox="1"/>
          <p:nvPr/>
        </p:nvSpPr>
        <p:spPr>
          <a:xfrm>
            <a:off x="5294405" y="3107842"/>
            <a:ext cx="801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hasType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1" name="Google Shape;641;p55"/>
          <p:cNvCxnSpPr>
            <a:stCxn id="627" idx="0"/>
          </p:cNvCxnSpPr>
          <p:nvPr/>
        </p:nvCxnSpPr>
        <p:spPr>
          <a:xfrm flipH="1" rot="10800000">
            <a:off x="6988541" y="3021233"/>
            <a:ext cx="60600" cy="375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2" name="Google Shape;642;p55"/>
          <p:cNvCxnSpPr>
            <a:stCxn id="631" idx="1"/>
            <a:endCxn id="618" idx="5"/>
          </p:cNvCxnSpPr>
          <p:nvPr/>
        </p:nvCxnSpPr>
        <p:spPr>
          <a:xfrm rot="10800000">
            <a:off x="7526561" y="2976109"/>
            <a:ext cx="174900" cy="483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3" name="Google Shape;643;p55"/>
          <p:cNvCxnSpPr>
            <a:stCxn id="626" idx="4"/>
            <a:endCxn id="633" idx="0"/>
          </p:cNvCxnSpPr>
          <p:nvPr/>
        </p:nvCxnSpPr>
        <p:spPr>
          <a:xfrm flipH="1">
            <a:off x="5798462" y="3785996"/>
            <a:ext cx="127200" cy="324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4" name="Google Shape;644;p55"/>
          <p:cNvCxnSpPr>
            <a:stCxn id="631" idx="4"/>
            <a:endCxn id="628" idx="0"/>
          </p:cNvCxnSpPr>
          <p:nvPr/>
        </p:nvCxnSpPr>
        <p:spPr>
          <a:xfrm>
            <a:off x="8053813" y="3788966"/>
            <a:ext cx="237300" cy="3048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5" name="Google Shape;645;p55"/>
          <p:cNvSpPr txBox="1"/>
          <p:nvPr/>
        </p:nvSpPr>
        <p:spPr>
          <a:xfrm>
            <a:off x="770875" y="4834225"/>
            <a:ext cx="8056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Dong et al., AutoKnow: Self-driving knowledge collection for products of thousands of types, SigKDD, 2020.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 (1)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: KGs in My Journey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descr="Download free US maps" id="222" name="Google Shape;2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847" y="1034743"/>
            <a:ext cx="6452984" cy="3851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9"/>
          <p:cNvCxnSpPr/>
          <p:nvPr/>
        </p:nvCxnSpPr>
        <p:spPr>
          <a:xfrm flipH="1">
            <a:off x="2127530" y="1453264"/>
            <a:ext cx="228600" cy="13716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4" name="Google Shape;224;p29"/>
          <p:cNvCxnSpPr/>
          <p:nvPr/>
        </p:nvCxnSpPr>
        <p:spPr>
          <a:xfrm flipH="1" rot="10800000">
            <a:off x="2080233" y="2257564"/>
            <a:ext cx="4942500" cy="567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5" name="Google Shape;225;p29"/>
          <p:cNvCxnSpPr/>
          <p:nvPr/>
        </p:nvCxnSpPr>
        <p:spPr>
          <a:xfrm flipH="1" rot="10800000">
            <a:off x="2068410" y="2392886"/>
            <a:ext cx="4942500" cy="567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226" name="Google Shape;226;p29"/>
          <p:cNvCxnSpPr/>
          <p:nvPr/>
        </p:nvCxnSpPr>
        <p:spPr>
          <a:xfrm flipH="1">
            <a:off x="1996153" y="1437581"/>
            <a:ext cx="228600" cy="13716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27" name="Google Shape;227;p29"/>
          <p:cNvSpPr txBox="1"/>
          <p:nvPr/>
        </p:nvSpPr>
        <p:spPr>
          <a:xfrm>
            <a:off x="2442550" y="1395250"/>
            <a:ext cx="179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Personal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1528150" y="2995450"/>
            <a:ext cx="209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Google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689950" y="1319050"/>
            <a:ext cx="1513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Amazon Product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2" name="Google Shape;652;p56"/>
          <p:cNvGraphicFramePr/>
          <p:nvPr/>
        </p:nvGraphicFramePr>
        <p:xfrm>
          <a:off x="362846" y="33342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{C95977A3-5B35-471D-AD72-9C8D4A2BF9C5}</a:tableStyleId>
              </a:tblPr>
              <a:tblGrid>
                <a:gridCol w="872975"/>
                <a:gridCol w="648800"/>
                <a:gridCol w="760900"/>
                <a:gridCol w="760900"/>
              </a:tblGrid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Type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Color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1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Snacks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 u="none" cap="none" strike="noStrike">
                          <a:solidFill>
                            <a:srgbClr val="FF0000"/>
                          </a:solidFill>
                        </a:rPr>
                        <a:t>Cherry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2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3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Choc.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Gold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sp>
        <p:nvSpPr>
          <p:cNvPr id="653" name="Google Shape;653;p56"/>
          <p:cNvSpPr/>
          <p:nvPr/>
        </p:nvSpPr>
        <p:spPr>
          <a:xfrm>
            <a:off x="3676254" y="2873934"/>
            <a:ext cx="1131900" cy="56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38100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AutoKnow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56"/>
          <p:cNvSpPr/>
          <p:nvPr/>
        </p:nvSpPr>
        <p:spPr>
          <a:xfrm>
            <a:off x="2338987" y="2639336"/>
            <a:ext cx="1139300" cy="605901"/>
          </a:xfrm>
          <a:prstGeom prst="flowChartMagneticDisk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logs</a:t>
            </a:r>
            <a:endParaRPr sz="1100"/>
          </a:p>
        </p:txBody>
      </p:sp>
      <p:sp>
        <p:nvSpPr>
          <p:cNvPr id="655" name="Google Shape;655;p56"/>
          <p:cNvSpPr/>
          <p:nvPr/>
        </p:nvSpPr>
        <p:spPr>
          <a:xfrm>
            <a:off x="989267" y="1700477"/>
            <a:ext cx="958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56" name="Google Shape;656;p56"/>
          <p:cNvSpPr/>
          <p:nvPr/>
        </p:nvSpPr>
        <p:spPr>
          <a:xfrm>
            <a:off x="597540" y="1427872"/>
            <a:ext cx="193417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6"/>
          <p:cNvSpPr/>
          <p:nvPr/>
        </p:nvSpPr>
        <p:spPr>
          <a:xfrm>
            <a:off x="625379" y="2136979"/>
            <a:ext cx="855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58" name="Google Shape;658;p56"/>
          <p:cNvSpPr/>
          <p:nvPr/>
        </p:nvSpPr>
        <p:spPr>
          <a:xfrm>
            <a:off x="1579636" y="2126993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59" name="Google Shape;659;p56"/>
          <p:cNvSpPr/>
          <p:nvPr/>
        </p:nvSpPr>
        <p:spPr>
          <a:xfrm>
            <a:off x="989276" y="2606275"/>
            <a:ext cx="8679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60" name="Google Shape;660;p56"/>
          <p:cNvCxnSpPr>
            <a:stCxn id="655" idx="3"/>
            <a:endCxn id="657" idx="0"/>
          </p:cNvCxnSpPr>
          <p:nvPr/>
        </p:nvCxnSpPr>
        <p:spPr>
          <a:xfrm flipH="1">
            <a:off x="1053092" y="1961920"/>
            <a:ext cx="765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1" name="Google Shape;661;p56"/>
          <p:cNvCxnSpPr>
            <a:stCxn id="655" idx="5"/>
          </p:cNvCxnSpPr>
          <p:nvPr/>
        </p:nvCxnSpPr>
        <p:spPr>
          <a:xfrm>
            <a:off x="1807142" y="1961920"/>
            <a:ext cx="906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2" name="Google Shape;662;p56"/>
          <p:cNvCxnSpPr>
            <a:stCxn id="657" idx="4"/>
            <a:endCxn id="659" idx="1"/>
          </p:cNvCxnSpPr>
          <p:nvPr/>
        </p:nvCxnSpPr>
        <p:spPr>
          <a:xfrm>
            <a:off x="1053179" y="2443279"/>
            <a:ext cx="63300" cy="207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63" name="Google Shape;663;p56"/>
          <p:cNvSpPr txBox="1"/>
          <p:nvPr/>
        </p:nvSpPr>
        <p:spPr>
          <a:xfrm>
            <a:off x="54251" y="3016281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</a:t>
            </a:r>
            <a:endParaRPr sz="1100"/>
          </a:p>
        </p:txBody>
      </p:sp>
      <p:sp>
        <p:nvSpPr>
          <p:cNvPr id="664" name="Google Shape;664;p56"/>
          <p:cNvSpPr txBox="1"/>
          <p:nvPr/>
        </p:nvSpPr>
        <p:spPr>
          <a:xfrm>
            <a:off x="144153" y="1358362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100"/>
          </a:p>
        </p:txBody>
      </p:sp>
      <p:sp>
        <p:nvSpPr>
          <p:cNvPr id="665" name="Google Shape;665;p56"/>
          <p:cNvSpPr txBox="1"/>
          <p:nvPr/>
        </p:nvSpPr>
        <p:spPr>
          <a:xfrm>
            <a:off x="770875" y="4834225"/>
            <a:ext cx="8111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Dong et al., AutoKnow: Self-driving knowledge collection for products of thousands of types, SigKDD, 2020.</a:t>
            </a:r>
            <a:endParaRPr sz="1100"/>
          </a:p>
        </p:txBody>
      </p:sp>
      <p:sp>
        <p:nvSpPr>
          <p:cNvPr id="666" name="Google Shape;666;p56"/>
          <p:cNvSpPr txBox="1"/>
          <p:nvPr>
            <p:ph type="title"/>
          </p:nvPr>
        </p:nvSpPr>
        <p:spPr>
          <a:xfrm>
            <a:off x="558125" y="138750"/>
            <a:ext cx="84873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None/>
            </a:pPr>
            <a:r>
              <a:rPr lang="en" sz="3000"/>
              <a:t>AutoKnow: Self-Driving Product Knowledge Collection</a:t>
            </a:r>
            <a:endParaRPr/>
          </a:p>
        </p:txBody>
      </p:sp>
      <p:sp>
        <p:nvSpPr>
          <p:cNvPr id="667" name="Google Shape;667;p56"/>
          <p:cNvSpPr/>
          <p:nvPr/>
        </p:nvSpPr>
        <p:spPr>
          <a:xfrm>
            <a:off x="5075736" y="1436963"/>
            <a:ext cx="3806400" cy="325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56"/>
          <p:cNvSpPr txBox="1"/>
          <p:nvPr/>
        </p:nvSpPr>
        <p:spPr>
          <a:xfrm>
            <a:off x="5186118" y="1543423"/>
            <a:ext cx="75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KG</a:t>
            </a:r>
            <a:endParaRPr sz="1100"/>
          </a:p>
        </p:txBody>
      </p:sp>
      <p:sp>
        <p:nvSpPr>
          <p:cNvPr id="669" name="Google Shape;669;p56"/>
          <p:cNvSpPr/>
          <p:nvPr/>
        </p:nvSpPr>
        <p:spPr>
          <a:xfrm>
            <a:off x="6819187" y="1729470"/>
            <a:ext cx="9633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70" name="Google Shape;670;p56"/>
          <p:cNvSpPr/>
          <p:nvPr/>
        </p:nvSpPr>
        <p:spPr>
          <a:xfrm>
            <a:off x="5564109" y="1536378"/>
            <a:ext cx="279763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56"/>
          <p:cNvSpPr/>
          <p:nvPr/>
        </p:nvSpPr>
        <p:spPr>
          <a:xfrm>
            <a:off x="6450504" y="2245484"/>
            <a:ext cx="8604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72" name="Google Shape;672;p56"/>
          <p:cNvSpPr/>
          <p:nvPr/>
        </p:nvSpPr>
        <p:spPr>
          <a:xfrm>
            <a:off x="7409555" y="2235498"/>
            <a:ext cx="841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73" name="Google Shape;673;p56"/>
          <p:cNvSpPr/>
          <p:nvPr/>
        </p:nvSpPr>
        <p:spPr>
          <a:xfrm>
            <a:off x="6819174" y="2714786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74" name="Google Shape;674;p56"/>
          <p:cNvCxnSpPr>
            <a:stCxn id="669" idx="3"/>
            <a:endCxn id="671" idx="0"/>
          </p:cNvCxnSpPr>
          <p:nvPr/>
        </p:nvCxnSpPr>
        <p:spPr>
          <a:xfrm flipH="1">
            <a:off x="6880759" y="1990913"/>
            <a:ext cx="79500" cy="254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5" name="Google Shape;675;p56"/>
          <p:cNvCxnSpPr/>
          <p:nvPr/>
        </p:nvCxnSpPr>
        <p:spPr>
          <a:xfrm>
            <a:off x="7539081" y="2013319"/>
            <a:ext cx="107700" cy="232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6" name="Google Shape;676;p56"/>
          <p:cNvCxnSpPr/>
          <p:nvPr/>
        </p:nvCxnSpPr>
        <p:spPr>
          <a:xfrm>
            <a:off x="7017207" y="2530166"/>
            <a:ext cx="54900" cy="190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7" name="Google Shape;677;p56"/>
          <p:cNvSpPr/>
          <p:nvPr/>
        </p:nvSpPr>
        <p:spPr>
          <a:xfrm>
            <a:off x="5802172" y="2649813"/>
            <a:ext cx="947400" cy="306300"/>
          </a:xfrm>
          <a:prstGeom prst="ellipse">
            <a:avLst/>
          </a:prstGeom>
          <a:solidFill>
            <a:srgbClr val="A39B4E"/>
          </a:solidFill>
          <a:ln cap="flat" cmpd="sng" w="15875">
            <a:solidFill>
              <a:srgbClr val="6F7B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Pretzels</a:t>
            </a:r>
            <a:endParaRPr sz="1100"/>
          </a:p>
        </p:txBody>
      </p:sp>
      <p:cxnSp>
        <p:nvCxnSpPr>
          <p:cNvPr id="678" name="Google Shape;678;p56"/>
          <p:cNvCxnSpPr>
            <a:stCxn id="671" idx="3"/>
          </p:cNvCxnSpPr>
          <p:nvPr/>
        </p:nvCxnSpPr>
        <p:spPr>
          <a:xfrm flipH="1">
            <a:off x="6488307" y="2506928"/>
            <a:ext cx="88200" cy="176400"/>
          </a:xfrm>
          <a:prstGeom prst="straightConnector1">
            <a:avLst/>
          </a:prstGeom>
          <a:noFill/>
          <a:ln cap="flat" cmpd="sng" w="19050">
            <a:solidFill>
              <a:srgbClr val="6F7B6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9" name="Google Shape;679;p56"/>
          <p:cNvSpPr/>
          <p:nvPr/>
        </p:nvSpPr>
        <p:spPr>
          <a:xfrm>
            <a:off x="5423612" y="3399896"/>
            <a:ext cx="1004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1</a:t>
            </a:r>
            <a:endParaRPr sz="1100"/>
          </a:p>
        </p:txBody>
      </p:sp>
      <p:sp>
        <p:nvSpPr>
          <p:cNvPr id="680" name="Google Shape;680;p56"/>
          <p:cNvSpPr/>
          <p:nvPr/>
        </p:nvSpPr>
        <p:spPr>
          <a:xfrm>
            <a:off x="6488291" y="3396833"/>
            <a:ext cx="1000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2</a:t>
            </a:r>
            <a:endParaRPr sz="1100"/>
          </a:p>
        </p:txBody>
      </p:sp>
      <p:sp>
        <p:nvSpPr>
          <p:cNvPr id="681" name="Google Shape;681;p56"/>
          <p:cNvSpPr/>
          <p:nvPr/>
        </p:nvSpPr>
        <p:spPr>
          <a:xfrm>
            <a:off x="7825073" y="4093796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endParaRPr sz="1100"/>
          </a:p>
        </p:txBody>
      </p:sp>
      <p:cxnSp>
        <p:nvCxnSpPr>
          <p:cNvPr id="682" name="Google Shape;682;p56"/>
          <p:cNvCxnSpPr>
            <a:stCxn id="680" idx="4"/>
          </p:cNvCxnSpPr>
          <p:nvPr/>
        </p:nvCxnSpPr>
        <p:spPr>
          <a:xfrm>
            <a:off x="6988541" y="3782933"/>
            <a:ext cx="60600" cy="329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83" name="Google Shape;683;p56"/>
          <p:cNvSpPr txBox="1"/>
          <p:nvPr/>
        </p:nvSpPr>
        <p:spPr>
          <a:xfrm>
            <a:off x="8089008" y="3738305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1100"/>
          </a:p>
        </p:txBody>
      </p:sp>
      <p:sp>
        <p:nvSpPr>
          <p:cNvPr id="684" name="Google Shape;684;p56"/>
          <p:cNvSpPr/>
          <p:nvPr/>
        </p:nvSpPr>
        <p:spPr>
          <a:xfrm>
            <a:off x="7555513" y="3402866"/>
            <a:ext cx="9966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3</a:t>
            </a:r>
            <a:endParaRPr sz="1100"/>
          </a:p>
        </p:txBody>
      </p:sp>
      <p:sp>
        <p:nvSpPr>
          <p:cNvPr id="685" name="Google Shape;685;p56"/>
          <p:cNvSpPr/>
          <p:nvPr/>
        </p:nvSpPr>
        <p:spPr>
          <a:xfrm>
            <a:off x="6773370" y="4106660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Choc</a:t>
            </a:r>
            <a:endParaRPr sz="1100"/>
          </a:p>
        </p:txBody>
      </p:sp>
      <p:sp>
        <p:nvSpPr>
          <p:cNvPr id="686" name="Google Shape;686;p56"/>
          <p:cNvSpPr/>
          <p:nvPr/>
        </p:nvSpPr>
        <p:spPr>
          <a:xfrm>
            <a:off x="5169200" y="4110500"/>
            <a:ext cx="1258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Chocolate</a:t>
            </a:r>
            <a:endParaRPr sz="1000"/>
          </a:p>
        </p:txBody>
      </p:sp>
      <p:sp>
        <p:nvSpPr>
          <p:cNvPr id="687" name="Google Shape;687;p56"/>
          <p:cNvSpPr txBox="1"/>
          <p:nvPr/>
        </p:nvSpPr>
        <p:spPr>
          <a:xfrm>
            <a:off x="6207969" y="4340866"/>
            <a:ext cx="86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77C2"/>
                </a:solidFill>
                <a:latin typeface="Calibri"/>
                <a:ea typeface="Calibri"/>
                <a:cs typeface="Calibri"/>
                <a:sym typeface="Calibri"/>
              </a:rPr>
              <a:t>synonym</a:t>
            </a:r>
            <a:endParaRPr sz="1100">
              <a:solidFill>
                <a:srgbClr val="0077C2"/>
              </a:solidFill>
            </a:endParaRPr>
          </a:p>
        </p:txBody>
      </p:sp>
      <p:cxnSp>
        <p:nvCxnSpPr>
          <p:cNvPr id="688" name="Google Shape;688;p56"/>
          <p:cNvCxnSpPr>
            <a:stCxn id="686" idx="6"/>
            <a:endCxn id="685" idx="2"/>
          </p:cNvCxnSpPr>
          <p:nvPr/>
        </p:nvCxnSpPr>
        <p:spPr>
          <a:xfrm flipH="1" rot="10800000">
            <a:off x="6427700" y="4299650"/>
            <a:ext cx="345600" cy="3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89" name="Google Shape;689;p56"/>
          <p:cNvSpPr txBox="1"/>
          <p:nvPr/>
        </p:nvSpPr>
        <p:spPr>
          <a:xfrm>
            <a:off x="5871746" y="3809778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sp>
        <p:nvSpPr>
          <p:cNvPr id="690" name="Google Shape;690;p56"/>
          <p:cNvSpPr txBox="1"/>
          <p:nvPr/>
        </p:nvSpPr>
        <p:spPr>
          <a:xfrm>
            <a:off x="7109788" y="3758002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cxnSp>
        <p:nvCxnSpPr>
          <p:cNvPr id="691" name="Google Shape;691;p56"/>
          <p:cNvCxnSpPr>
            <a:stCxn id="684" idx="3"/>
          </p:cNvCxnSpPr>
          <p:nvPr/>
        </p:nvCxnSpPr>
        <p:spPr>
          <a:xfrm flipH="1">
            <a:off x="7471661" y="3732423"/>
            <a:ext cx="229800" cy="379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2" name="Google Shape;692;p56"/>
          <p:cNvCxnSpPr>
            <a:endCxn id="677" idx="4"/>
          </p:cNvCxnSpPr>
          <p:nvPr/>
        </p:nvCxnSpPr>
        <p:spPr>
          <a:xfrm flipH="1" rot="10800000">
            <a:off x="6054173" y="2956113"/>
            <a:ext cx="221700" cy="44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3" name="Google Shape;693;p56"/>
          <p:cNvSpPr txBox="1"/>
          <p:nvPr/>
        </p:nvSpPr>
        <p:spPr>
          <a:xfrm>
            <a:off x="5294405" y="3107842"/>
            <a:ext cx="801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hasType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4" name="Google Shape;694;p56"/>
          <p:cNvCxnSpPr>
            <a:stCxn id="680" idx="0"/>
          </p:cNvCxnSpPr>
          <p:nvPr/>
        </p:nvCxnSpPr>
        <p:spPr>
          <a:xfrm flipH="1" rot="10800000">
            <a:off x="6988541" y="3021233"/>
            <a:ext cx="60600" cy="375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5" name="Google Shape;695;p56"/>
          <p:cNvCxnSpPr>
            <a:stCxn id="684" idx="1"/>
            <a:endCxn id="673" idx="5"/>
          </p:cNvCxnSpPr>
          <p:nvPr/>
        </p:nvCxnSpPr>
        <p:spPr>
          <a:xfrm rot="10800000">
            <a:off x="7526561" y="2976109"/>
            <a:ext cx="174900" cy="483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6" name="Google Shape;696;p56"/>
          <p:cNvCxnSpPr>
            <a:stCxn id="679" idx="4"/>
            <a:endCxn id="686" idx="0"/>
          </p:cNvCxnSpPr>
          <p:nvPr/>
        </p:nvCxnSpPr>
        <p:spPr>
          <a:xfrm flipH="1">
            <a:off x="5798462" y="3785996"/>
            <a:ext cx="127200" cy="324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7" name="Google Shape;697;p56"/>
          <p:cNvCxnSpPr>
            <a:stCxn id="684" idx="4"/>
            <a:endCxn id="681" idx="0"/>
          </p:cNvCxnSpPr>
          <p:nvPr/>
        </p:nvCxnSpPr>
        <p:spPr>
          <a:xfrm>
            <a:off x="8053813" y="3788966"/>
            <a:ext cx="237300" cy="3048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8" name="Google Shape;698;p56"/>
          <p:cNvSpPr/>
          <p:nvPr/>
        </p:nvSpPr>
        <p:spPr>
          <a:xfrm>
            <a:off x="4365137" y="2124872"/>
            <a:ext cx="1166700" cy="331800"/>
          </a:xfrm>
          <a:prstGeom prst="wedgeRectCallout">
            <a:avLst>
              <a:gd fmla="val 75332" name="adj1"/>
              <a:gd fmla="val 147148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Type</a:t>
            </a:r>
            <a:endParaRPr sz="1100"/>
          </a:p>
        </p:txBody>
      </p:sp>
      <p:sp>
        <p:nvSpPr>
          <p:cNvPr id="699" name="Google Shape;699;p56"/>
          <p:cNvSpPr/>
          <p:nvPr/>
        </p:nvSpPr>
        <p:spPr>
          <a:xfrm>
            <a:off x="3778694" y="3717902"/>
            <a:ext cx="1242600" cy="423900"/>
          </a:xfrm>
          <a:prstGeom prst="wedgeRectCallout">
            <a:avLst>
              <a:gd fmla="val 64588" name="adj1"/>
              <a:gd fmla="val 90589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Corrected Value</a:t>
            </a:r>
            <a:endParaRPr sz="1100"/>
          </a:p>
        </p:txBody>
      </p:sp>
      <p:sp>
        <p:nvSpPr>
          <p:cNvPr id="700" name="Google Shape;700;p56"/>
          <p:cNvSpPr/>
          <p:nvPr/>
        </p:nvSpPr>
        <p:spPr>
          <a:xfrm>
            <a:off x="7742229" y="4536053"/>
            <a:ext cx="1166700" cy="283500"/>
          </a:xfrm>
          <a:prstGeom prst="wedgeRectCallout">
            <a:avLst>
              <a:gd fmla="val -61731" name="adj1"/>
              <a:gd fmla="val -94815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Value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7"/>
          <p:cNvSpPr/>
          <p:nvPr/>
        </p:nvSpPr>
        <p:spPr>
          <a:xfrm>
            <a:off x="381875" y="200105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5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Extracting Product Attribute Values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707" name="Google Shape;707;p57"/>
          <p:cNvSpPr txBox="1"/>
          <p:nvPr/>
        </p:nvSpPr>
        <p:spPr>
          <a:xfrm>
            <a:off x="279850" y="195955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57"/>
          <p:cNvSpPr txBox="1"/>
          <p:nvPr/>
        </p:nvSpPr>
        <p:spPr>
          <a:xfrm>
            <a:off x="304150" y="2407354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9" name="Google Shape;70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024" y="1499076"/>
            <a:ext cx="6968749" cy="253749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7"/>
          <p:cNvSpPr/>
          <p:nvPr/>
        </p:nvSpPr>
        <p:spPr>
          <a:xfrm>
            <a:off x="897050" y="1275254"/>
            <a:ext cx="298929" cy="615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711" name="Google Shape;711;p57"/>
          <p:cNvSpPr/>
          <p:nvPr/>
        </p:nvSpPr>
        <p:spPr>
          <a:xfrm>
            <a:off x="5646325" y="1935925"/>
            <a:ext cx="3252000" cy="202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717" name="Google Shape;717;p58"/>
          <p:cNvSpPr/>
          <p:nvPr/>
        </p:nvSpPr>
        <p:spPr>
          <a:xfrm>
            <a:off x="381875" y="2012634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8"/>
          <p:cNvSpPr txBox="1"/>
          <p:nvPr/>
        </p:nvSpPr>
        <p:spPr>
          <a:xfrm>
            <a:off x="311919" y="1971134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58"/>
          <p:cNvSpPr txBox="1"/>
          <p:nvPr/>
        </p:nvSpPr>
        <p:spPr>
          <a:xfrm>
            <a:off x="336219" y="2418932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20" name="Google Shape;720;p58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721" name="Google Shape;721;p5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58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724" name="Google Shape;724;p5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58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727" name="Google Shape;727;p5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58"/>
          <p:cNvSpPr txBox="1"/>
          <p:nvPr/>
        </p:nvSpPr>
        <p:spPr>
          <a:xfrm>
            <a:off x="2086225" y="2427458"/>
            <a:ext cx="142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domain and attributes, and generate LOTS OF training data</a:t>
            </a:r>
            <a:endParaRPr sz="900"/>
          </a:p>
        </p:txBody>
      </p:sp>
      <p:sp>
        <p:nvSpPr>
          <p:cNvPr id="730" name="Google Shape;730;p58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731" name="Google Shape;731;p58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732" name="Google Shape;732;p58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733" name="Google Shape;733;p58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8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t of People High Res Stock Images | Shutterstock" id="735" name="Google Shape;735;p58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2183413" y="1620649"/>
            <a:ext cx="1122624" cy="811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avatar standing together group silhouette Vector Image" id="736" name="Google Shape;73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58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738" name="Google Shape;738;p58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739" name="Google Shape;73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8"/>
          <p:cNvSpPr txBox="1"/>
          <p:nvPr/>
        </p:nvSpPr>
        <p:spPr>
          <a:xfrm>
            <a:off x="2921200" y="3576975"/>
            <a:ext cx="56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Quality goal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: 90% accuracy for product attributes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1" name="Google Shape;741;p58"/>
          <p:cNvSpPr/>
          <p:nvPr/>
        </p:nvSpPr>
        <p:spPr>
          <a:xfrm>
            <a:off x="668450" y="1275254"/>
            <a:ext cx="932962" cy="65841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1K</a:t>
            </a:r>
          </a:p>
        </p:txBody>
      </p:sp>
      <p:sp>
        <p:nvSpPr>
          <p:cNvPr id="742" name="Google Shape;742;p58"/>
          <p:cNvSpPr txBox="1"/>
          <p:nvPr/>
        </p:nvSpPr>
        <p:spPr>
          <a:xfrm>
            <a:off x="2949500" y="4110375"/>
            <a:ext cx="489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Pre-/Post-Processing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9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59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59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0" name="Google Shape;750;p59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751" name="Google Shape;751;p5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3" name="Google Shape;753;p59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754" name="Google Shape;754;p5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6" name="Google Shape;756;p59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757" name="Google Shape;757;p5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Google Shape;759;p59"/>
          <p:cNvSpPr txBox="1"/>
          <p:nvPr/>
        </p:nvSpPr>
        <p:spPr>
          <a:xfrm>
            <a:off x="2086225" y="2427458"/>
            <a:ext cx="142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domain and attributes, and generate LOTS OF training data</a:t>
            </a:r>
            <a:endParaRPr sz="900"/>
          </a:p>
        </p:txBody>
      </p:sp>
      <p:sp>
        <p:nvSpPr>
          <p:cNvPr id="760" name="Google Shape;760;p59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761" name="Google Shape;761;p59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762" name="Google Shape;762;p59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763" name="Google Shape;763;p59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9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t of People High Res Stock Images | Shutterstock" id="765" name="Google Shape;765;p59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2183413" y="1620649"/>
            <a:ext cx="1122624" cy="811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avatar standing together group silhouette Vector Image" id="766" name="Google Shape;76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59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768" name="Google Shape;768;p59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769" name="Google Shape;76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59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771" name="Google Shape;771;p5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Google Shape;776;p60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777" name="Google Shape;777;p6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6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60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780" name="Google Shape;780;p6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6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782;p60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783" name="Google Shape;783;p6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6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5" name="Google Shape;785;p60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786" name="Google Shape;786;p60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787" name="Google Shape;787;p60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788" name="Google Shape;788;p60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60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790" name="Google Shape;79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60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792" name="Google Shape;792;p60"/>
          <p:cNvPicPr preferRelativeResize="0"/>
          <p:nvPr/>
        </p:nvPicPr>
        <p:blipFill rotWithShape="1">
          <a:blip r:embed="rId4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793" name="Google Shape;793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4" name="Google Shape;794;p60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795" name="Google Shape;795;p60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60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sp>
        <p:nvSpPr>
          <p:cNvPr id="797" name="Google Shape;797;p60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grpSp>
        <p:nvGrpSpPr>
          <p:cNvPr id="798" name="Google Shape;798;p60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799" name="Google Shape;799;p6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6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801" name="Google Shape;80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60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sp>
        <p:nvSpPr>
          <p:cNvPr id="803" name="Google Shape;803;p60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60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60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60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807" name="Google Shape;807;p6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61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13" name="Google Shape;813;p6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61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816" name="Google Shape;816;p6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6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818;p61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819" name="Google Shape;819;p6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6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1" name="Google Shape;821;p61"/>
          <p:cNvSpPr txBox="1"/>
          <p:nvPr/>
        </p:nvSpPr>
        <p:spPr>
          <a:xfrm>
            <a:off x="5577084" y="3573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822" name="Google Shape;822;p61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823" name="Google Shape;823;p61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824" name="Google Shape;824;p61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61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6" name="Google Shape;826;p61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827" name="Google Shape;827;p61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828" name="Google Shape;82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9" name="Google Shape;829;p61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830" name="Google Shape;830;p61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61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832" name="Google Shape;832;p61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833" name="Google Shape;833;p6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6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835" name="Google Shape;835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61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grpSp>
        <p:nvGrpSpPr>
          <p:cNvPr id="837" name="Google Shape;837;p61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838" name="Google Shape;838;p61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61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grpSp>
        <p:nvGrpSpPr>
          <p:cNvPr id="840" name="Google Shape;840;p61"/>
          <p:cNvGrpSpPr/>
          <p:nvPr/>
        </p:nvGrpSpPr>
        <p:grpSpPr>
          <a:xfrm>
            <a:off x="5686447" y="2932393"/>
            <a:ext cx="799436" cy="722024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841" name="Google Shape;841;p61"/>
            <p:cNvPicPr preferRelativeResize="0"/>
            <p:nvPr/>
          </p:nvPicPr>
          <p:blipFill rotWithShape="1">
            <a:blip r:embed="rId6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2" name="Google Shape;842;p61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3" name="Google Shape;843;p61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61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5" name="Google Shape;845;p61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61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847" name="Google Shape;847;p61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848" name="Google Shape;848;p6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62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54" name="Google Shape;854;p6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6" name="Google Shape;856;p62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857" name="Google Shape;857;p6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9" name="Google Shape;859;p62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860" name="Google Shape;860;p6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2" name="Google Shape;862;p62"/>
          <p:cNvSpPr txBox="1"/>
          <p:nvPr/>
        </p:nvSpPr>
        <p:spPr>
          <a:xfrm>
            <a:off x="5577084" y="3573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grpSp>
        <p:nvGrpSpPr>
          <p:cNvPr id="863" name="Google Shape;863;p62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864" name="Google Shape;864;p62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2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6" name="Google Shape;866;p62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User Phd Group icon PNG, ICO or ICNS | Free vector icons" id="867" name="Google Shape;8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8" name="Google Shape;868;p62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869" name="Google Shape;869;p62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62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871" name="Google Shape;871;p62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872" name="Google Shape;872;p6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874" name="Google Shape;87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2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grpSp>
        <p:nvGrpSpPr>
          <p:cNvPr id="876" name="Google Shape;876;p62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877" name="Google Shape;877;p62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62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grpSp>
        <p:nvGrpSpPr>
          <p:cNvPr id="879" name="Google Shape;879;p62"/>
          <p:cNvGrpSpPr/>
          <p:nvPr/>
        </p:nvGrpSpPr>
        <p:grpSpPr>
          <a:xfrm>
            <a:off x="5686447" y="2932393"/>
            <a:ext cx="799436" cy="722024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880" name="Google Shape;880;p62"/>
            <p:cNvPicPr preferRelativeResize="0"/>
            <p:nvPr/>
          </p:nvPicPr>
          <p:blipFill rotWithShape="1">
            <a:blip r:embed="rId5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62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882" name="Google Shape;88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322" y="1781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62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62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5" name="Google Shape;885;p62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62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887" name="Google Shape;887;p62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888" name="Google Shape;888;p62"/>
          <p:cNvSpPr txBox="1"/>
          <p:nvPr/>
        </p:nvSpPr>
        <p:spPr>
          <a:xfrm>
            <a:off x="7144599" y="2672625"/>
            <a:ext cx="1730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Scale-up pre-publish evaluation w. lower labeling needs</a:t>
            </a:r>
            <a:endParaRPr sz="1200"/>
          </a:p>
        </p:txBody>
      </p:sp>
      <p:sp>
        <p:nvSpPr>
          <p:cNvPr id="889" name="Google Shape;889;p6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3"/>
          <p:cNvSpPr/>
          <p:nvPr/>
        </p:nvSpPr>
        <p:spPr>
          <a:xfrm>
            <a:off x="2001250" y="1278075"/>
            <a:ext cx="4925100" cy="2427600"/>
          </a:xfrm>
          <a:prstGeom prst="roundRect">
            <a:avLst>
              <a:gd fmla="val 16667" name="adj"/>
            </a:avLst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5" name="Google Shape;895;p63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96" name="Google Shape;896;p63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3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8" name="Google Shape;898;p63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899" name="Google Shape;899;p63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3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63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902" name="Google Shape;902;p63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3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4" name="Google Shape;904;p63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905" name="Google Shape;905;p63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3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7" name="Google Shape;907;p63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908" name="Google Shape;908;p63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3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910" name="Google Shape;910;p63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911" name="Google Shape;911;p63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3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13" name="Google Shape;91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4" name="Google Shape;914;p63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915" name="Google Shape;915;p63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3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sp>
        <p:nvSpPr>
          <p:cNvPr id="917" name="Google Shape;917;p63"/>
          <p:cNvSpPr txBox="1"/>
          <p:nvPr/>
        </p:nvSpPr>
        <p:spPr>
          <a:xfrm>
            <a:off x="2115552" y="1466334"/>
            <a:ext cx="8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AutoML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8" name="Google Shape;918;p63"/>
          <p:cNvGrpSpPr/>
          <p:nvPr/>
        </p:nvGrpSpPr>
        <p:grpSpPr>
          <a:xfrm>
            <a:off x="2963485" y="1404479"/>
            <a:ext cx="661171" cy="580031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919" name="Google Shape;919;p63"/>
            <p:cNvPicPr preferRelativeResize="0"/>
            <p:nvPr/>
          </p:nvPicPr>
          <p:blipFill rotWithShape="1">
            <a:blip r:embed="rId4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0" name="Google Shape;920;p63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21" name="Google Shape;92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322" y="1781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63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63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63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63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926" name="Google Shape;926;p63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927" name="Google Shape;927;p63"/>
          <p:cNvSpPr txBox="1"/>
          <p:nvPr/>
        </p:nvSpPr>
        <p:spPr>
          <a:xfrm>
            <a:off x="7144599" y="2672625"/>
            <a:ext cx="1730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Scale-up pre-publish evaluation w. lower labeling needs</a:t>
            </a:r>
            <a:endParaRPr sz="1200"/>
          </a:p>
        </p:txBody>
      </p:sp>
      <p:sp>
        <p:nvSpPr>
          <p:cNvPr id="928" name="Google Shape;928;p63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sp>
        <p:nvSpPr>
          <p:cNvPr id="929" name="Google Shape;929;p6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930" name="Google Shape;930;p63"/>
          <p:cNvSpPr txBox="1"/>
          <p:nvPr/>
        </p:nvSpPr>
        <p:spPr>
          <a:xfrm>
            <a:off x="1980175" y="4338975"/>
            <a:ext cx="748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Auto-ML, Dist. supervision, Data cleaning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4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64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64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8" name="Google Shape;93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6676" y="2339290"/>
            <a:ext cx="1026752" cy="1249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9" name="Google Shape;939;p64"/>
          <p:cNvGrpSpPr/>
          <p:nvPr/>
        </p:nvGrpSpPr>
        <p:grpSpPr>
          <a:xfrm>
            <a:off x="5613428" y="2559901"/>
            <a:ext cx="2911538" cy="403957"/>
            <a:chOff x="6570170" y="3616401"/>
            <a:chExt cx="3882051" cy="538609"/>
          </a:xfrm>
        </p:grpSpPr>
        <p:cxnSp>
          <p:nvCxnSpPr>
            <p:cNvPr id="940" name="Google Shape;940;p64"/>
            <p:cNvCxnSpPr>
              <a:stCxn id="938" idx="3"/>
            </p:cNvCxnSpPr>
            <p:nvPr/>
          </p:nvCxnSpPr>
          <p:spPr>
            <a:xfrm>
              <a:off x="6570170" y="4155010"/>
              <a:ext cx="3687600" cy="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41" name="Google Shape;941;p64"/>
            <p:cNvSpPr txBox="1"/>
            <p:nvPr/>
          </p:nvSpPr>
          <p:spPr>
            <a:xfrm>
              <a:off x="7170821" y="3616401"/>
              <a:ext cx="3281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Thousands of attributes</a:t>
              </a:r>
              <a:endParaRPr sz="1100"/>
            </a:p>
          </p:txBody>
        </p:sp>
      </p:grpSp>
      <p:grpSp>
        <p:nvGrpSpPr>
          <p:cNvPr id="942" name="Google Shape;942;p64"/>
          <p:cNvGrpSpPr/>
          <p:nvPr/>
        </p:nvGrpSpPr>
        <p:grpSpPr>
          <a:xfrm>
            <a:off x="5100052" y="1259515"/>
            <a:ext cx="2533921" cy="1079775"/>
            <a:chOff x="5885669" y="1882553"/>
            <a:chExt cx="3378562" cy="1439700"/>
          </a:xfrm>
        </p:grpSpPr>
        <p:cxnSp>
          <p:nvCxnSpPr>
            <p:cNvPr id="943" name="Google Shape;943;p64"/>
            <p:cNvCxnSpPr>
              <a:stCxn id="938" idx="0"/>
            </p:cNvCxnSpPr>
            <p:nvPr/>
          </p:nvCxnSpPr>
          <p:spPr>
            <a:xfrm rot="10800000">
              <a:off x="5885669" y="1882553"/>
              <a:ext cx="0" cy="143970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44" name="Google Shape;944;p64"/>
            <p:cNvSpPr txBox="1"/>
            <p:nvPr/>
          </p:nvSpPr>
          <p:spPr>
            <a:xfrm>
              <a:off x="6041331" y="1930063"/>
              <a:ext cx="3222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Millions of categories</a:t>
              </a:r>
              <a:endParaRPr sz="1100"/>
            </a:p>
          </p:txBody>
        </p:sp>
      </p:grpSp>
      <p:grpSp>
        <p:nvGrpSpPr>
          <p:cNvPr id="945" name="Google Shape;945;p64"/>
          <p:cNvGrpSpPr/>
          <p:nvPr/>
        </p:nvGrpSpPr>
        <p:grpSpPr>
          <a:xfrm>
            <a:off x="987401" y="3588425"/>
            <a:ext cx="3599275" cy="938700"/>
            <a:chOff x="402134" y="4987767"/>
            <a:chExt cx="4799034" cy="1251600"/>
          </a:xfrm>
        </p:grpSpPr>
        <p:cxnSp>
          <p:nvCxnSpPr>
            <p:cNvPr id="946" name="Google Shape;946;p64"/>
            <p:cNvCxnSpPr/>
            <p:nvPr/>
          </p:nvCxnSpPr>
          <p:spPr>
            <a:xfrm flipH="1">
              <a:off x="3066068" y="4987767"/>
              <a:ext cx="2135100" cy="125160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47" name="Google Shape;947;p64"/>
            <p:cNvSpPr txBox="1"/>
            <p:nvPr/>
          </p:nvSpPr>
          <p:spPr>
            <a:xfrm>
              <a:off x="402134" y="5502794"/>
              <a:ext cx="355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Hundreds of languages</a:t>
              </a:r>
              <a:endParaRPr sz="1100"/>
            </a:p>
          </p:txBody>
        </p:sp>
      </p:grpSp>
      <p:sp>
        <p:nvSpPr>
          <p:cNvPr id="948" name="Google Shape;948;p64"/>
          <p:cNvSpPr txBox="1"/>
          <p:nvPr/>
        </p:nvSpPr>
        <p:spPr>
          <a:xfrm>
            <a:off x="4244900" y="4034175"/>
            <a:ext cx="396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: One-size-fits-all models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9" name="Google Shape;949;p64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sp>
        <p:nvSpPr>
          <p:cNvPr id="950" name="Google Shape;950;p6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Product Knowledge Extraction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951" name="Google Shape;951;p64"/>
          <p:cNvSpPr/>
          <p:nvPr/>
        </p:nvSpPr>
        <p:spPr>
          <a:xfrm>
            <a:off x="278225" y="4640761"/>
            <a:ext cx="874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Yan et al., AdaTag: Multi-Attribute Value Extraction from Product Profiles with Adaptive Decoding, ACL 2021.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grpSp>
        <p:nvGrpSpPr>
          <p:cNvPr id="957" name="Google Shape;957;p65"/>
          <p:cNvGrpSpPr/>
          <p:nvPr/>
        </p:nvGrpSpPr>
        <p:grpSpPr>
          <a:xfrm>
            <a:off x="421798" y="1496670"/>
            <a:ext cx="2615625" cy="1457775"/>
            <a:chOff x="663997" y="1843152"/>
            <a:chExt cx="3487500" cy="1943700"/>
          </a:xfrm>
        </p:grpSpPr>
        <p:grpSp>
          <p:nvGrpSpPr>
            <p:cNvPr id="958" name="Google Shape;958;p65"/>
            <p:cNvGrpSpPr/>
            <p:nvPr/>
          </p:nvGrpSpPr>
          <p:grpSpPr>
            <a:xfrm>
              <a:off x="663997" y="1843152"/>
              <a:ext cx="3487500" cy="1943700"/>
              <a:chOff x="3902149" y="1838030"/>
              <a:chExt cx="3487500" cy="1943700"/>
            </a:xfrm>
          </p:grpSpPr>
          <p:sp>
            <p:nvSpPr>
              <p:cNvPr id="959" name="Google Shape;959;p65"/>
              <p:cNvSpPr/>
              <p:nvPr/>
            </p:nvSpPr>
            <p:spPr>
              <a:xfrm>
                <a:off x="3902149" y="1838030"/>
                <a:ext cx="3487500" cy="1943700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A65F0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60" name="Google Shape;960;p6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719477" y="1871408"/>
                <a:ext cx="1822684" cy="11864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1" name="Google Shape;961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5087" y="3137815"/>
              <a:ext cx="2990850" cy="574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Google Shape;962;p65"/>
            <p:cNvSpPr/>
            <p:nvPr/>
          </p:nvSpPr>
          <p:spPr>
            <a:xfrm>
              <a:off x="3297541" y="3096401"/>
              <a:ext cx="572700" cy="2208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65"/>
          <p:cNvGrpSpPr/>
          <p:nvPr/>
        </p:nvGrpSpPr>
        <p:grpSpPr>
          <a:xfrm>
            <a:off x="3209630" y="1496670"/>
            <a:ext cx="2615625" cy="1457775"/>
            <a:chOff x="4381107" y="1843152"/>
            <a:chExt cx="3487500" cy="1943700"/>
          </a:xfrm>
        </p:grpSpPr>
        <p:sp>
          <p:nvSpPr>
            <p:cNvPr id="964" name="Google Shape;964;p65"/>
            <p:cNvSpPr/>
            <p:nvPr/>
          </p:nvSpPr>
          <p:spPr>
            <a:xfrm>
              <a:off x="438110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5" name="Google Shape;965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50297" y="1875051"/>
              <a:ext cx="1441190" cy="1399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6" name="Google Shape;966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50729" y="3317063"/>
              <a:ext cx="3135276" cy="394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7" name="Google Shape;967;p65"/>
            <p:cNvSpPr/>
            <p:nvPr/>
          </p:nvSpPr>
          <p:spPr>
            <a:xfrm>
              <a:off x="4483830" y="3528792"/>
              <a:ext cx="1502400" cy="195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8" name="Google Shape;968;p65"/>
          <p:cNvGrpSpPr/>
          <p:nvPr/>
        </p:nvGrpSpPr>
        <p:grpSpPr>
          <a:xfrm>
            <a:off x="5997463" y="1496670"/>
            <a:ext cx="2615625" cy="1457775"/>
            <a:chOff x="8098217" y="1843152"/>
            <a:chExt cx="3487500" cy="1943700"/>
          </a:xfrm>
        </p:grpSpPr>
        <p:sp>
          <p:nvSpPr>
            <p:cNvPr id="969" name="Google Shape;969;p65"/>
            <p:cNvSpPr/>
            <p:nvPr/>
          </p:nvSpPr>
          <p:spPr>
            <a:xfrm>
              <a:off x="809821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0" name="Google Shape;970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9466220" y="1883181"/>
              <a:ext cx="751473" cy="130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6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61840" y="3187737"/>
              <a:ext cx="2560231" cy="53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2" name="Google Shape;972;p65"/>
            <p:cNvSpPr/>
            <p:nvPr/>
          </p:nvSpPr>
          <p:spPr>
            <a:xfrm>
              <a:off x="9995040" y="3348622"/>
              <a:ext cx="656400" cy="201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3" name="Google Shape;973;p65"/>
          <p:cNvSpPr/>
          <p:nvPr/>
        </p:nvSpPr>
        <p:spPr>
          <a:xfrm>
            <a:off x="1580801" y="1122925"/>
            <a:ext cx="633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1. Train a single model?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Train/Test Distribution shift -&gt; Invalid predictions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 (2): My Favorite Quote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35" name="Google Shape;235;p30"/>
          <p:cNvSpPr txBox="1"/>
          <p:nvPr>
            <p:ph type="title"/>
          </p:nvPr>
        </p:nvSpPr>
        <p:spPr>
          <a:xfrm>
            <a:off x="490250" y="1139825"/>
            <a:ext cx="8613600" cy="3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</a:rPr>
              <a:t>Science is to test crazy ideas;</a:t>
            </a:r>
            <a:br>
              <a:rPr b="1" lang="en" sz="4000">
                <a:solidFill>
                  <a:schemeClr val="lt1"/>
                </a:solidFill>
              </a:rPr>
            </a:br>
            <a:r>
              <a:rPr b="1" lang="en" sz="4000">
                <a:solidFill>
                  <a:schemeClr val="lt1"/>
                </a:solidFill>
              </a:rPr>
              <a:t>Engineering is to bring these ideas into business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                                        — Andreas Holzinger</a:t>
            </a:r>
            <a:endParaRPr b="1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grpSp>
        <p:nvGrpSpPr>
          <p:cNvPr id="979" name="Google Shape;979;p66"/>
          <p:cNvGrpSpPr/>
          <p:nvPr/>
        </p:nvGrpSpPr>
        <p:grpSpPr>
          <a:xfrm>
            <a:off x="421798" y="1496670"/>
            <a:ext cx="2615625" cy="1457775"/>
            <a:chOff x="663997" y="1843152"/>
            <a:chExt cx="3487500" cy="1943700"/>
          </a:xfrm>
        </p:grpSpPr>
        <p:grpSp>
          <p:nvGrpSpPr>
            <p:cNvPr id="980" name="Google Shape;980;p66"/>
            <p:cNvGrpSpPr/>
            <p:nvPr/>
          </p:nvGrpSpPr>
          <p:grpSpPr>
            <a:xfrm>
              <a:off x="663997" y="1843152"/>
              <a:ext cx="3487500" cy="1943700"/>
              <a:chOff x="3902149" y="1838030"/>
              <a:chExt cx="3487500" cy="1943700"/>
            </a:xfrm>
          </p:grpSpPr>
          <p:sp>
            <p:nvSpPr>
              <p:cNvPr id="981" name="Google Shape;981;p66"/>
              <p:cNvSpPr/>
              <p:nvPr/>
            </p:nvSpPr>
            <p:spPr>
              <a:xfrm>
                <a:off x="3902149" y="1838030"/>
                <a:ext cx="3487500" cy="1943700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A65F0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82" name="Google Shape;982;p6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719477" y="1871408"/>
                <a:ext cx="1822684" cy="11864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83" name="Google Shape;983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5087" y="3137815"/>
              <a:ext cx="2990850" cy="574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66"/>
            <p:cNvSpPr/>
            <p:nvPr/>
          </p:nvSpPr>
          <p:spPr>
            <a:xfrm>
              <a:off x="3297541" y="3096401"/>
              <a:ext cx="572700" cy="2208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5" name="Google Shape;985;p66"/>
          <p:cNvGrpSpPr/>
          <p:nvPr/>
        </p:nvGrpSpPr>
        <p:grpSpPr>
          <a:xfrm>
            <a:off x="3209630" y="1496670"/>
            <a:ext cx="2615625" cy="1457775"/>
            <a:chOff x="4381107" y="1843152"/>
            <a:chExt cx="3487500" cy="1943700"/>
          </a:xfrm>
        </p:grpSpPr>
        <p:sp>
          <p:nvSpPr>
            <p:cNvPr id="986" name="Google Shape;986;p66"/>
            <p:cNvSpPr/>
            <p:nvPr/>
          </p:nvSpPr>
          <p:spPr>
            <a:xfrm>
              <a:off x="438110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7" name="Google Shape;987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50297" y="1875051"/>
              <a:ext cx="1441190" cy="1399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50729" y="3317063"/>
              <a:ext cx="3135276" cy="394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p66"/>
            <p:cNvSpPr/>
            <p:nvPr/>
          </p:nvSpPr>
          <p:spPr>
            <a:xfrm>
              <a:off x="4483830" y="3528792"/>
              <a:ext cx="1502400" cy="195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66"/>
          <p:cNvGrpSpPr/>
          <p:nvPr/>
        </p:nvGrpSpPr>
        <p:grpSpPr>
          <a:xfrm>
            <a:off x="5997463" y="1496670"/>
            <a:ext cx="2615625" cy="1457775"/>
            <a:chOff x="8098217" y="1843152"/>
            <a:chExt cx="3487500" cy="1943700"/>
          </a:xfrm>
        </p:grpSpPr>
        <p:sp>
          <p:nvSpPr>
            <p:cNvPr id="991" name="Google Shape;991;p66"/>
            <p:cNvSpPr/>
            <p:nvPr/>
          </p:nvSpPr>
          <p:spPr>
            <a:xfrm>
              <a:off x="809821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2" name="Google Shape;992;p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9466220" y="1883181"/>
              <a:ext cx="751473" cy="130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3" name="Google Shape;993;p6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61840" y="3187737"/>
              <a:ext cx="2560231" cy="53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66"/>
            <p:cNvSpPr/>
            <p:nvPr/>
          </p:nvSpPr>
          <p:spPr>
            <a:xfrm>
              <a:off x="9995040" y="3348622"/>
              <a:ext cx="656400" cy="201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5" name="Google Shape;995;p66"/>
          <p:cNvSpPr/>
          <p:nvPr/>
        </p:nvSpPr>
        <p:spPr>
          <a:xfrm>
            <a:off x="1580801" y="1122925"/>
            <a:ext cx="633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1. Train a single model?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Train/Test Distribution shift -&gt; Invalid predictions</a:t>
            </a:r>
            <a:endParaRPr sz="1100"/>
          </a:p>
        </p:txBody>
      </p:sp>
      <p:sp>
        <p:nvSpPr>
          <p:cNvPr id="996" name="Google Shape;996;p66"/>
          <p:cNvSpPr/>
          <p:nvPr/>
        </p:nvSpPr>
        <p:spPr>
          <a:xfrm>
            <a:off x="1160966" y="3597374"/>
            <a:ext cx="307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Store/orchestrate 100K+ OpenTag models</a:t>
            </a:r>
            <a:endParaRPr sz="1100"/>
          </a:p>
        </p:txBody>
      </p:sp>
      <p:pic>
        <p:nvPicPr>
          <p:cNvPr id="997" name="Google Shape;997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8944" y="3891651"/>
            <a:ext cx="4205865" cy="855634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66"/>
          <p:cNvSpPr/>
          <p:nvPr/>
        </p:nvSpPr>
        <p:spPr>
          <a:xfrm>
            <a:off x="2515977" y="3307825"/>
            <a:ext cx="4145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2. Train a model for each category?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66"/>
          <p:cNvSpPr/>
          <p:nvPr/>
        </p:nvSpPr>
        <p:spPr>
          <a:xfrm>
            <a:off x="5241245" y="3857449"/>
            <a:ext cx="1329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categories are very sparse</a:t>
            </a:r>
            <a:endParaRPr sz="1100"/>
          </a:p>
        </p:txBody>
      </p:sp>
      <p:pic>
        <p:nvPicPr>
          <p:cNvPr id="1000" name="Google Shape;1000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75942" y="3545571"/>
            <a:ext cx="1844887" cy="119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66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07" name="Google Shape;1007;p67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008" name="Google Shape;1008;p67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67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67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1" name="Google Shape;1011;p67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012" name="Google Shape;101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6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18" name="Google Shape;1018;p68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019" name="Google Shape;1019;p68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68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68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2" name="Google Shape;1022;p68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023" name="Google Shape;102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68"/>
          <p:cNvSpPr/>
          <p:nvPr/>
        </p:nvSpPr>
        <p:spPr>
          <a:xfrm>
            <a:off x="2981430" y="2581202"/>
            <a:ext cx="3867600" cy="948900"/>
          </a:xfrm>
          <a:prstGeom prst="frame">
            <a:avLst>
              <a:gd fmla="val 12500" name="adj1"/>
            </a:avLst>
          </a:prstGeom>
          <a:solidFill>
            <a:srgbClr val="FFFF00"/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68"/>
          <p:cNvSpPr/>
          <p:nvPr/>
        </p:nvSpPr>
        <p:spPr>
          <a:xfrm>
            <a:off x="6315425" y="3620200"/>
            <a:ext cx="2822100" cy="663300"/>
          </a:xfrm>
          <a:prstGeom prst="wedgeRectCallout">
            <a:avLst>
              <a:gd fmla="val -45192" name="adj1"/>
              <a:gd fmla="val -83263" name="adj2"/>
            </a:avLst>
          </a:prstGeom>
          <a:solidFill>
            <a:srgbClr val="C0000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Attention conditioned on category representation</a:t>
            </a:r>
            <a:endParaRPr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6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31" name="Google Shape;1031;p69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032" name="Google Shape;1032;p69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69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69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5" name="Google Shape;1035;p69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036" name="Google Shape;103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69"/>
          <p:cNvSpPr/>
          <p:nvPr/>
        </p:nvSpPr>
        <p:spPr>
          <a:xfrm>
            <a:off x="4382228" y="1170102"/>
            <a:ext cx="2437500" cy="2343300"/>
          </a:xfrm>
          <a:prstGeom prst="frame">
            <a:avLst>
              <a:gd fmla="val 5665" name="adj1"/>
            </a:avLst>
          </a:prstGeom>
          <a:solidFill>
            <a:srgbClr val="FFFF00"/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69"/>
          <p:cNvSpPr/>
          <p:nvPr/>
        </p:nvSpPr>
        <p:spPr>
          <a:xfrm>
            <a:off x="6968450" y="611950"/>
            <a:ext cx="1940400" cy="663300"/>
          </a:xfrm>
          <a:prstGeom prst="wedgeRectCallout">
            <a:avLst>
              <a:gd fmla="val -56483" name="adj1"/>
              <a:gd fmla="val 108164" name="adj2"/>
            </a:avLst>
          </a:prstGeom>
          <a:solidFill>
            <a:srgbClr val="C0000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Multi-task</a:t>
            </a:r>
            <a:b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 sz="1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70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7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Product Knowl. Extraction from Broader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45" name="Google Shape;1045;p70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70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7" name="Google Shape;1047;p70"/>
          <p:cNvPicPr preferRelativeResize="0"/>
          <p:nvPr/>
        </p:nvPicPr>
        <p:blipFill rotWithShape="1">
          <a:blip r:embed="rId3">
            <a:alphaModFix/>
          </a:blip>
          <a:srcRect b="0" l="0" r="36499" t="0"/>
          <a:stretch/>
        </p:blipFill>
        <p:spPr>
          <a:xfrm>
            <a:off x="2714375" y="1423125"/>
            <a:ext cx="5581375" cy="34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70"/>
          <p:cNvSpPr txBox="1"/>
          <p:nvPr/>
        </p:nvSpPr>
        <p:spPr>
          <a:xfrm>
            <a:off x="2556300" y="1073950"/>
            <a:ext cx="634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Product knowledge extraction from images, reviews, etc.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9" name="Google Shape;1049;p70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1050" name="Google Shape;1050;p70"/>
          <p:cNvSpPr/>
          <p:nvPr/>
        </p:nvSpPr>
        <p:spPr>
          <a:xfrm>
            <a:off x="617801" y="4858050"/>
            <a:ext cx="812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 et al., PAM: Understanding product images in cross product category attribute extraction, KDD 2021.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70"/>
          <p:cNvSpPr txBox="1"/>
          <p:nvPr/>
        </p:nvSpPr>
        <p:spPr>
          <a:xfrm>
            <a:off x="1488575" y="4186575"/>
            <a:ext cx="412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Multi-modal retrieval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262" y="2204449"/>
            <a:ext cx="6456875" cy="181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KG Summary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58" name="Google Shape;1058;p71"/>
          <p:cNvSpPr txBox="1"/>
          <p:nvPr>
            <p:ph idx="1" type="body"/>
          </p:nvPr>
        </p:nvSpPr>
        <p:spPr>
          <a:xfrm>
            <a:off x="311700" y="1001275"/>
            <a:ext cx="8832300" cy="3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idea:</a:t>
            </a:r>
            <a:r>
              <a:rPr b="1" lang="en" sz="21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Finding structure and modeling ambiguity from text-rich sources</a:t>
            </a:r>
            <a:endParaRPr sz="21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 challenges: </a:t>
            </a:r>
            <a:r>
              <a:rPr b="1" lang="en" sz="2195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Sparse &amp; Noisy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everywhere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Framework: 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Applications: Product detail display, Search, Recommendation </a:t>
            </a:r>
            <a:endParaRPr b="1" sz="22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Unmentioned crazy idea: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Automatic taxonomy extraction &amp; construction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71"/>
          <p:cNvSpPr/>
          <p:nvPr/>
        </p:nvSpPr>
        <p:spPr>
          <a:xfrm>
            <a:off x="929050" y="4510025"/>
            <a:ext cx="75285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Mao et al., 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Octet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Online catalog taxonomy 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enrichment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with self-supervision. SigKDD, 2020.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Zhang et al., Minimally supervised structure-rich text categorization via learning on text-rich networks. Webconf, 2021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Zhang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et al., OA-Mine: Open-World attribute mining for e-Commerce products with weak supervision. Webconf, 2022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154" y="2153100"/>
            <a:ext cx="1227075" cy="15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72"/>
          <p:cNvSpPr txBox="1"/>
          <p:nvPr>
            <p:ph type="title"/>
          </p:nvPr>
        </p:nvSpPr>
        <p:spPr>
          <a:xfrm>
            <a:off x="908975" y="962250"/>
            <a:ext cx="7186800" cy="33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#3: Dual Neural Knowledge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3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071" name="Google Shape;107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860625"/>
            <a:ext cx="5784774" cy="40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3540" y="941600"/>
            <a:ext cx="296438" cy="3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73"/>
          <p:cNvSpPr/>
          <p:nvPr/>
        </p:nvSpPr>
        <p:spPr>
          <a:xfrm>
            <a:off x="4081980" y="3110055"/>
            <a:ext cx="248100" cy="228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74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Another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079" name="Google Shape;107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94000"/>
            <a:ext cx="70389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450" y="1685925"/>
            <a:ext cx="68199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74"/>
          <p:cNvSpPr/>
          <p:nvPr/>
        </p:nvSpPr>
        <p:spPr>
          <a:xfrm>
            <a:off x="5046600" y="2913650"/>
            <a:ext cx="2881800" cy="2493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2" name="Google Shape;108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250" y="2328863"/>
            <a:ext cx="697230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75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Another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088" name="Google Shape;108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400"/>
            <a:ext cx="4505300" cy="24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900" y="1713625"/>
            <a:ext cx="4281424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5"/>
          <p:cNvSpPr/>
          <p:nvPr/>
        </p:nvSpPr>
        <p:spPr>
          <a:xfrm>
            <a:off x="591875" y="2157850"/>
            <a:ext cx="39264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75"/>
          <p:cNvSpPr/>
          <p:nvPr/>
        </p:nvSpPr>
        <p:spPr>
          <a:xfrm>
            <a:off x="3599455" y="2691250"/>
            <a:ext cx="730800" cy="173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75"/>
          <p:cNvSpPr/>
          <p:nvPr/>
        </p:nvSpPr>
        <p:spPr>
          <a:xfrm>
            <a:off x="3639875" y="3206750"/>
            <a:ext cx="932100" cy="173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75"/>
          <p:cNvSpPr/>
          <p:nvPr/>
        </p:nvSpPr>
        <p:spPr>
          <a:xfrm>
            <a:off x="6942350" y="1700650"/>
            <a:ext cx="20127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75"/>
          <p:cNvSpPr/>
          <p:nvPr/>
        </p:nvSpPr>
        <p:spPr>
          <a:xfrm>
            <a:off x="5373625" y="2404350"/>
            <a:ext cx="5580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75"/>
          <p:cNvSpPr/>
          <p:nvPr/>
        </p:nvSpPr>
        <p:spPr>
          <a:xfrm>
            <a:off x="6405626" y="2928800"/>
            <a:ext cx="16905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 (2): My Research Philosophy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14830" r="13664" t="0"/>
          <a:stretch/>
        </p:blipFill>
        <p:spPr>
          <a:xfrm>
            <a:off x="1906375" y="1070425"/>
            <a:ext cx="5464249" cy="382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0" y="3124200"/>
            <a:ext cx="223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Deliver incrementally and make production impacts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7370625" y="1037174"/>
            <a:ext cx="1773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Strive to apply and invent the state-of-the-art​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76"/>
          <p:cNvSpPr txBox="1"/>
          <p:nvPr>
            <p:ph type="title"/>
          </p:nvPr>
        </p:nvSpPr>
        <p:spPr>
          <a:xfrm>
            <a:off x="311700" y="10958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Key Questions to Ask Regarding Hallucination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01" name="Google Shape;1101;p76"/>
          <p:cNvSpPr txBox="1"/>
          <p:nvPr>
            <p:ph idx="1" type="body"/>
          </p:nvPr>
        </p:nvSpPr>
        <p:spPr>
          <a:xfrm>
            <a:off x="768900" y="1738750"/>
            <a:ext cx="7547100" cy="26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reliable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LLMs in answering factual questions?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LLMs perform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equally well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across different types of factual knowledge?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well-known LLM tricks work?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Increasing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 size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Instruction tuning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76"/>
          <p:cNvSpPr txBox="1"/>
          <p:nvPr/>
        </p:nvSpPr>
        <p:spPr>
          <a:xfrm>
            <a:off x="1564750" y="363725"/>
            <a:ext cx="692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How Knowledgeable are LLMs?</a:t>
            </a:r>
            <a:endParaRPr b="1" sz="3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7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Questions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108" name="Google Shape;11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017800"/>
            <a:ext cx="7479100" cy="361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77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78"/>
          <p:cNvPicPr preferRelativeResize="0"/>
          <p:nvPr/>
        </p:nvPicPr>
        <p:blipFill rotWithShape="1">
          <a:blip r:embed="rId3">
            <a:alphaModFix/>
          </a:blip>
          <a:srcRect b="0" l="0" r="1497" t="0"/>
          <a:stretch/>
        </p:blipFill>
        <p:spPr>
          <a:xfrm>
            <a:off x="1929250" y="2267850"/>
            <a:ext cx="6378050" cy="20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78"/>
          <p:cNvPicPr preferRelativeResize="0"/>
          <p:nvPr/>
        </p:nvPicPr>
        <p:blipFill rotWithShape="1">
          <a:blip r:embed="rId4">
            <a:alphaModFix/>
          </a:blip>
          <a:srcRect b="7578" l="0" r="0" t="0"/>
          <a:stretch/>
        </p:blipFill>
        <p:spPr>
          <a:xfrm>
            <a:off x="6611600" y="936125"/>
            <a:ext cx="1760325" cy="16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00" y="1020425"/>
            <a:ext cx="5947024" cy="16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78"/>
          <p:cNvSpPr txBox="1"/>
          <p:nvPr>
            <p:ph type="title"/>
          </p:nvPr>
        </p:nvSpPr>
        <p:spPr>
          <a:xfrm>
            <a:off x="311700" y="3338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Head-to-Tail Benchmark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18" name="Google Shape;1118;p78"/>
          <p:cNvSpPr/>
          <p:nvPr/>
        </p:nvSpPr>
        <p:spPr>
          <a:xfrm>
            <a:off x="2664800" y="2257637"/>
            <a:ext cx="563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78"/>
          <p:cNvSpPr/>
          <p:nvPr/>
        </p:nvSpPr>
        <p:spPr>
          <a:xfrm>
            <a:off x="4365463" y="2257637"/>
            <a:ext cx="5445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78"/>
          <p:cNvSpPr/>
          <p:nvPr/>
        </p:nvSpPr>
        <p:spPr>
          <a:xfrm>
            <a:off x="5914249" y="2257637"/>
            <a:ext cx="563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78"/>
          <p:cNvSpPr/>
          <p:nvPr/>
        </p:nvSpPr>
        <p:spPr>
          <a:xfrm>
            <a:off x="3028975" y="3680680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78"/>
          <p:cNvSpPr/>
          <p:nvPr/>
        </p:nvSpPr>
        <p:spPr>
          <a:xfrm>
            <a:off x="4456348" y="3680685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78"/>
          <p:cNvSpPr/>
          <p:nvPr/>
        </p:nvSpPr>
        <p:spPr>
          <a:xfrm>
            <a:off x="5890785" y="3671630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78"/>
          <p:cNvSpPr/>
          <p:nvPr/>
        </p:nvSpPr>
        <p:spPr>
          <a:xfrm>
            <a:off x="6593073" y="824425"/>
            <a:ext cx="128554" cy="3581400"/>
          </a:xfrm>
          <a:custGeom>
            <a:rect b="b" l="l" r="r" t="t"/>
            <a:pathLst>
              <a:path extrusionOk="0" h="143256" w="60425">
                <a:moveTo>
                  <a:pt x="56852" y="0"/>
                </a:moveTo>
                <a:cubicBezTo>
                  <a:pt x="56801" y="11532"/>
                  <a:pt x="65031" y="55372"/>
                  <a:pt x="56547" y="69189"/>
                </a:cubicBezTo>
                <a:cubicBezTo>
                  <a:pt x="48063" y="83007"/>
                  <a:pt x="15297" y="70561"/>
                  <a:pt x="5950" y="82905"/>
                </a:cubicBezTo>
                <a:cubicBezTo>
                  <a:pt x="-3397" y="95250"/>
                  <a:pt x="1378" y="133198"/>
                  <a:pt x="464" y="143256"/>
                </a:cubicBezTo>
              </a:path>
            </a:pathLst>
          </a:cu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5" name="Google Shape;1125;p78"/>
          <p:cNvSpPr txBox="1"/>
          <p:nvPr/>
        </p:nvSpPr>
        <p:spPr>
          <a:xfrm>
            <a:off x="1382390" y="4218880"/>
            <a:ext cx="6924900" cy="477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oboto"/>
                <a:ea typeface="Roboto"/>
                <a:cs typeface="Roboto"/>
                <a:sym typeface="Roboto"/>
              </a:rPr>
              <a:t>When counted by popularity, majority of entities are long-tail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6" name="Google Shape;1126;p78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7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Q1. How Reliable Are LLMs on Factual Questions?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32" name="Google Shape;1132;p79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3" name="Google Shape;113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941600"/>
            <a:ext cx="5376675" cy="27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79"/>
          <p:cNvSpPr/>
          <p:nvPr/>
        </p:nvSpPr>
        <p:spPr>
          <a:xfrm>
            <a:off x="5752900" y="3827500"/>
            <a:ext cx="3046200" cy="803400"/>
          </a:xfrm>
          <a:prstGeom prst="wedgeRectCallout">
            <a:avLst>
              <a:gd fmla="val -34005" name="adj1"/>
              <a:gd fmla="val -130545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Similar for </a:t>
            </a:r>
            <a:r>
              <a:rPr i="1" lang="en" sz="1800">
                <a:latin typeface="Roboto"/>
                <a:ea typeface="Roboto"/>
                <a:cs typeface="Roboto"/>
                <a:sym typeface="Roboto"/>
              </a:rPr>
              <a:t>specific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domains and </a:t>
            </a:r>
            <a:r>
              <a:rPr i="1" lang="en" sz="1800">
                <a:latin typeface="Roboto"/>
                <a:ea typeface="Roboto"/>
                <a:cs typeface="Roboto"/>
                <a:sym typeface="Roboto"/>
              </a:rPr>
              <a:t>general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domains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5" name="Google Shape;1135;p79"/>
          <p:cNvSpPr/>
          <p:nvPr/>
        </p:nvSpPr>
        <p:spPr>
          <a:xfrm>
            <a:off x="339725" y="3827500"/>
            <a:ext cx="5148900" cy="803400"/>
          </a:xfrm>
          <a:prstGeom prst="wedgeRectCallout">
            <a:avLst>
              <a:gd fmla="val 34973" name="adj1"/>
              <a:gd fmla="val -12074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Very low accuracy. Higher missing rate for GPT whereas higher hallucination rate for Llama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8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Q2. Performance Similar for Head/Torso/Tail?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41" name="Google Shape;1141;p80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2" name="Google Shape;114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70200"/>
            <a:ext cx="7386038" cy="353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3" name="Google Shape;1143;p80"/>
          <p:cNvCxnSpPr/>
          <p:nvPr/>
        </p:nvCxnSpPr>
        <p:spPr>
          <a:xfrm>
            <a:off x="2341525" y="2198800"/>
            <a:ext cx="5549700" cy="11748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1550" y="1034950"/>
            <a:ext cx="3683350" cy="385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8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Q3. Do Normal LLM Tricks Help?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50" name="Google Shape;1150;p81"/>
          <p:cNvSpPr/>
          <p:nvPr/>
        </p:nvSpPr>
        <p:spPr>
          <a:xfrm>
            <a:off x="986150" y="1326400"/>
            <a:ext cx="3524400" cy="867000"/>
          </a:xfrm>
          <a:prstGeom prst="wedgeRectCallout">
            <a:avLst>
              <a:gd fmla="val 68905" name="adj1"/>
              <a:gd fmla="val 634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Increasing model size does not appear to help significantly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1" name="Google Shape;1151;p81"/>
          <p:cNvSpPr/>
          <p:nvPr/>
        </p:nvSpPr>
        <p:spPr>
          <a:xfrm>
            <a:off x="986150" y="3414625"/>
            <a:ext cx="3524400" cy="867000"/>
          </a:xfrm>
          <a:prstGeom prst="wedgeRectCallout">
            <a:avLst>
              <a:gd fmla="val 68905" name="adj1"/>
              <a:gd fmla="val 63400" name="adj2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Instruction-tuned counterparts have higher missing rate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2" name="Google Shape;1152;p81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8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Q3-2. How About Changing Facts?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158" name="Google Shape;1158;p82"/>
          <p:cNvPicPr preferRelativeResize="0"/>
          <p:nvPr/>
        </p:nvPicPr>
        <p:blipFill rotWithShape="1">
          <a:blip r:embed="rId3">
            <a:alphaModFix/>
          </a:blip>
          <a:srcRect b="15611" l="0" r="0" t="0"/>
          <a:stretch/>
        </p:blipFill>
        <p:spPr>
          <a:xfrm>
            <a:off x="247000" y="1170200"/>
            <a:ext cx="8558849" cy="19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82"/>
          <p:cNvSpPr/>
          <p:nvPr/>
        </p:nvSpPr>
        <p:spPr>
          <a:xfrm>
            <a:off x="175" y="485805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Vu, Iyyer, Wang, Constant, Wei, Wei, Tar, Sung, Zhou, Le, Luong. FreshLLMs: Refreshing LLMs with Search Engine Augmentation. arXiv, 2023.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82"/>
          <p:cNvSpPr/>
          <p:nvPr/>
        </p:nvSpPr>
        <p:spPr>
          <a:xfrm>
            <a:off x="300350" y="3536200"/>
            <a:ext cx="2877900" cy="1017000"/>
          </a:xfrm>
          <a:prstGeom prst="wedgeRectCallout">
            <a:avLst>
              <a:gd fmla="val 33984" name="adj1"/>
              <a:gd fmla="val -118346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Good quality for static head facts, comparable to Google Search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1" name="Google Shape;1161;p82"/>
          <p:cNvSpPr/>
          <p:nvPr/>
        </p:nvSpPr>
        <p:spPr>
          <a:xfrm>
            <a:off x="3428125" y="3547051"/>
            <a:ext cx="2604900" cy="827400"/>
          </a:xfrm>
          <a:prstGeom prst="wedgeRectCallout">
            <a:avLst>
              <a:gd fmla="val -7433" name="adj1"/>
              <a:gd fmla="val -115096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for slow or fast changing facts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2" name="Google Shape;1162;p82"/>
          <p:cNvSpPr/>
          <p:nvPr/>
        </p:nvSpPr>
        <p:spPr>
          <a:xfrm>
            <a:off x="6243375" y="3547050"/>
            <a:ext cx="2761500" cy="1006200"/>
          </a:xfrm>
          <a:prstGeom prst="wedgeRectCallout">
            <a:avLst>
              <a:gd fmla="val -23936" name="adj1"/>
              <a:gd fmla="val -117993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LLM way better than Google search to detect false premise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8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Q3-3. How About Taxonomies?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68" name="Google Shape;1168;p83"/>
          <p:cNvSpPr/>
          <p:nvPr/>
        </p:nvSpPr>
        <p:spPr>
          <a:xfrm>
            <a:off x="311800" y="4858050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Xin Luna Dong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9" name="Google Shape;116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400"/>
            <a:ext cx="8832300" cy="1598658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83"/>
          <p:cNvSpPr txBox="1"/>
          <p:nvPr>
            <p:ph idx="1" type="body"/>
          </p:nvPr>
        </p:nvSpPr>
        <p:spPr>
          <a:xfrm>
            <a:off x="692700" y="3117625"/>
            <a:ext cx="7340100" cy="13215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 quality for common taxonomies, medium-to-low quality for specialized taxonomies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Quality dropping slightly from top to bottom in the taxonomy hierarchical tree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71" name="Google Shape;1171;p83"/>
          <p:cNvSpPr/>
          <p:nvPr/>
        </p:nvSpPr>
        <p:spPr>
          <a:xfrm>
            <a:off x="5173275" y="4075575"/>
            <a:ext cx="3734802" cy="806274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Training Data!!</a:t>
            </a:r>
            <a:endParaRPr b="1" sz="1800">
              <a:solidFill>
                <a:srgbClr val="0000FF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KG Future: Dual Neural Knowledge 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1177" name="Google Shape;1177;p84"/>
          <p:cNvGrpSpPr/>
          <p:nvPr/>
        </p:nvGrpSpPr>
        <p:grpSpPr>
          <a:xfrm>
            <a:off x="1808275" y="1348475"/>
            <a:ext cx="4730100" cy="3008625"/>
            <a:chOff x="1579675" y="1119875"/>
            <a:chExt cx="4730100" cy="3008625"/>
          </a:xfrm>
        </p:grpSpPr>
        <p:sp>
          <p:nvSpPr>
            <p:cNvPr id="1178" name="Google Shape;1178;p84"/>
            <p:cNvSpPr/>
            <p:nvPr/>
          </p:nvSpPr>
          <p:spPr>
            <a:xfrm>
              <a:off x="1772000" y="1119875"/>
              <a:ext cx="4338300" cy="724500"/>
            </a:xfrm>
            <a:prstGeom prst="triangle">
              <a:avLst>
                <a:gd fmla="val 50000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Taxonomy</a:t>
              </a:r>
              <a:endParaRPr b="1" sz="2000"/>
            </a:p>
          </p:txBody>
        </p:sp>
        <p:pic>
          <p:nvPicPr>
            <p:cNvPr id="1179" name="Google Shape;1179;p8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78000" y="1781750"/>
              <a:ext cx="4512951" cy="234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0" name="Google Shape;1180;p84"/>
            <p:cNvSpPr txBox="1"/>
            <p:nvPr/>
          </p:nvSpPr>
          <p:spPr>
            <a:xfrm>
              <a:off x="1579675" y="1936800"/>
              <a:ext cx="16821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Head Entities</a:t>
              </a:r>
              <a:endParaRPr/>
            </a:p>
          </p:txBody>
        </p:sp>
        <p:sp>
          <p:nvSpPr>
            <p:cNvPr id="1181" name="Google Shape;1181;p84"/>
            <p:cNvSpPr txBox="1"/>
            <p:nvPr/>
          </p:nvSpPr>
          <p:spPr>
            <a:xfrm>
              <a:off x="1808275" y="3156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Torso </a:t>
              </a:r>
              <a:endParaRPr/>
            </a:p>
          </p:txBody>
        </p:sp>
        <p:sp>
          <p:nvSpPr>
            <p:cNvPr id="1182" name="Google Shape;1182;p84"/>
            <p:cNvSpPr txBox="1"/>
            <p:nvPr/>
          </p:nvSpPr>
          <p:spPr>
            <a:xfrm>
              <a:off x="4627675" y="3537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Long-tail</a:t>
              </a:r>
              <a:endParaRPr/>
            </a:p>
          </p:txBody>
        </p:sp>
      </p:grpSp>
      <p:grpSp>
        <p:nvGrpSpPr>
          <p:cNvPr id="1183" name="Google Shape;1183;p84"/>
          <p:cNvGrpSpPr/>
          <p:nvPr/>
        </p:nvGrpSpPr>
        <p:grpSpPr>
          <a:xfrm>
            <a:off x="5541915" y="1373840"/>
            <a:ext cx="1810242" cy="410325"/>
            <a:chOff x="5846715" y="1221440"/>
            <a:chExt cx="1810242" cy="410325"/>
          </a:xfrm>
        </p:grpSpPr>
        <p:pic>
          <p:nvPicPr>
            <p:cNvPr id="1184" name="Google Shape;1184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6715" y="12214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5" name="Google Shape;1185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890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6" name="Google Shape;1186;p84"/>
          <p:cNvGrpSpPr/>
          <p:nvPr/>
        </p:nvGrpSpPr>
        <p:grpSpPr>
          <a:xfrm>
            <a:off x="870582" y="2183700"/>
            <a:ext cx="4668768" cy="831300"/>
            <a:chOff x="1175382" y="2183700"/>
            <a:chExt cx="4668768" cy="831300"/>
          </a:xfrm>
        </p:grpSpPr>
        <p:pic>
          <p:nvPicPr>
            <p:cNvPr id="1187" name="Google Shape;1187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86696" y="22120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8" name="Google Shape;1188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1588482" y="224463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9" name="Google Shape;1189;p84"/>
            <p:cNvSpPr txBox="1"/>
            <p:nvPr/>
          </p:nvSpPr>
          <p:spPr>
            <a:xfrm>
              <a:off x="3403350" y="218370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both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and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head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0" name="Google Shape;1190;p84"/>
          <p:cNvGrpSpPr/>
          <p:nvPr/>
        </p:nvGrpSpPr>
        <p:grpSpPr>
          <a:xfrm>
            <a:off x="2596951" y="3326700"/>
            <a:ext cx="3683698" cy="1429265"/>
            <a:chOff x="2901751" y="3326700"/>
            <a:chExt cx="3683698" cy="1429265"/>
          </a:xfrm>
        </p:grpSpPr>
        <p:pic>
          <p:nvPicPr>
            <p:cNvPr id="1191" name="Google Shape;1191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11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2" name="Google Shape;1192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17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3" name="Google Shape;1193;p84"/>
            <p:cNvSpPr txBox="1"/>
            <p:nvPr/>
          </p:nvSpPr>
          <p:spPr>
            <a:xfrm>
              <a:off x="3631949" y="3326700"/>
              <a:ext cx="295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torso / tail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4" name="Google Shape;1194;p84"/>
          <p:cNvGrpSpPr/>
          <p:nvPr/>
        </p:nvGrpSpPr>
        <p:grpSpPr>
          <a:xfrm>
            <a:off x="6280782" y="2066025"/>
            <a:ext cx="2458966" cy="1074525"/>
            <a:chOff x="6585582" y="2066025"/>
            <a:chExt cx="2458966" cy="1074525"/>
          </a:xfrm>
        </p:grpSpPr>
        <p:pic>
          <p:nvPicPr>
            <p:cNvPr id="1195" name="Google Shape;1195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1652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6" name="Google Shape;1196;p84"/>
            <p:cNvSpPr txBox="1"/>
            <p:nvPr/>
          </p:nvSpPr>
          <p:spPr>
            <a:xfrm>
              <a:off x="6603748" y="230925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to represent torso / tail classes in common taxonomies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97" name="Google Shape;1197;p84"/>
          <p:cNvSpPr txBox="1"/>
          <p:nvPr/>
        </p:nvSpPr>
        <p:spPr>
          <a:xfrm>
            <a:off x="6287621" y="709050"/>
            <a:ext cx="244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lang="en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symbolic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taxonomy to represent head classes and specialized taxonomies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8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KG Future: Dual Neural Knowledge 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1203" name="Google Shape;1203;p85"/>
          <p:cNvGrpSpPr/>
          <p:nvPr/>
        </p:nvGrpSpPr>
        <p:grpSpPr>
          <a:xfrm>
            <a:off x="1808275" y="1348475"/>
            <a:ext cx="4730100" cy="3008625"/>
            <a:chOff x="1579675" y="1119875"/>
            <a:chExt cx="4730100" cy="3008625"/>
          </a:xfrm>
        </p:grpSpPr>
        <p:sp>
          <p:nvSpPr>
            <p:cNvPr id="1204" name="Google Shape;1204;p85"/>
            <p:cNvSpPr/>
            <p:nvPr/>
          </p:nvSpPr>
          <p:spPr>
            <a:xfrm>
              <a:off x="1772000" y="1119875"/>
              <a:ext cx="4338300" cy="724500"/>
            </a:xfrm>
            <a:prstGeom prst="triangle">
              <a:avLst>
                <a:gd fmla="val 50000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Taxonomy</a:t>
              </a:r>
              <a:endParaRPr b="1" sz="2000"/>
            </a:p>
          </p:txBody>
        </p:sp>
        <p:pic>
          <p:nvPicPr>
            <p:cNvPr id="1205" name="Google Shape;1205;p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78000" y="1781750"/>
              <a:ext cx="4512951" cy="234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6" name="Google Shape;1206;p85"/>
            <p:cNvSpPr txBox="1"/>
            <p:nvPr/>
          </p:nvSpPr>
          <p:spPr>
            <a:xfrm>
              <a:off x="1579675" y="1936800"/>
              <a:ext cx="16821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Head Entities</a:t>
              </a:r>
              <a:endParaRPr/>
            </a:p>
          </p:txBody>
        </p:sp>
        <p:sp>
          <p:nvSpPr>
            <p:cNvPr id="1207" name="Google Shape;1207;p85"/>
            <p:cNvSpPr txBox="1"/>
            <p:nvPr/>
          </p:nvSpPr>
          <p:spPr>
            <a:xfrm>
              <a:off x="1808275" y="3156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Torso </a:t>
              </a:r>
              <a:endParaRPr/>
            </a:p>
          </p:txBody>
        </p:sp>
        <p:sp>
          <p:nvSpPr>
            <p:cNvPr id="1208" name="Google Shape;1208;p85"/>
            <p:cNvSpPr txBox="1"/>
            <p:nvPr/>
          </p:nvSpPr>
          <p:spPr>
            <a:xfrm>
              <a:off x="4627675" y="3537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Long-tail</a:t>
              </a:r>
              <a:endParaRPr/>
            </a:p>
          </p:txBody>
        </p:sp>
      </p:grpSp>
      <p:grpSp>
        <p:nvGrpSpPr>
          <p:cNvPr id="1209" name="Google Shape;1209;p85"/>
          <p:cNvGrpSpPr/>
          <p:nvPr/>
        </p:nvGrpSpPr>
        <p:grpSpPr>
          <a:xfrm>
            <a:off x="5541915" y="1373840"/>
            <a:ext cx="1810242" cy="410325"/>
            <a:chOff x="5846715" y="1221440"/>
            <a:chExt cx="1810242" cy="410325"/>
          </a:xfrm>
        </p:grpSpPr>
        <p:pic>
          <p:nvPicPr>
            <p:cNvPr id="1210" name="Google Shape;1210;p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6715" y="12214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1" name="Google Shape;1211;p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890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2" name="Google Shape;1212;p85"/>
          <p:cNvGrpSpPr/>
          <p:nvPr/>
        </p:nvGrpSpPr>
        <p:grpSpPr>
          <a:xfrm>
            <a:off x="870582" y="2183700"/>
            <a:ext cx="4668768" cy="831300"/>
            <a:chOff x="1175382" y="2183700"/>
            <a:chExt cx="4668768" cy="831300"/>
          </a:xfrm>
        </p:grpSpPr>
        <p:pic>
          <p:nvPicPr>
            <p:cNvPr id="1213" name="Google Shape;1213;p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86696" y="22120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1588482" y="224463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5" name="Google Shape;1215;p85"/>
            <p:cNvSpPr txBox="1"/>
            <p:nvPr/>
          </p:nvSpPr>
          <p:spPr>
            <a:xfrm>
              <a:off x="3403350" y="218370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both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and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head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6" name="Google Shape;1216;p85"/>
          <p:cNvGrpSpPr/>
          <p:nvPr/>
        </p:nvGrpSpPr>
        <p:grpSpPr>
          <a:xfrm>
            <a:off x="2596951" y="3326700"/>
            <a:ext cx="3683698" cy="1429265"/>
            <a:chOff x="2901751" y="3326700"/>
            <a:chExt cx="3683698" cy="1429265"/>
          </a:xfrm>
        </p:grpSpPr>
        <p:pic>
          <p:nvPicPr>
            <p:cNvPr id="1217" name="Google Shape;1217;p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11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8" name="Google Shape;1218;p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17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9" name="Google Shape;1219;p85"/>
            <p:cNvSpPr txBox="1"/>
            <p:nvPr/>
          </p:nvSpPr>
          <p:spPr>
            <a:xfrm>
              <a:off x="3631949" y="3326700"/>
              <a:ext cx="295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torso / tail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0" name="Google Shape;1220;p85"/>
          <p:cNvGrpSpPr/>
          <p:nvPr/>
        </p:nvGrpSpPr>
        <p:grpSpPr>
          <a:xfrm>
            <a:off x="6280782" y="2066025"/>
            <a:ext cx="2458966" cy="1074525"/>
            <a:chOff x="6585582" y="2066025"/>
            <a:chExt cx="2458966" cy="1074525"/>
          </a:xfrm>
        </p:grpSpPr>
        <p:pic>
          <p:nvPicPr>
            <p:cNvPr id="1221" name="Google Shape;1221;p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1652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2" name="Google Shape;1222;p85"/>
            <p:cNvSpPr txBox="1"/>
            <p:nvPr/>
          </p:nvSpPr>
          <p:spPr>
            <a:xfrm>
              <a:off x="6603748" y="230925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to represent torso / tail classes in common taxonomies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23" name="Google Shape;1223;p85"/>
          <p:cNvSpPr txBox="1"/>
          <p:nvPr/>
        </p:nvSpPr>
        <p:spPr>
          <a:xfrm>
            <a:off x="6287621" y="709050"/>
            <a:ext cx="244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lang="en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symbolic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taxonomy to represent head classes and specialized taxonomies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4" name="Google Shape;1224;p85"/>
          <p:cNvSpPr/>
          <p:nvPr/>
        </p:nvSpPr>
        <p:spPr>
          <a:xfrm>
            <a:off x="95025" y="992700"/>
            <a:ext cx="3180300" cy="688200"/>
          </a:xfrm>
          <a:prstGeom prst="roundRect">
            <a:avLst>
              <a:gd fmla="val 16667" name="adj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How to infuse head knowledge into LLMs to enable precise QA?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5" name="Google Shape;1225;p85"/>
          <p:cNvSpPr/>
          <p:nvPr/>
        </p:nvSpPr>
        <p:spPr>
          <a:xfrm>
            <a:off x="6406025" y="3223800"/>
            <a:ext cx="2706300" cy="1023600"/>
          </a:xfrm>
          <a:prstGeom prst="roundRect">
            <a:avLst>
              <a:gd fmla="val 16667" name="adj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RAG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How to seamlessly plug-in external knowledge for QA regarding torso/tail knowledge?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1593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Theme I. Three Generations of Knowledge Graphs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 b="0" l="11347" r="0" t="0"/>
          <a:stretch/>
        </p:blipFill>
        <p:spPr>
          <a:xfrm>
            <a:off x="40625" y="2096275"/>
            <a:ext cx="2828875" cy="194236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 txBox="1"/>
          <p:nvPr/>
        </p:nvSpPr>
        <p:spPr>
          <a:xfrm>
            <a:off x="246300" y="1101475"/>
            <a:ext cx="269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1. Entity-Based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3246575" y="1101475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2. Text-Rich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6269975" y="1101475"/>
            <a:ext cx="26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3. Dual Neural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246300" y="4367050"/>
            <a:ext cx="261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Google Generic KGs</a:t>
            </a:r>
            <a:endParaRPr b="1" sz="20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214150" y="4367050"/>
            <a:ext cx="269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Amazon Product KGs</a:t>
            </a:r>
            <a:endParaRPr b="1" sz="20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1900" y="1761775"/>
            <a:ext cx="2922081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381" y="1761775"/>
            <a:ext cx="2895219" cy="2849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86"/>
          <p:cNvSpPr txBox="1"/>
          <p:nvPr/>
        </p:nvSpPr>
        <p:spPr>
          <a:xfrm>
            <a:off x="311700" y="8672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Rich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Question-Answer Set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1" name="Google Shape;1231;p86"/>
          <p:cNvSpPr txBox="1"/>
          <p:nvPr/>
        </p:nvSpPr>
        <p:spPr>
          <a:xfrm>
            <a:off x="323850" y="1664500"/>
            <a:ext cx="42705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2500+ QA pairs from 5 domains (Finance, Sports, Music, Movie, Encyclopedia)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slow-changing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fast-changing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real-time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information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head, torso,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tail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entities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i="1" lang="en" sz="1500">
                <a:latin typeface="Lato"/>
                <a:ea typeface="Lato"/>
                <a:cs typeface="Lato"/>
                <a:sym typeface="Lato"/>
              </a:rPr>
              <a:t>Simple-fact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complex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2" name="Google Shape;123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751" y="1755396"/>
            <a:ext cx="4270500" cy="176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86"/>
          <p:cNvPicPr preferRelativeResize="0"/>
          <p:nvPr/>
        </p:nvPicPr>
        <p:blipFill rotWithShape="1">
          <a:blip r:embed="rId4">
            <a:alphaModFix/>
          </a:blip>
          <a:srcRect b="0" l="0" r="823" t="0"/>
          <a:stretch/>
        </p:blipFill>
        <p:spPr>
          <a:xfrm>
            <a:off x="228600" y="3862600"/>
            <a:ext cx="8766300" cy="3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25" y="4221075"/>
            <a:ext cx="8638676" cy="4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86"/>
          <p:cNvSpPr txBox="1"/>
          <p:nvPr>
            <p:ph type="title"/>
          </p:nvPr>
        </p:nvSpPr>
        <p:spPr>
          <a:xfrm>
            <a:off x="311700" y="333800"/>
            <a:ext cx="8520600" cy="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Call for Action: CRAG Competition @ KDDCups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87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Accessible</a:t>
            </a:r>
            <a:r>
              <a:rPr b="1" i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Retrieval Content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1" name="Google Shape;1241;p87"/>
          <p:cNvSpPr txBox="1"/>
          <p:nvPr/>
        </p:nvSpPr>
        <p:spPr>
          <a:xfrm>
            <a:off x="323850" y="11311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125K webpages: 50 webpages for each question from BraveAPI web search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Mock KG: 3K fact triples, 30:1 signal-to-noise ratio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2" name="Google Shape;1242;p87"/>
          <p:cNvSpPr txBox="1"/>
          <p:nvPr/>
        </p:nvSpPr>
        <p:spPr>
          <a:xfrm>
            <a:off x="311700" y="24674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Reliable</a:t>
            </a:r>
            <a:r>
              <a:rPr b="1" i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Tasks and Evaluation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3" name="Google Shape;1243;p87"/>
          <p:cNvSpPr txBox="1"/>
          <p:nvPr/>
        </p:nvSpPr>
        <p:spPr>
          <a:xfrm>
            <a:off x="323850" y="31885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1: Answer generation over top-5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Generation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2: + Mock-KG Search API—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Structured Query Search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Selection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3: + 50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Search Ranking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88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Baseline Quality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9" name="Google Shape;124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70200"/>
            <a:ext cx="6739975" cy="2070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88"/>
          <p:cNvSpPr/>
          <p:nvPr/>
        </p:nvSpPr>
        <p:spPr>
          <a:xfrm>
            <a:off x="5045375" y="3754675"/>
            <a:ext cx="2752500" cy="992100"/>
          </a:xfrm>
          <a:prstGeom prst="wedgeRectCallout">
            <a:avLst>
              <a:gd fmla="val -30037" name="adj1"/>
              <a:gd fmla="val -126688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RAG may also bring more hallucinations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1" name="Google Shape;1251;p88"/>
          <p:cNvSpPr/>
          <p:nvPr/>
        </p:nvSpPr>
        <p:spPr>
          <a:xfrm>
            <a:off x="1844975" y="3754675"/>
            <a:ext cx="2752500" cy="992100"/>
          </a:xfrm>
          <a:prstGeom prst="wedgeRectCallout">
            <a:avLst>
              <a:gd fmla="val 36864" name="adj1"/>
              <a:gd fmla="val -198894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RAG may improve performance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89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Baseline Quality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7" name="Google Shape;1257;p89"/>
          <p:cNvSpPr txBox="1"/>
          <p:nvPr>
            <p:ph idx="1" type="body"/>
          </p:nvPr>
        </p:nvSpPr>
        <p:spPr>
          <a:xfrm>
            <a:off x="1392475" y="3491350"/>
            <a:ext cx="6490500" cy="1046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KDDCup Competition will be announced in mid-March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Join the force to reduce the gap!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258" name="Google Shape;125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70200"/>
            <a:ext cx="6739975" cy="207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90"/>
          <p:cNvSpPr txBox="1"/>
          <p:nvPr>
            <p:ph type="title"/>
          </p:nvPr>
        </p:nvSpPr>
        <p:spPr>
          <a:xfrm>
            <a:off x="1593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Take-Aways. 3 Generations of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64" name="Google Shape;1264;p90"/>
          <p:cNvSpPr txBox="1"/>
          <p:nvPr/>
        </p:nvSpPr>
        <p:spPr>
          <a:xfrm>
            <a:off x="246300" y="1101475"/>
            <a:ext cx="269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1. Entity-Based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5" name="Google Shape;1265;p90"/>
          <p:cNvSpPr txBox="1"/>
          <p:nvPr/>
        </p:nvSpPr>
        <p:spPr>
          <a:xfrm>
            <a:off x="3246575" y="1101475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2. Text-Rich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6" name="Google Shape;1266;p90"/>
          <p:cNvSpPr txBox="1"/>
          <p:nvPr/>
        </p:nvSpPr>
        <p:spPr>
          <a:xfrm>
            <a:off x="6218375" y="1106791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3. Dual Neural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7" name="Google Shape;1267;p90"/>
          <p:cNvSpPr txBox="1"/>
          <p:nvPr/>
        </p:nvSpPr>
        <p:spPr>
          <a:xfrm>
            <a:off x="311700" y="1780375"/>
            <a:ext cx="2699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Resolving heterogeneity with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entity linkage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web knowledge extraction</a:t>
            </a:r>
            <a:endParaRPr/>
          </a:p>
        </p:txBody>
      </p:sp>
      <p:sp>
        <p:nvSpPr>
          <p:cNvPr id="1268" name="Google Shape;1268;p90"/>
          <p:cNvSpPr txBox="1"/>
          <p:nvPr/>
        </p:nvSpPr>
        <p:spPr>
          <a:xfrm>
            <a:off x="3192125" y="1792400"/>
            <a:ext cx="26994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Extractions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cleanings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from sparse and noisy source data, and handling semantics ambiguities</a:t>
            </a:r>
            <a:endParaRPr/>
          </a:p>
        </p:txBody>
      </p:sp>
      <p:sp>
        <p:nvSpPr>
          <p:cNvPr id="1269" name="Google Shape;1269;p90"/>
          <p:cNvSpPr txBox="1"/>
          <p:nvPr/>
        </p:nvSpPr>
        <p:spPr>
          <a:xfrm>
            <a:off x="6241300" y="1802000"/>
            <a:ext cx="2833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infusion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into LLMs, and seamless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knowledge augmen-</a:t>
            </a:r>
            <a:br>
              <a:rPr b="1" lang="en" sz="21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tation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to facilitate LLMs 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9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Take-Away 2.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Roofshots to Moonshots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75" name="Google Shape;1275;p91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1276" name="Google Shape;1276;p91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77" name="Google Shape;1277;p91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278" name="Google Shape;1278;p91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79" name="Google Shape;1279;p91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0" name="Google Shape;1280;p91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1" name="Google Shape;1281;p91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282" name="Google Shape;1282;p91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3" name="Google Shape;1283;p91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4" name="Google Shape;1284;p91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5" name="Google Shape;1285;p91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286" name="Google Shape;1286;p91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7" name="Google Shape;1287;p91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8" name="Google Shape;1288;p91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89" name="Google Shape;1289;p91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290" name="Google Shape;1290;p91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91" name="Google Shape;1291;p91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292" name="Google Shape;1292;p91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91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91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91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91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7" name="Google Shape;1297;p91"/>
          <p:cNvCxnSpPr/>
          <p:nvPr/>
        </p:nvCxnSpPr>
        <p:spPr>
          <a:xfrm>
            <a:off x="1909775" y="2907725"/>
            <a:ext cx="3544200" cy="33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98" name="Google Shape;129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0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9" name="Google Shape;1299;p91"/>
          <p:cNvCxnSpPr/>
          <p:nvPr/>
        </p:nvCxnSpPr>
        <p:spPr>
          <a:xfrm flipH="1" rot="10800000">
            <a:off x="5670350" y="2907625"/>
            <a:ext cx="3282900" cy="33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00" name="Google Shape;1300;p91"/>
          <p:cNvPicPr preferRelativeResize="0"/>
          <p:nvPr/>
        </p:nvPicPr>
        <p:blipFill rotWithShape="1">
          <a:blip r:embed="rId4">
            <a:alphaModFix/>
          </a:blip>
          <a:srcRect b="27658" l="0" r="0" t="2969"/>
          <a:stretch/>
        </p:blipFill>
        <p:spPr>
          <a:xfrm>
            <a:off x="609568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8" y="3357925"/>
            <a:ext cx="1828100" cy="11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91"/>
          <p:cNvSpPr txBox="1"/>
          <p:nvPr/>
        </p:nvSpPr>
        <p:spPr>
          <a:xfrm>
            <a:off x="3127006" y="4495806"/>
            <a:ext cx="1279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03" name="Google Shape;1303;p91"/>
          <p:cNvSpPr txBox="1"/>
          <p:nvPr/>
        </p:nvSpPr>
        <p:spPr>
          <a:xfrm>
            <a:off x="6596426" y="4495800"/>
            <a:ext cx="144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9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</a:t>
            </a:r>
            <a:r>
              <a:rPr b="1" lang="en"/>
              <a:t> </a:t>
            </a:r>
            <a:endParaRPr b="1"/>
          </a:p>
        </p:txBody>
      </p:sp>
      <p:sp>
        <p:nvSpPr>
          <p:cNvPr id="1309" name="Google Shape;1309;p92"/>
          <p:cNvSpPr txBox="1"/>
          <p:nvPr>
            <p:ph idx="1" type="subTitle"/>
          </p:nvPr>
        </p:nvSpPr>
        <p:spPr>
          <a:xfrm>
            <a:off x="598100" y="3173154"/>
            <a:ext cx="82221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Q&amp;A?</a:t>
            </a:r>
            <a:endParaRPr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164609" y="410000"/>
            <a:ext cx="87222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Theme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II.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 Recipe from Innovation to Practice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62" name="Google Shape;262;p33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263" name="Google Shape;263;p33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4" name="Google Shape;264;p33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65" name="Google Shape;265;p33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6" name="Google Shape;266;p33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7" name="Google Shape;267;p33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8" name="Google Shape;268;p33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69" name="Google Shape;269;p33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0" name="Google Shape;270;p33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1" name="Google Shape;271;p33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2" name="Google Shape;272;p33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73" name="Google Shape;273;p33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4" name="Google Shape;274;p33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5" name="Google Shape;275;p33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6" name="Google Shape;276;p33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77" name="Google Shape;277;p33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8" name="Google Shape;278;p33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9" name="Google Shape;279;p33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3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3"/>
          <p:cNvSpPr txBox="1"/>
          <p:nvPr/>
        </p:nvSpPr>
        <p:spPr>
          <a:xfrm>
            <a:off x="-76850" y="2664649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1599550" y="2664649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3580750" y="2664649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5561950" y="2664649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7364750" y="2664650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High coverage, 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3"/>
          <p:cNvSpPr/>
          <p:nvPr/>
        </p:nvSpPr>
        <p:spPr>
          <a:xfrm flipH="1">
            <a:off x="500150" y="3911497"/>
            <a:ext cx="7952700" cy="607800"/>
          </a:xfrm>
          <a:prstGeom prst="curvedUpArrow">
            <a:avLst>
              <a:gd fmla="val 40676" name="adj1"/>
              <a:gd fmla="val 86324" name="adj2"/>
              <a:gd fmla="val 25000" name="adj3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Roofshots to Moonshots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95" name="Google Shape;295;p34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296" name="Google Shape;296;p34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97" name="Google Shape;297;p34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98" name="Google Shape;298;p34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99" name="Google Shape;299;p34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0" name="Google Shape;300;p34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1" name="Google Shape;301;p34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02" name="Google Shape;302;p34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3" name="Google Shape;303;p34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4" name="Google Shape;304;p34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5" name="Google Shape;305;p34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06" name="Google Shape;306;p34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7" name="Google Shape;307;p34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8" name="Google Shape;308;p34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9" name="Google Shape;309;p34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10" name="Google Shape;310;p34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11" name="Google Shape;311;p34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12" name="Google Shape;312;p34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p34"/>
          <p:cNvCxnSpPr/>
          <p:nvPr/>
        </p:nvCxnSpPr>
        <p:spPr>
          <a:xfrm>
            <a:off x="1909775" y="2907725"/>
            <a:ext cx="3544200" cy="33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8" name="Google Shape;3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0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4"/>
          <p:cNvCxnSpPr/>
          <p:nvPr/>
        </p:nvCxnSpPr>
        <p:spPr>
          <a:xfrm flipH="1" rot="10800000">
            <a:off x="5670350" y="2907625"/>
            <a:ext cx="3282900" cy="33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0" name="Google Shape;320;p34"/>
          <p:cNvPicPr preferRelativeResize="0"/>
          <p:nvPr/>
        </p:nvPicPr>
        <p:blipFill rotWithShape="1">
          <a:blip r:embed="rId4">
            <a:alphaModFix/>
          </a:blip>
          <a:srcRect b="27658" l="0" r="0" t="2969"/>
          <a:stretch/>
        </p:blipFill>
        <p:spPr>
          <a:xfrm>
            <a:off x="609568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8" y="3357925"/>
            <a:ext cx="1828100" cy="11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 txBox="1"/>
          <p:nvPr/>
        </p:nvSpPr>
        <p:spPr>
          <a:xfrm>
            <a:off x="3127006" y="4495806"/>
            <a:ext cx="1279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6596426" y="4495800"/>
            <a:ext cx="144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/>
          <p:nvPr>
            <p:ph type="title"/>
          </p:nvPr>
        </p:nvSpPr>
        <p:spPr>
          <a:xfrm>
            <a:off x="490250" y="526350"/>
            <a:ext cx="8572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#1: Entity-Based </a:t>
            </a:r>
            <a:r>
              <a:rPr b="1" lang="en"/>
              <a:t>Knowledge Graphs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