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65" r:id="rId3"/>
    <p:sldId id="266" r:id="rId4"/>
    <p:sldId id="267" r:id="rId5"/>
    <p:sldId id="257" r:id="rId6"/>
    <p:sldId id="425" r:id="rId7"/>
    <p:sldId id="438" r:id="rId8"/>
    <p:sldId id="426" r:id="rId9"/>
    <p:sldId id="427" r:id="rId10"/>
    <p:sldId id="429" r:id="rId11"/>
    <p:sldId id="428" r:id="rId12"/>
    <p:sldId id="431" r:id="rId13"/>
    <p:sldId id="430" r:id="rId14"/>
    <p:sldId id="433" r:id="rId15"/>
    <p:sldId id="439" r:id="rId16"/>
    <p:sldId id="445" r:id="rId17"/>
    <p:sldId id="432" r:id="rId18"/>
    <p:sldId id="435" r:id="rId19"/>
    <p:sldId id="446" r:id="rId20"/>
    <p:sldId id="441" r:id="rId21"/>
    <p:sldId id="434" r:id="rId22"/>
    <p:sldId id="440" r:id="rId23"/>
    <p:sldId id="437" r:id="rId24"/>
    <p:sldId id="444" r:id="rId25"/>
    <p:sldId id="442" r:id="rId26"/>
    <p:sldId id="44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BC38AB-870D-353A-572C-B36A0DC261C2}" v="5" dt="2024-03-02T01:27:57.597"/>
    <p1510:client id="{9FD7A4C5-06EB-681B-72DA-4EB644306813}" v="94" dt="2024-03-02T01:43:33.0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1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22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02T01:49:53.3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7073 195,'-27'28,"-29"40,6-7,7-12,-1-2,-3-3,-1-1,-2-3,-2-1,-80 43,121-76,-1 1,1 0,0 0,1 1,0 1,0 0,-15 18,18-19,0-1,0 0,-1-1,0 1,0-1,-10 5,8-5,1 0,0 1,0 0,-14 14,12-6,1 0,-10 17,13-19,0-1,-1 0,-1 0,-12 12,7-8,0 1,1 0,-10 19,1-3,17-27,-1 0,1 0,-1-1,0 0,0 0,-1 0,-7 4,7-6,0 2,1-1,0 1,0 0,0 0,1 0,-8 10,-1 3,0-1,0-1,-2-1,0 0,-22 16,-15 13,-30 22,20-18,-7 12,66-57,1 1,0 0,0 0,0 0,1 1,-4 7,3-8,1 1,0-1,-1 1,0-1,0 0,-6 6,-1 1,1 0,0 1,1 0,0 1,1 0,1 0,0 0,-7 22,4-6,-39 97,44-118,0 2,0-1,-1 0,0 1,-1-1,0-1,0 1,-1-1,-9 9,4-5,1 0,-19 28,20-27,1 0,-1-1,-20 18,6-10,15-14,1 1,-1 0,1 1,1 0,0 0,0 0,-6 11,-63 94,51-78,1 0,-32 66,43-71,-2-1,-35 52,33-54,1 2,-16 37,22-43,0-1,-2 0,-1-1,0 0,-21 25,19-27,1 0,1 0,1 2,0-1,-9 27,-16 27,-55 74,75-114,11-21,-1-1,1 0,-2 0,-16 20,0-4,-22 34,24-32,-27 31,40-51,3-4,0 1,0-1,0-1,-12 9,15-13,1 1,-1-1,0 0,0 0,1 0,-1 0,0 0,0-1,0 1,0-1,0 0,0 0,0 0,0 0,0 0,0-1,-4-1,-7-3,0-1,1-1,0 0,0-1,0 0,-11-11,3 3,10 7,1-2,0 1,1-1,0 0,0-1,1 0,-7-15,-20-29,12 23,2-1,2-1,-28-71,38 87,-1 0,0 0,-2 1,-18-23,-61-63,55 65,-67-69,70 67,-87-93,112 125,0 0,0-1,-11-20,14 21,-1-1,-1 1,0 0,-12-12,-1 0,1 0,0-2,2 0,1 0,-15-31,19 36,-1 1,-23-25,23 27,0 0,1-1,-13-21,3 6,-3-5,23 33,-1-1,1 1,0 0,-1 0,0 0,1 0,-1 0,-5-2,-15-18,-8-24,18 26,-2 0,-19-21,2 6,13 14,-41-37,22 25,-56-66,67 70,0 1,-2 1,-1 2,-42-30,23 21,2-2,2-2,-42-46,44 46,31 30,1-1,0 0,1-1,-14-18,-13-35,31 50,-1 0,-1 1,0 0,-1 0,-1 1,1 0,-24-20,21 21,0 0,0-1,1 0,-19-28,-13-15,24 37,-37-29,-5-3,20 13,-91-59,110 81,8 4,1 0,1 0,0-2,-12-15,14 16,0 0,-1 1,-1 0,1 0,-19-12,8 8,1 0,-37-37,-11-9,44 40,-30-34,17 17,30 31,0 1,0 0,-1 1,-17-9,15 9,1 0,0-1,-16-12,-3-7,-3-2,-52-56,83 83,1-1,0 1,-1 0,1-1,0 1,0-1,-1 1,1 0,0-1,0 1,0-1,-1 1,1-1,0 1,0-1,0 1,0-1,0 1,0-1,0 1,0-1,0 1,0 0,0-1,0 1,1-1,-1 1,0-1,0 1,0-1,1 0,15-9,24-1,-39 11,15-3,0 2,-1 0,1 1,0 0,0 1,0 1,0 1,24 7,10 6,59 28,-109-44,124 69,-53-31,58 27,-56-32,-48-20,1-1,0-1,1-2,43 10,68 16,0-1,-129-31,-1-1,1 2,0-1,-1 1,0 0,0 1,12 9,25 12,-2-9,1-2,0-1,1-3,57 7,-69-13,-1-1,1-1,46-3,23 2,-99-2,-1 0,1 0,0 1,0-1,0 1,0 0,0 0,0 0,-1 1,1-1,0 0,-1 1,1 0,-1-1,0 1,1 0,-1 0,0 1,0-1,0 0,-1 1,1-1,0 1,-1 0,2 2,-2 1,1-1,-1 1,0-1,0 1,-1 0,0 0,0-1,0 1,0 0,-1-1,0 1,-3 8,2-8,-1 1,0-1,0 0,-1 0,1 0,-1 0,-1-1,1 0,-1 0,0 0,0 0,0-1,-1 1,0-2,0 1,-9 4,-12 5,0-1,-43 12,50-18,0 1,0 0,0 1,1 2,0 0,1 1,0 0,1 2,-24 21,4 4,1 1,2 2,-31 50,-48 55,103-137,0 1,-1-1,0-1,0 0,-14 8,-30 22,-72 86,109-106,1 1,-21 29,-14 17,33-41,2 1,0 0,2 1,-23 54,29-61,-3 9,7-15,0-1,0 0,-2 0,1 0,-1-1,-1 0,0 0,-1-1,0 0,-13 12,12-14,0 0,1 1,-16 19,20-21,-1 0,0-1,0 1,0-1,-1 0,0-1,0 1,-1-2,1 1,-14 5,7-5,0 1,0 1,1 0,0 0,0 1,0 1,1 0,1 1,-17 17,-12 7,31-27,1 0,0 0,0 0,-11 14,-7 8,21-25,0 1,0 1,0-1,1 1,-7 10,3-3,-1 0,-1 0,0-1,0 0,-18 14,-10 12,30-29,-33 37,-89 77,-37 6,160-126,1 1,-1-1,1 0,-1 0,0-1,-12 3,13-4,0 1,0-1,0 1,0 0,1 1,-1-1,1 1,0 0,0 1,-6 4,-3 5,9-10,1 1,0 0,0 0,0 1,1-1,-3 5,-1 1,1-1,-1 0,-1 0,0-1,0 0,-17 12,-25 27,44-38,0 0,0 1,1 0,-7 18,-3 6,7-20,-1 0,-1 0,-19 21,20-26,1 1,0-1,1 2,0-1,0 1,1 0,1 0,-5 14,5-9,0-1,-12 26,15-37,-1 1,0-1,0 0,0 0,0 0,0-1,-1 1,0-1,1 0,-1 0,0 0,-1-1,-4 3,-49 18,41-19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E8D5F-2BD1-4BB2-B31E-1D92C1714C1B}" type="datetimeFigureOut">
              <a:t>3/2/24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3D361-1B5D-4A16-8DB4-55C1D7A2520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7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76" y="136525"/>
            <a:ext cx="11371729" cy="10395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176" y="1430431"/>
            <a:ext cx="11371729" cy="46297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gguptmz@amazon.com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gaurav16gupta/constrainedan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ea typeface="+mj-lt"/>
                <a:cs typeface="+mj-lt"/>
              </a:rPr>
              <a:t>CAPS: A Practical Partition Index for Filtered Similarity Search</a:t>
            </a:r>
            <a:endParaRPr lang="en-US" sz="4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ptos Light"/>
              </a:rPr>
              <a:t>Gaurav Gupta</a:t>
            </a:r>
            <a:r>
              <a:rPr lang="en-US" baseline="30000" dirty="0">
                <a:latin typeface="Aptos Light"/>
              </a:rPr>
              <a:t>1,3</a:t>
            </a:r>
            <a:r>
              <a:rPr lang="en-US" dirty="0">
                <a:latin typeface="Aptos Light"/>
              </a:rPr>
              <a:t>, Jonah </a:t>
            </a:r>
            <a:r>
              <a:rPr lang="en-US" dirty="0" err="1">
                <a:latin typeface="Aptos Light"/>
              </a:rPr>
              <a:t>Wonkyu</a:t>
            </a:r>
            <a:r>
              <a:rPr lang="en-US" dirty="0">
                <a:latin typeface="Aptos Light"/>
              </a:rPr>
              <a:t> Yi</a:t>
            </a:r>
            <a:r>
              <a:rPr lang="en-US" baseline="30000" dirty="0">
                <a:latin typeface="Aptos Light"/>
              </a:rPr>
              <a:t>1</a:t>
            </a:r>
            <a:r>
              <a:rPr lang="en-US" dirty="0">
                <a:latin typeface="Aptos Light"/>
              </a:rPr>
              <a:t>, Benjamin Coleman</a:t>
            </a:r>
            <a:r>
              <a:rPr lang="en-US" baseline="30000" dirty="0">
                <a:latin typeface="Aptos Light"/>
              </a:rPr>
              <a:t>4</a:t>
            </a:r>
            <a:r>
              <a:rPr lang="en-US" dirty="0">
                <a:latin typeface="Aptos Light"/>
              </a:rPr>
              <a:t>, Vihan Lakshman</a:t>
            </a:r>
            <a:r>
              <a:rPr lang="en-US" baseline="30000" dirty="0">
                <a:latin typeface="Aptos Light"/>
              </a:rPr>
              <a:t>2</a:t>
            </a:r>
            <a:r>
              <a:rPr lang="en-US" dirty="0">
                <a:latin typeface="Aptos Light"/>
              </a:rPr>
              <a:t>, Chen Luo</a:t>
            </a:r>
            <a:r>
              <a:rPr lang="en-US" baseline="30000" dirty="0">
                <a:latin typeface="Aptos Light"/>
              </a:rPr>
              <a:t>3</a:t>
            </a:r>
            <a:r>
              <a:rPr lang="en-US" dirty="0">
                <a:latin typeface="Aptos Light"/>
              </a:rPr>
              <a:t>, </a:t>
            </a:r>
            <a:r>
              <a:rPr lang="en-US" dirty="0" err="1">
                <a:latin typeface="Aptos Light"/>
              </a:rPr>
              <a:t>Anshumali</a:t>
            </a:r>
            <a:r>
              <a:rPr lang="en-US" dirty="0">
                <a:latin typeface="Aptos Light"/>
              </a:rPr>
              <a:t> Shrivastava</a:t>
            </a:r>
            <a:r>
              <a:rPr lang="en-US" baseline="30000" dirty="0">
                <a:latin typeface="Aptos Light"/>
              </a:rPr>
              <a:t>1,2</a:t>
            </a:r>
            <a:endParaRPr lang="en-US" dirty="0">
              <a:latin typeface="Aptos Light"/>
            </a:endParaRPr>
          </a:p>
        </p:txBody>
      </p:sp>
      <p:pic>
        <p:nvPicPr>
          <p:cNvPr id="1026" name="Picture 2" descr="Rice University Logo | PVAMU Home">
            <a:extLst>
              <a:ext uri="{FF2B5EF4-FFF2-40B4-BE49-F238E27FC236}">
                <a16:creationId xmlns:a16="http://schemas.microsoft.com/office/drawing/2014/main" id="{2566ACDC-D6A2-6447-1F23-A6628A1D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652" y="358107"/>
            <a:ext cx="1658696" cy="65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ce University Sketching and Hashing Lab">
            <a:extLst>
              <a:ext uri="{FF2B5EF4-FFF2-40B4-BE49-F238E27FC236}">
                <a16:creationId xmlns:a16="http://schemas.microsoft.com/office/drawing/2014/main" id="{5F428361-E7AC-596D-A720-DA36355CA0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34"/>
          <a:stretch/>
        </p:blipFill>
        <p:spPr bwMode="auto">
          <a:xfrm>
            <a:off x="466165" y="259736"/>
            <a:ext cx="1221441" cy="85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1E454B-DB28-9585-5584-193F6BC4E94E}"/>
              </a:ext>
            </a:extLst>
          </p:cNvPr>
          <p:cNvSpPr txBox="1"/>
          <p:nvPr/>
        </p:nvSpPr>
        <p:spPr>
          <a:xfrm>
            <a:off x="2361459" y="6315227"/>
            <a:ext cx="8047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tos Light"/>
              </a:rPr>
              <a:t>[1] Rice University,  [2] </a:t>
            </a:r>
            <a:r>
              <a:rPr lang="en-US" dirty="0" err="1">
                <a:latin typeface="Aptos Light"/>
              </a:rPr>
              <a:t>ThirdAI</a:t>
            </a:r>
            <a:r>
              <a:rPr lang="en-US" dirty="0">
                <a:latin typeface="Aptos Light"/>
              </a:rPr>
              <a:t> Corp., [3] Amazon Search, [4] Google </a:t>
            </a:r>
            <a:r>
              <a:rPr lang="en-US" dirty="0" err="1">
                <a:latin typeface="Aptos Light"/>
              </a:rPr>
              <a:t>Deepmind</a:t>
            </a:r>
            <a:endParaRPr lang="en-US" dirty="0">
              <a:latin typeface="Aptos Light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0428-3FE3-9E5B-B747-E7E6EF877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and Search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33523A-CBFF-70AD-5AA5-CCC2AF4CF9EB}"/>
              </a:ext>
            </a:extLst>
          </p:cNvPr>
          <p:cNvSpPr txBox="1"/>
          <p:nvPr/>
        </p:nvSpPr>
        <p:spPr>
          <a:xfrm>
            <a:off x="336176" y="1352435"/>
            <a:ext cx="53681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Real scenario: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Constraints are neither sparse nor very dense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unhappy middle</a:t>
            </a:r>
          </a:p>
        </p:txBody>
      </p:sp>
      <p:sp>
        <p:nvSpPr>
          <p:cNvPr id="5" name="Freeform: Shape 2">
            <a:extLst>
              <a:ext uri="{FF2B5EF4-FFF2-40B4-BE49-F238E27FC236}">
                <a16:creationId xmlns:a16="http://schemas.microsoft.com/office/drawing/2014/main" id="{8CD19471-2C23-445D-2689-10D1AF812A40}"/>
              </a:ext>
            </a:extLst>
          </p:cNvPr>
          <p:cNvSpPr/>
          <p:nvPr/>
        </p:nvSpPr>
        <p:spPr>
          <a:xfrm>
            <a:off x="7195845" y="3385884"/>
            <a:ext cx="1231292" cy="254928"/>
          </a:xfrm>
          <a:custGeom>
            <a:avLst/>
            <a:gdLst>
              <a:gd name="connsiteX0" fmla="*/ 0 w 1047750"/>
              <a:gd name="connsiteY0" fmla="*/ 0 h 142875"/>
              <a:gd name="connsiteX1" fmla="*/ 1047750 w 1047750"/>
              <a:gd name="connsiteY1" fmla="*/ 0 h 142875"/>
              <a:gd name="connsiteX2" fmla="*/ 1047750 w 1047750"/>
              <a:gd name="connsiteY2" fmla="*/ 142875 h 142875"/>
              <a:gd name="connsiteX3" fmla="*/ 0 w 1047750"/>
              <a:gd name="connsiteY3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750" h="142875">
                <a:moveTo>
                  <a:pt x="0" y="0"/>
                </a:moveTo>
                <a:lnTo>
                  <a:pt x="1047750" y="0"/>
                </a:lnTo>
                <a:lnTo>
                  <a:pt x="1047750" y="142875"/>
                </a:lnTo>
                <a:lnTo>
                  <a:pt x="0" y="142875"/>
                </a:lnTo>
                <a:close/>
              </a:path>
            </a:pathLst>
          </a:custGeom>
          <a:solidFill>
            <a:srgbClr val="FFCCCC"/>
          </a:solidFill>
          <a:ln w="9525" cap="flat">
            <a:solidFill>
              <a:srgbClr val="36393D"/>
            </a:solidFill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D28BEC-0D37-214F-6942-6240C4C4BCEA}"/>
              </a:ext>
            </a:extLst>
          </p:cNvPr>
          <p:cNvSpPr txBox="1"/>
          <p:nvPr/>
        </p:nvSpPr>
        <p:spPr>
          <a:xfrm>
            <a:off x="7297851" y="3378780"/>
            <a:ext cx="11180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Embedding</a:t>
            </a:r>
          </a:p>
        </p:txBody>
      </p:sp>
      <p:sp>
        <p:nvSpPr>
          <p:cNvPr id="7" name="Freeform: Shape 13">
            <a:extLst>
              <a:ext uri="{FF2B5EF4-FFF2-40B4-BE49-F238E27FC236}">
                <a16:creationId xmlns:a16="http://schemas.microsoft.com/office/drawing/2014/main" id="{0A8FBECD-AF22-299F-9EDF-DB8DD3411BE5}"/>
              </a:ext>
            </a:extLst>
          </p:cNvPr>
          <p:cNvSpPr/>
          <p:nvPr/>
        </p:nvSpPr>
        <p:spPr>
          <a:xfrm>
            <a:off x="10447263" y="3562108"/>
            <a:ext cx="893785" cy="559049"/>
          </a:xfrm>
          <a:custGeom>
            <a:avLst/>
            <a:gdLst>
              <a:gd name="connsiteX0" fmla="*/ 719138 w 719137"/>
              <a:gd name="connsiteY0" fmla="*/ 238125 h 476250"/>
              <a:gd name="connsiteX1" fmla="*/ 359569 w 719137"/>
              <a:gd name="connsiteY1" fmla="*/ 476250 h 476250"/>
              <a:gd name="connsiteX2" fmla="*/ 0 w 719137"/>
              <a:gd name="connsiteY2" fmla="*/ 238125 h 476250"/>
              <a:gd name="connsiteX3" fmla="*/ 359569 w 719137"/>
              <a:gd name="connsiteY3" fmla="*/ 0 h 476250"/>
              <a:gd name="connsiteX4" fmla="*/ 719138 w 719137"/>
              <a:gd name="connsiteY4" fmla="*/ 238125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137" h="476250">
                <a:moveTo>
                  <a:pt x="719138" y="238125"/>
                </a:moveTo>
                <a:cubicBezTo>
                  <a:pt x="719138" y="369638"/>
                  <a:pt x="558153" y="476250"/>
                  <a:pt x="359569" y="476250"/>
                </a:cubicBezTo>
                <a:cubicBezTo>
                  <a:pt x="160984" y="476250"/>
                  <a:pt x="0" y="369638"/>
                  <a:pt x="0" y="238125"/>
                </a:cubicBezTo>
                <a:cubicBezTo>
                  <a:pt x="0" y="106612"/>
                  <a:pt x="160984" y="0"/>
                  <a:pt x="359569" y="0"/>
                </a:cubicBezTo>
                <a:cubicBezTo>
                  <a:pt x="558153" y="0"/>
                  <a:pt x="719138" y="106612"/>
                  <a:pt x="719138" y="238125"/>
                </a:cubicBezTo>
                <a:close/>
              </a:path>
            </a:pathLst>
          </a:custGeom>
          <a:solidFill>
            <a:srgbClr val="B0E3E6"/>
          </a:solidFill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4694B7-9C3F-BB7C-405E-E81637D46811}"/>
              </a:ext>
            </a:extLst>
          </p:cNvPr>
          <p:cNvSpPr txBox="1"/>
          <p:nvPr/>
        </p:nvSpPr>
        <p:spPr>
          <a:xfrm>
            <a:off x="10568319" y="3720717"/>
            <a:ext cx="7594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spc="0" baseline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Results</a:t>
            </a:r>
          </a:p>
        </p:txBody>
      </p:sp>
      <p:sp>
        <p:nvSpPr>
          <p:cNvPr id="9" name="Freeform: Shape 16">
            <a:extLst>
              <a:ext uri="{FF2B5EF4-FFF2-40B4-BE49-F238E27FC236}">
                <a16:creationId xmlns:a16="http://schemas.microsoft.com/office/drawing/2014/main" id="{B51B7CF4-B442-53F9-8580-3EC5E6553368}"/>
              </a:ext>
            </a:extLst>
          </p:cNvPr>
          <p:cNvSpPr/>
          <p:nvPr/>
        </p:nvSpPr>
        <p:spPr>
          <a:xfrm>
            <a:off x="7425428" y="3584563"/>
            <a:ext cx="828675" cy="335429"/>
          </a:xfrm>
          <a:custGeom>
            <a:avLst/>
            <a:gdLst>
              <a:gd name="connsiteX0" fmla="*/ 0 w 666750"/>
              <a:gd name="connsiteY0" fmla="*/ 0 h 285750"/>
              <a:gd name="connsiteX1" fmla="*/ 666750 w 666750"/>
              <a:gd name="connsiteY1" fmla="*/ 0 h 285750"/>
              <a:gd name="connsiteX2" fmla="*/ 666750 w 666750"/>
              <a:gd name="connsiteY2" fmla="*/ 285750 h 285750"/>
              <a:gd name="connsiteX3" fmla="*/ 0 w 666750"/>
              <a:gd name="connsiteY3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750" h="285750">
                <a:moveTo>
                  <a:pt x="0" y="0"/>
                </a:moveTo>
                <a:lnTo>
                  <a:pt x="666750" y="0"/>
                </a:lnTo>
                <a:lnTo>
                  <a:pt x="666750" y="285750"/>
                </a:lnTo>
                <a:lnTo>
                  <a:pt x="0" y="285750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10" name="Freeform: Shape 18">
            <a:extLst>
              <a:ext uri="{FF2B5EF4-FFF2-40B4-BE49-F238E27FC236}">
                <a16:creationId xmlns:a16="http://schemas.microsoft.com/office/drawing/2014/main" id="{87C6DE32-2D98-C304-0AEB-FB51B52B1573}"/>
              </a:ext>
            </a:extLst>
          </p:cNvPr>
          <p:cNvSpPr/>
          <p:nvPr/>
        </p:nvSpPr>
        <p:spPr>
          <a:xfrm>
            <a:off x="7393822" y="4077129"/>
            <a:ext cx="236764" cy="212439"/>
          </a:xfrm>
          <a:custGeom>
            <a:avLst/>
            <a:gdLst>
              <a:gd name="connsiteX0" fmla="*/ 95250 w 190500"/>
              <a:gd name="connsiteY0" fmla="*/ 0 h 180975"/>
              <a:gd name="connsiteX1" fmla="*/ 190500 w 190500"/>
              <a:gd name="connsiteY1" fmla="*/ 90488 h 180975"/>
              <a:gd name="connsiteX2" fmla="*/ 95250 w 190500"/>
              <a:gd name="connsiteY2" fmla="*/ 180975 h 180975"/>
              <a:gd name="connsiteX3" fmla="*/ 0 w 190500"/>
              <a:gd name="connsiteY3" fmla="*/ 90488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" h="180975">
                <a:moveTo>
                  <a:pt x="95250" y="0"/>
                </a:moveTo>
                <a:lnTo>
                  <a:pt x="190500" y="90488"/>
                </a:lnTo>
                <a:lnTo>
                  <a:pt x="95250" y="180975"/>
                </a:lnTo>
                <a:lnTo>
                  <a:pt x="0" y="90488"/>
                </a:lnTo>
                <a:close/>
              </a:path>
            </a:pathLst>
          </a:custGeom>
          <a:solidFill>
            <a:srgbClr val="6A00FF"/>
          </a:solidFill>
          <a:ln w="9525" cap="flat">
            <a:solidFill>
              <a:srgbClr val="3700CC"/>
            </a:solidFill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11" name="Freeform: Shape 19">
            <a:extLst>
              <a:ext uri="{FF2B5EF4-FFF2-40B4-BE49-F238E27FC236}">
                <a16:creationId xmlns:a16="http://schemas.microsoft.com/office/drawing/2014/main" id="{0A033FD2-260D-E892-2C0B-ADA1A9CB8103}"/>
              </a:ext>
            </a:extLst>
          </p:cNvPr>
          <p:cNvSpPr/>
          <p:nvPr/>
        </p:nvSpPr>
        <p:spPr>
          <a:xfrm>
            <a:off x="7679572" y="4077129"/>
            <a:ext cx="236764" cy="212439"/>
          </a:xfrm>
          <a:custGeom>
            <a:avLst/>
            <a:gdLst>
              <a:gd name="connsiteX0" fmla="*/ 95250 w 190500"/>
              <a:gd name="connsiteY0" fmla="*/ 0 h 180975"/>
              <a:gd name="connsiteX1" fmla="*/ 190500 w 190500"/>
              <a:gd name="connsiteY1" fmla="*/ 90488 h 180975"/>
              <a:gd name="connsiteX2" fmla="*/ 95250 w 190500"/>
              <a:gd name="connsiteY2" fmla="*/ 180975 h 180975"/>
              <a:gd name="connsiteX3" fmla="*/ 0 w 190500"/>
              <a:gd name="connsiteY3" fmla="*/ 90488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" h="180975">
                <a:moveTo>
                  <a:pt x="95250" y="0"/>
                </a:moveTo>
                <a:lnTo>
                  <a:pt x="190500" y="90488"/>
                </a:lnTo>
                <a:lnTo>
                  <a:pt x="95250" y="180975"/>
                </a:lnTo>
                <a:lnTo>
                  <a:pt x="0" y="90488"/>
                </a:lnTo>
                <a:close/>
              </a:path>
            </a:pathLst>
          </a:custGeom>
          <a:solidFill>
            <a:srgbClr val="60A917"/>
          </a:solidFill>
          <a:ln w="9525" cap="flat">
            <a:solidFill>
              <a:srgbClr val="2D7600"/>
            </a:solidFill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12" name="Freeform: Shape 20">
            <a:extLst>
              <a:ext uri="{FF2B5EF4-FFF2-40B4-BE49-F238E27FC236}">
                <a16:creationId xmlns:a16="http://schemas.microsoft.com/office/drawing/2014/main" id="{32C692FE-B1AE-8F7A-86D0-0C6E92C9FBE1}"/>
              </a:ext>
            </a:extLst>
          </p:cNvPr>
          <p:cNvSpPr/>
          <p:nvPr/>
        </p:nvSpPr>
        <p:spPr>
          <a:xfrm>
            <a:off x="7965322" y="4077129"/>
            <a:ext cx="236764" cy="212439"/>
          </a:xfrm>
          <a:custGeom>
            <a:avLst/>
            <a:gdLst>
              <a:gd name="connsiteX0" fmla="*/ 95250 w 190500"/>
              <a:gd name="connsiteY0" fmla="*/ 0 h 180975"/>
              <a:gd name="connsiteX1" fmla="*/ 190500 w 190500"/>
              <a:gd name="connsiteY1" fmla="*/ 90488 h 180975"/>
              <a:gd name="connsiteX2" fmla="*/ 95250 w 190500"/>
              <a:gd name="connsiteY2" fmla="*/ 180975 h 180975"/>
              <a:gd name="connsiteX3" fmla="*/ 0 w 190500"/>
              <a:gd name="connsiteY3" fmla="*/ 90488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" h="180975">
                <a:moveTo>
                  <a:pt x="95250" y="0"/>
                </a:moveTo>
                <a:lnTo>
                  <a:pt x="190500" y="90488"/>
                </a:lnTo>
                <a:lnTo>
                  <a:pt x="95250" y="180975"/>
                </a:lnTo>
                <a:lnTo>
                  <a:pt x="0" y="90488"/>
                </a:lnTo>
                <a:close/>
              </a:path>
            </a:pathLst>
          </a:custGeom>
          <a:solidFill>
            <a:srgbClr val="D80073"/>
          </a:solidFill>
          <a:ln w="9525" cap="flat">
            <a:solidFill>
              <a:srgbClr val="A50040"/>
            </a:solidFill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13" name="Freeform: Shape 21">
            <a:extLst>
              <a:ext uri="{FF2B5EF4-FFF2-40B4-BE49-F238E27FC236}">
                <a16:creationId xmlns:a16="http://schemas.microsoft.com/office/drawing/2014/main" id="{5747BEF7-DB06-9001-C8B0-231EB4156FAF}"/>
              </a:ext>
            </a:extLst>
          </p:cNvPr>
          <p:cNvSpPr/>
          <p:nvPr/>
        </p:nvSpPr>
        <p:spPr>
          <a:xfrm>
            <a:off x="9067475" y="3759780"/>
            <a:ext cx="710293" cy="447239"/>
          </a:xfrm>
          <a:custGeom>
            <a:avLst/>
            <a:gdLst>
              <a:gd name="connsiteX0" fmla="*/ 0 w 571500"/>
              <a:gd name="connsiteY0" fmla="*/ 142875 h 381000"/>
              <a:gd name="connsiteX1" fmla="*/ 285750 w 571500"/>
              <a:gd name="connsiteY1" fmla="*/ 0 h 381000"/>
              <a:gd name="connsiteX2" fmla="*/ 487775 w 571500"/>
              <a:gd name="connsiteY2" fmla="*/ 41815 h 381000"/>
              <a:gd name="connsiteX3" fmla="*/ 571500 w 571500"/>
              <a:gd name="connsiteY3" fmla="*/ 142875 h 381000"/>
              <a:gd name="connsiteX4" fmla="*/ 571500 w 571500"/>
              <a:gd name="connsiteY4" fmla="*/ 238125 h 381000"/>
              <a:gd name="connsiteX5" fmla="*/ 285750 w 571500"/>
              <a:gd name="connsiteY5" fmla="*/ 381000 h 381000"/>
              <a:gd name="connsiteX6" fmla="*/ 0 w 571500"/>
              <a:gd name="connsiteY6" fmla="*/ 238125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1500" h="381000">
                <a:moveTo>
                  <a:pt x="0" y="142875"/>
                </a:moveTo>
                <a:cubicBezTo>
                  <a:pt x="0" y="64008"/>
                  <a:pt x="127921" y="0"/>
                  <a:pt x="285750" y="0"/>
                </a:cubicBezTo>
                <a:cubicBezTo>
                  <a:pt x="361569" y="0"/>
                  <a:pt x="434245" y="15049"/>
                  <a:pt x="487775" y="41815"/>
                </a:cubicBezTo>
                <a:cubicBezTo>
                  <a:pt x="541401" y="68675"/>
                  <a:pt x="571500" y="104965"/>
                  <a:pt x="571500" y="142875"/>
                </a:cubicBezTo>
                <a:lnTo>
                  <a:pt x="571500" y="238125"/>
                </a:lnTo>
                <a:cubicBezTo>
                  <a:pt x="571500" y="316992"/>
                  <a:pt x="443579" y="381000"/>
                  <a:pt x="285750" y="381000"/>
                </a:cubicBezTo>
                <a:cubicBezTo>
                  <a:pt x="127921" y="381000"/>
                  <a:pt x="0" y="316992"/>
                  <a:pt x="0" y="238125"/>
                </a:cubicBezTo>
                <a:close/>
              </a:path>
            </a:pathLst>
          </a:custGeom>
          <a:solidFill>
            <a:srgbClr val="F8CECC"/>
          </a:solidFill>
          <a:ln w="9525" cap="flat">
            <a:solidFill>
              <a:srgbClr val="B85450"/>
            </a:solidFill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14" name="Freeform: Shape 22">
            <a:extLst>
              <a:ext uri="{FF2B5EF4-FFF2-40B4-BE49-F238E27FC236}">
                <a16:creationId xmlns:a16="http://schemas.microsoft.com/office/drawing/2014/main" id="{6FACC30C-9BDA-BFC9-7930-13E548DA60D0}"/>
              </a:ext>
            </a:extLst>
          </p:cNvPr>
          <p:cNvSpPr/>
          <p:nvPr/>
        </p:nvSpPr>
        <p:spPr>
          <a:xfrm>
            <a:off x="9067475" y="3944054"/>
            <a:ext cx="710293" cy="167715"/>
          </a:xfrm>
          <a:custGeom>
            <a:avLst/>
            <a:gdLst>
              <a:gd name="connsiteX0" fmla="*/ 571500 w 571500"/>
              <a:gd name="connsiteY0" fmla="*/ 0 h 142875"/>
              <a:gd name="connsiteX1" fmla="*/ 285750 w 571500"/>
              <a:gd name="connsiteY1" fmla="*/ 142875 h 142875"/>
              <a:gd name="connsiteX2" fmla="*/ 0 w 571500"/>
              <a:gd name="connsiteY2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500" h="142875">
                <a:moveTo>
                  <a:pt x="571500" y="0"/>
                </a:moveTo>
                <a:cubicBezTo>
                  <a:pt x="571500" y="78867"/>
                  <a:pt x="443579" y="142875"/>
                  <a:pt x="285750" y="142875"/>
                </a:cubicBezTo>
                <a:cubicBezTo>
                  <a:pt x="127921" y="142875"/>
                  <a:pt x="0" y="78867"/>
                  <a:pt x="0" y="0"/>
                </a:cubicBezTo>
              </a:path>
            </a:pathLst>
          </a:custGeom>
          <a:noFill/>
          <a:ln w="9525" cap="flat">
            <a:solidFill>
              <a:srgbClr val="B85450"/>
            </a:solidFill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15" name="Freeform: Shape 23">
            <a:extLst>
              <a:ext uri="{FF2B5EF4-FFF2-40B4-BE49-F238E27FC236}">
                <a16:creationId xmlns:a16="http://schemas.microsoft.com/office/drawing/2014/main" id="{DD6C2EBC-A2F4-2091-4836-1FDB65365F2E}"/>
              </a:ext>
            </a:extLst>
          </p:cNvPr>
          <p:cNvSpPr/>
          <p:nvPr/>
        </p:nvSpPr>
        <p:spPr>
          <a:xfrm>
            <a:off x="9067475" y="3664530"/>
            <a:ext cx="710293" cy="447239"/>
          </a:xfrm>
          <a:custGeom>
            <a:avLst/>
            <a:gdLst>
              <a:gd name="connsiteX0" fmla="*/ 0 w 571500"/>
              <a:gd name="connsiteY0" fmla="*/ 142875 h 381000"/>
              <a:gd name="connsiteX1" fmla="*/ 285750 w 571500"/>
              <a:gd name="connsiteY1" fmla="*/ 0 h 381000"/>
              <a:gd name="connsiteX2" fmla="*/ 487775 w 571500"/>
              <a:gd name="connsiteY2" fmla="*/ 41815 h 381000"/>
              <a:gd name="connsiteX3" fmla="*/ 571500 w 571500"/>
              <a:gd name="connsiteY3" fmla="*/ 142875 h 381000"/>
              <a:gd name="connsiteX4" fmla="*/ 571500 w 571500"/>
              <a:gd name="connsiteY4" fmla="*/ 238125 h 381000"/>
              <a:gd name="connsiteX5" fmla="*/ 285750 w 571500"/>
              <a:gd name="connsiteY5" fmla="*/ 381000 h 381000"/>
              <a:gd name="connsiteX6" fmla="*/ 0 w 571500"/>
              <a:gd name="connsiteY6" fmla="*/ 238125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1500" h="381000">
                <a:moveTo>
                  <a:pt x="0" y="142875"/>
                </a:moveTo>
                <a:cubicBezTo>
                  <a:pt x="0" y="64008"/>
                  <a:pt x="127921" y="0"/>
                  <a:pt x="285750" y="0"/>
                </a:cubicBezTo>
                <a:cubicBezTo>
                  <a:pt x="361569" y="0"/>
                  <a:pt x="434245" y="15050"/>
                  <a:pt x="487775" y="41815"/>
                </a:cubicBezTo>
                <a:cubicBezTo>
                  <a:pt x="541401" y="68675"/>
                  <a:pt x="571500" y="104965"/>
                  <a:pt x="571500" y="142875"/>
                </a:cubicBezTo>
                <a:lnTo>
                  <a:pt x="571500" y="238125"/>
                </a:lnTo>
                <a:cubicBezTo>
                  <a:pt x="571500" y="316992"/>
                  <a:pt x="443579" y="381000"/>
                  <a:pt x="285750" y="381000"/>
                </a:cubicBezTo>
                <a:cubicBezTo>
                  <a:pt x="127921" y="381000"/>
                  <a:pt x="0" y="316992"/>
                  <a:pt x="0" y="238125"/>
                </a:cubicBezTo>
                <a:close/>
              </a:path>
            </a:pathLst>
          </a:custGeom>
          <a:solidFill>
            <a:srgbClr val="DAE8FC"/>
          </a:solidFill>
          <a:ln w="9525" cap="flat">
            <a:solidFill>
              <a:srgbClr val="6C8EBF"/>
            </a:solidFill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16" name="Freeform: Shape 24">
            <a:extLst>
              <a:ext uri="{FF2B5EF4-FFF2-40B4-BE49-F238E27FC236}">
                <a16:creationId xmlns:a16="http://schemas.microsoft.com/office/drawing/2014/main" id="{F50F8431-BB53-BA8A-ECD3-7B4341C52D54}"/>
              </a:ext>
            </a:extLst>
          </p:cNvPr>
          <p:cNvSpPr/>
          <p:nvPr/>
        </p:nvSpPr>
        <p:spPr>
          <a:xfrm>
            <a:off x="9067475" y="3848804"/>
            <a:ext cx="710293" cy="167715"/>
          </a:xfrm>
          <a:custGeom>
            <a:avLst/>
            <a:gdLst>
              <a:gd name="connsiteX0" fmla="*/ 571500 w 571500"/>
              <a:gd name="connsiteY0" fmla="*/ 0 h 142875"/>
              <a:gd name="connsiteX1" fmla="*/ 285750 w 571500"/>
              <a:gd name="connsiteY1" fmla="*/ 142875 h 142875"/>
              <a:gd name="connsiteX2" fmla="*/ 0 w 571500"/>
              <a:gd name="connsiteY2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500" h="142875">
                <a:moveTo>
                  <a:pt x="571500" y="0"/>
                </a:moveTo>
                <a:cubicBezTo>
                  <a:pt x="571500" y="78867"/>
                  <a:pt x="443579" y="142875"/>
                  <a:pt x="285750" y="142875"/>
                </a:cubicBezTo>
                <a:cubicBezTo>
                  <a:pt x="127921" y="142875"/>
                  <a:pt x="0" y="78867"/>
                  <a:pt x="0" y="0"/>
                </a:cubicBezTo>
              </a:path>
            </a:pathLst>
          </a:custGeom>
          <a:noFill/>
          <a:ln w="9525" cap="flat">
            <a:solidFill>
              <a:srgbClr val="6C8EBF"/>
            </a:solidFill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17" name="Freeform: Shape 25">
            <a:extLst>
              <a:ext uri="{FF2B5EF4-FFF2-40B4-BE49-F238E27FC236}">
                <a16:creationId xmlns:a16="http://schemas.microsoft.com/office/drawing/2014/main" id="{EB60ABCF-AF9A-9585-080A-C249B9886037}"/>
              </a:ext>
            </a:extLst>
          </p:cNvPr>
          <p:cNvSpPr/>
          <p:nvPr/>
        </p:nvSpPr>
        <p:spPr>
          <a:xfrm>
            <a:off x="9067475" y="3569280"/>
            <a:ext cx="710293" cy="447239"/>
          </a:xfrm>
          <a:custGeom>
            <a:avLst/>
            <a:gdLst>
              <a:gd name="connsiteX0" fmla="*/ 0 w 571500"/>
              <a:gd name="connsiteY0" fmla="*/ 142875 h 381000"/>
              <a:gd name="connsiteX1" fmla="*/ 285750 w 571500"/>
              <a:gd name="connsiteY1" fmla="*/ 0 h 381000"/>
              <a:gd name="connsiteX2" fmla="*/ 487775 w 571500"/>
              <a:gd name="connsiteY2" fmla="*/ 41815 h 381000"/>
              <a:gd name="connsiteX3" fmla="*/ 571500 w 571500"/>
              <a:gd name="connsiteY3" fmla="*/ 142875 h 381000"/>
              <a:gd name="connsiteX4" fmla="*/ 571500 w 571500"/>
              <a:gd name="connsiteY4" fmla="*/ 238125 h 381000"/>
              <a:gd name="connsiteX5" fmla="*/ 285750 w 571500"/>
              <a:gd name="connsiteY5" fmla="*/ 381000 h 381000"/>
              <a:gd name="connsiteX6" fmla="*/ 0 w 571500"/>
              <a:gd name="connsiteY6" fmla="*/ 238125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1500" h="381000">
                <a:moveTo>
                  <a:pt x="0" y="142875"/>
                </a:moveTo>
                <a:cubicBezTo>
                  <a:pt x="0" y="64008"/>
                  <a:pt x="127921" y="0"/>
                  <a:pt x="285750" y="0"/>
                </a:cubicBezTo>
                <a:cubicBezTo>
                  <a:pt x="361569" y="0"/>
                  <a:pt x="434245" y="15050"/>
                  <a:pt x="487775" y="41815"/>
                </a:cubicBezTo>
                <a:cubicBezTo>
                  <a:pt x="541401" y="68675"/>
                  <a:pt x="571500" y="104965"/>
                  <a:pt x="571500" y="142875"/>
                </a:cubicBezTo>
                <a:lnTo>
                  <a:pt x="571500" y="238125"/>
                </a:lnTo>
                <a:cubicBezTo>
                  <a:pt x="571500" y="316992"/>
                  <a:pt x="443579" y="381000"/>
                  <a:pt x="285750" y="381000"/>
                </a:cubicBezTo>
                <a:cubicBezTo>
                  <a:pt x="127921" y="381000"/>
                  <a:pt x="0" y="316992"/>
                  <a:pt x="0" y="238125"/>
                </a:cubicBezTo>
                <a:close/>
              </a:path>
            </a:pathLst>
          </a:custGeom>
          <a:solidFill>
            <a:srgbClr val="F8CECC"/>
          </a:solidFill>
          <a:ln w="9525" cap="flat">
            <a:solidFill>
              <a:srgbClr val="B85450"/>
            </a:solidFill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18" name="Freeform: Shape 26">
            <a:extLst>
              <a:ext uri="{FF2B5EF4-FFF2-40B4-BE49-F238E27FC236}">
                <a16:creationId xmlns:a16="http://schemas.microsoft.com/office/drawing/2014/main" id="{7CB229F6-484C-1F79-2610-CB248B398CCA}"/>
              </a:ext>
            </a:extLst>
          </p:cNvPr>
          <p:cNvSpPr/>
          <p:nvPr/>
        </p:nvSpPr>
        <p:spPr>
          <a:xfrm>
            <a:off x="9067475" y="3753554"/>
            <a:ext cx="710293" cy="167715"/>
          </a:xfrm>
          <a:custGeom>
            <a:avLst/>
            <a:gdLst>
              <a:gd name="connsiteX0" fmla="*/ 571500 w 571500"/>
              <a:gd name="connsiteY0" fmla="*/ 0 h 142875"/>
              <a:gd name="connsiteX1" fmla="*/ 285750 w 571500"/>
              <a:gd name="connsiteY1" fmla="*/ 142875 h 142875"/>
              <a:gd name="connsiteX2" fmla="*/ 0 w 571500"/>
              <a:gd name="connsiteY2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500" h="142875">
                <a:moveTo>
                  <a:pt x="571500" y="0"/>
                </a:moveTo>
                <a:cubicBezTo>
                  <a:pt x="571500" y="78867"/>
                  <a:pt x="443579" y="142875"/>
                  <a:pt x="285750" y="142875"/>
                </a:cubicBezTo>
                <a:cubicBezTo>
                  <a:pt x="127921" y="142875"/>
                  <a:pt x="0" y="78867"/>
                  <a:pt x="0" y="0"/>
                </a:cubicBezTo>
              </a:path>
            </a:pathLst>
          </a:custGeom>
          <a:noFill/>
          <a:ln w="9525" cap="flat">
            <a:solidFill>
              <a:srgbClr val="B85450"/>
            </a:solidFill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19" name="Freeform: Shape 27">
            <a:extLst>
              <a:ext uri="{FF2B5EF4-FFF2-40B4-BE49-F238E27FC236}">
                <a16:creationId xmlns:a16="http://schemas.microsoft.com/office/drawing/2014/main" id="{048ABE70-2978-DA26-390D-FC1C03E21CA9}"/>
              </a:ext>
            </a:extLst>
          </p:cNvPr>
          <p:cNvSpPr/>
          <p:nvPr/>
        </p:nvSpPr>
        <p:spPr>
          <a:xfrm>
            <a:off x="9067475" y="3474030"/>
            <a:ext cx="710293" cy="447239"/>
          </a:xfrm>
          <a:custGeom>
            <a:avLst/>
            <a:gdLst>
              <a:gd name="connsiteX0" fmla="*/ 0 w 571500"/>
              <a:gd name="connsiteY0" fmla="*/ 142875 h 381000"/>
              <a:gd name="connsiteX1" fmla="*/ 285750 w 571500"/>
              <a:gd name="connsiteY1" fmla="*/ 0 h 381000"/>
              <a:gd name="connsiteX2" fmla="*/ 487775 w 571500"/>
              <a:gd name="connsiteY2" fmla="*/ 41815 h 381000"/>
              <a:gd name="connsiteX3" fmla="*/ 571500 w 571500"/>
              <a:gd name="connsiteY3" fmla="*/ 142875 h 381000"/>
              <a:gd name="connsiteX4" fmla="*/ 571500 w 571500"/>
              <a:gd name="connsiteY4" fmla="*/ 238125 h 381000"/>
              <a:gd name="connsiteX5" fmla="*/ 285750 w 571500"/>
              <a:gd name="connsiteY5" fmla="*/ 381000 h 381000"/>
              <a:gd name="connsiteX6" fmla="*/ 0 w 571500"/>
              <a:gd name="connsiteY6" fmla="*/ 238125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1500" h="381000">
                <a:moveTo>
                  <a:pt x="0" y="142875"/>
                </a:moveTo>
                <a:cubicBezTo>
                  <a:pt x="0" y="64008"/>
                  <a:pt x="127921" y="0"/>
                  <a:pt x="285750" y="0"/>
                </a:cubicBezTo>
                <a:cubicBezTo>
                  <a:pt x="361569" y="0"/>
                  <a:pt x="434245" y="15050"/>
                  <a:pt x="487775" y="41815"/>
                </a:cubicBezTo>
                <a:cubicBezTo>
                  <a:pt x="541401" y="68675"/>
                  <a:pt x="571500" y="104965"/>
                  <a:pt x="571500" y="142875"/>
                </a:cubicBezTo>
                <a:lnTo>
                  <a:pt x="571500" y="238125"/>
                </a:lnTo>
                <a:cubicBezTo>
                  <a:pt x="571500" y="316992"/>
                  <a:pt x="443579" y="381000"/>
                  <a:pt x="285750" y="381000"/>
                </a:cubicBezTo>
                <a:cubicBezTo>
                  <a:pt x="127921" y="381000"/>
                  <a:pt x="0" y="316992"/>
                  <a:pt x="0" y="238125"/>
                </a:cubicBezTo>
                <a:close/>
              </a:path>
            </a:pathLst>
          </a:custGeom>
          <a:solidFill>
            <a:srgbClr val="DAE8FC"/>
          </a:solidFill>
          <a:ln w="9525" cap="flat">
            <a:solidFill>
              <a:srgbClr val="6C8EBF"/>
            </a:solidFill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20" name="Freeform: Shape 28">
            <a:extLst>
              <a:ext uri="{FF2B5EF4-FFF2-40B4-BE49-F238E27FC236}">
                <a16:creationId xmlns:a16="http://schemas.microsoft.com/office/drawing/2014/main" id="{F3D453D7-6627-CD00-9790-918CDAF681E6}"/>
              </a:ext>
            </a:extLst>
          </p:cNvPr>
          <p:cNvSpPr/>
          <p:nvPr/>
        </p:nvSpPr>
        <p:spPr>
          <a:xfrm>
            <a:off x="9067475" y="3658304"/>
            <a:ext cx="710293" cy="167715"/>
          </a:xfrm>
          <a:custGeom>
            <a:avLst/>
            <a:gdLst>
              <a:gd name="connsiteX0" fmla="*/ 571500 w 571500"/>
              <a:gd name="connsiteY0" fmla="*/ 0 h 142875"/>
              <a:gd name="connsiteX1" fmla="*/ 285750 w 571500"/>
              <a:gd name="connsiteY1" fmla="*/ 142875 h 142875"/>
              <a:gd name="connsiteX2" fmla="*/ 0 w 571500"/>
              <a:gd name="connsiteY2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500" h="142875">
                <a:moveTo>
                  <a:pt x="571500" y="0"/>
                </a:moveTo>
                <a:cubicBezTo>
                  <a:pt x="571500" y="78867"/>
                  <a:pt x="443579" y="142875"/>
                  <a:pt x="285750" y="142875"/>
                </a:cubicBezTo>
                <a:cubicBezTo>
                  <a:pt x="127921" y="142875"/>
                  <a:pt x="0" y="78867"/>
                  <a:pt x="0" y="0"/>
                </a:cubicBezTo>
              </a:path>
            </a:pathLst>
          </a:custGeom>
          <a:noFill/>
          <a:ln w="9525" cap="flat">
            <a:solidFill>
              <a:srgbClr val="6C8EBF"/>
            </a:solidFill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21" name="Freeform: Shape 29">
            <a:extLst>
              <a:ext uri="{FF2B5EF4-FFF2-40B4-BE49-F238E27FC236}">
                <a16:creationId xmlns:a16="http://schemas.microsoft.com/office/drawing/2014/main" id="{41D50DC8-2BDE-D669-24F1-19AE2606006E}"/>
              </a:ext>
            </a:extLst>
          </p:cNvPr>
          <p:cNvSpPr/>
          <p:nvPr/>
        </p:nvSpPr>
        <p:spPr>
          <a:xfrm>
            <a:off x="9067475" y="3378780"/>
            <a:ext cx="710293" cy="447239"/>
          </a:xfrm>
          <a:custGeom>
            <a:avLst/>
            <a:gdLst>
              <a:gd name="connsiteX0" fmla="*/ 0 w 571500"/>
              <a:gd name="connsiteY0" fmla="*/ 142875 h 381000"/>
              <a:gd name="connsiteX1" fmla="*/ 285750 w 571500"/>
              <a:gd name="connsiteY1" fmla="*/ 0 h 381000"/>
              <a:gd name="connsiteX2" fmla="*/ 487775 w 571500"/>
              <a:gd name="connsiteY2" fmla="*/ 41815 h 381000"/>
              <a:gd name="connsiteX3" fmla="*/ 571500 w 571500"/>
              <a:gd name="connsiteY3" fmla="*/ 142875 h 381000"/>
              <a:gd name="connsiteX4" fmla="*/ 571500 w 571500"/>
              <a:gd name="connsiteY4" fmla="*/ 238125 h 381000"/>
              <a:gd name="connsiteX5" fmla="*/ 285750 w 571500"/>
              <a:gd name="connsiteY5" fmla="*/ 381000 h 381000"/>
              <a:gd name="connsiteX6" fmla="*/ 0 w 571500"/>
              <a:gd name="connsiteY6" fmla="*/ 238125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1500" h="381000">
                <a:moveTo>
                  <a:pt x="0" y="142875"/>
                </a:moveTo>
                <a:cubicBezTo>
                  <a:pt x="0" y="64008"/>
                  <a:pt x="127921" y="0"/>
                  <a:pt x="285750" y="0"/>
                </a:cubicBezTo>
                <a:cubicBezTo>
                  <a:pt x="361569" y="0"/>
                  <a:pt x="434245" y="15050"/>
                  <a:pt x="487775" y="41815"/>
                </a:cubicBezTo>
                <a:cubicBezTo>
                  <a:pt x="541401" y="68675"/>
                  <a:pt x="571500" y="104965"/>
                  <a:pt x="571500" y="142875"/>
                </a:cubicBezTo>
                <a:lnTo>
                  <a:pt x="571500" y="238125"/>
                </a:lnTo>
                <a:cubicBezTo>
                  <a:pt x="571500" y="316992"/>
                  <a:pt x="443579" y="381000"/>
                  <a:pt x="285750" y="381000"/>
                </a:cubicBezTo>
                <a:cubicBezTo>
                  <a:pt x="127921" y="381000"/>
                  <a:pt x="0" y="316992"/>
                  <a:pt x="0" y="238125"/>
                </a:cubicBezTo>
                <a:close/>
              </a:path>
            </a:pathLst>
          </a:custGeom>
          <a:solidFill>
            <a:srgbClr val="F8CECC"/>
          </a:solidFill>
          <a:ln w="9525" cap="flat">
            <a:solidFill>
              <a:srgbClr val="B85450"/>
            </a:solidFill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22" name="Freeform: Shape 30">
            <a:extLst>
              <a:ext uri="{FF2B5EF4-FFF2-40B4-BE49-F238E27FC236}">
                <a16:creationId xmlns:a16="http://schemas.microsoft.com/office/drawing/2014/main" id="{192F06D7-AAD3-23B8-4BAC-8C7F1FA86051}"/>
              </a:ext>
            </a:extLst>
          </p:cNvPr>
          <p:cNvSpPr/>
          <p:nvPr/>
        </p:nvSpPr>
        <p:spPr>
          <a:xfrm>
            <a:off x="9067475" y="3563054"/>
            <a:ext cx="710293" cy="167715"/>
          </a:xfrm>
          <a:custGeom>
            <a:avLst/>
            <a:gdLst>
              <a:gd name="connsiteX0" fmla="*/ 571500 w 571500"/>
              <a:gd name="connsiteY0" fmla="*/ 0 h 142875"/>
              <a:gd name="connsiteX1" fmla="*/ 285750 w 571500"/>
              <a:gd name="connsiteY1" fmla="*/ 142875 h 142875"/>
              <a:gd name="connsiteX2" fmla="*/ 0 w 571500"/>
              <a:gd name="connsiteY2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500" h="142875">
                <a:moveTo>
                  <a:pt x="571500" y="0"/>
                </a:moveTo>
                <a:cubicBezTo>
                  <a:pt x="571500" y="78867"/>
                  <a:pt x="443579" y="142875"/>
                  <a:pt x="285750" y="142875"/>
                </a:cubicBezTo>
                <a:cubicBezTo>
                  <a:pt x="127921" y="142875"/>
                  <a:pt x="0" y="78867"/>
                  <a:pt x="0" y="0"/>
                </a:cubicBezTo>
              </a:path>
            </a:pathLst>
          </a:custGeom>
          <a:noFill/>
          <a:ln w="9525" cap="flat">
            <a:solidFill>
              <a:srgbClr val="B85450"/>
            </a:solidFill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1C5A12-EC1E-9AC7-C45D-D5B89ED7D456}"/>
              </a:ext>
            </a:extLst>
          </p:cNvPr>
          <p:cNvSpPr txBox="1"/>
          <p:nvPr/>
        </p:nvSpPr>
        <p:spPr>
          <a:xfrm>
            <a:off x="8689245" y="2819034"/>
            <a:ext cx="1851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Filter AND Search</a:t>
            </a:r>
            <a:endParaRPr lang="en-US" sz="1400" b="1" spc="0" baseline="0" dirty="0">
              <a:ln/>
              <a:solidFill>
                <a:srgbClr val="000000"/>
              </a:solidFill>
              <a:latin typeface="Helvetica"/>
              <a:cs typeface="Helvetica"/>
              <a:sym typeface="Helvetica"/>
              <a:rtl val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18C811A-70A3-A884-2587-DFD17CB37AE9}"/>
              </a:ext>
            </a:extLst>
          </p:cNvPr>
          <p:cNvCxnSpPr>
            <a:cxnSpLocks/>
          </p:cNvCxnSpPr>
          <p:nvPr/>
        </p:nvCxnSpPr>
        <p:spPr>
          <a:xfrm>
            <a:off x="9822815" y="3854332"/>
            <a:ext cx="60276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75B9CC1-5FE9-8F43-79F4-4AEADEFE569E}"/>
              </a:ext>
            </a:extLst>
          </p:cNvPr>
          <p:cNvSpPr/>
          <p:nvPr/>
        </p:nvSpPr>
        <p:spPr>
          <a:xfrm>
            <a:off x="8182070" y="5589567"/>
            <a:ext cx="210393" cy="212103"/>
          </a:xfrm>
          <a:prstGeom prst="ellipse">
            <a:avLst/>
          </a:prstGeom>
          <a:solidFill>
            <a:srgbClr val="91C9FD">
              <a:alpha val="60495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26" name="Freeform 179">
            <a:extLst>
              <a:ext uri="{FF2B5EF4-FFF2-40B4-BE49-F238E27FC236}">
                <a16:creationId xmlns:a16="http://schemas.microsoft.com/office/drawing/2014/main" id="{3640EFFD-6868-3D78-031A-992CC8741B94}"/>
              </a:ext>
            </a:extLst>
          </p:cNvPr>
          <p:cNvSpPr/>
          <p:nvPr/>
        </p:nvSpPr>
        <p:spPr>
          <a:xfrm>
            <a:off x="7139904" y="5566182"/>
            <a:ext cx="1519407" cy="394462"/>
          </a:xfrm>
          <a:custGeom>
            <a:avLst/>
            <a:gdLst>
              <a:gd name="connsiteX0" fmla="*/ 0 w 762000"/>
              <a:gd name="connsiteY0" fmla="*/ 0 h 285750"/>
              <a:gd name="connsiteX1" fmla="*/ 762000 w 762000"/>
              <a:gd name="connsiteY1" fmla="*/ 0 h 285750"/>
              <a:gd name="connsiteX2" fmla="*/ 762000 w 762000"/>
              <a:gd name="connsiteY2" fmla="*/ 285750 h 285750"/>
              <a:gd name="connsiteX3" fmla="*/ 0 w 762000"/>
              <a:gd name="connsiteY3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0" h="285750">
                <a:moveTo>
                  <a:pt x="0" y="0"/>
                </a:moveTo>
                <a:lnTo>
                  <a:pt x="762000" y="0"/>
                </a:lnTo>
                <a:lnTo>
                  <a:pt x="762000" y="285750"/>
                </a:lnTo>
                <a:lnTo>
                  <a:pt x="0" y="285750"/>
                </a:lnTo>
                <a:close/>
              </a:path>
            </a:pathLst>
          </a:custGeom>
          <a:solidFill>
            <a:srgbClr val="EEEEEE"/>
          </a:solidFill>
          <a:ln w="9525" cap="flat">
            <a:solidFill>
              <a:srgbClr val="36393D"/>
            </a:solidFill>
            <a:prstDash val="solid"/>
            <a:miter/>
          </a:ln>
        </p:spPr>
        <p:txBody>
          <a:bodyPr rot="0" spcFirstLastPara="0" vertOverflow="overflow" horzOverflow="overflow" vert="horz" wrap="non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/>
          </a:p>
        </p:txBody>
      </p:sp>
      <p:sp>
        <p:nvSpPr>
          <p:cNvPr id="27" name="Freeform 179">
            <a:extLst>
              <a:ext uri="{FF2B5EF4-FFF2-40B4-BE49-F238E27FC236}">
                <a16:creationId xmlns:a16="http://schemas.microsoft.com/office/drawing/2014/main" id="{2C09DF90-82DC-F102-1F37-83B409343D27}"/>
              </a:ext>
            </a:extLst>
          </p:cNvPr>
          <p:cNvSpPr/>
          <p:nvPr/>
        </p:nvSpPr>
        <p:spPr>
          <a:xfrm>
            <a:off x="8689245" y="5559930"/>
            <a:ext cx="1519407" cy="394462"/>
          </a:xfrm>
          <a:custGeom>
            <a:avLst/>
            <a:gdLst>
              <a:gd name="connsiteX0" fmla="*/ 0 w 762000"/>
              <a:gd name="connsiteY0" fmla="*/ 0 h 285750"/>
              <a:gd name="connsiteX1" fmla="*/ 762000 w 762000"/>
              <a:gd name="connsiteY1" fmla="*/ 0 h 285750"/>
              <a:gd name="connsiteX2" fmla="*/ 762000 w 762000"/>
              <a:gd name="connsiteY2" fmla="*/ 285750 h 285750"/>
              <a:gd name="connsiteX3" fmla="*/ 0 w 762000"/>
              <a:gd name="connsiteY3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0" h="285750">
                <a:moveTo>
                  <a:pt x="0" y="0"/>
                </a:moveTo>
                <a:lnTo>
                  <a:pt x="762000" y="0"/>
                </a:lnTo>
                <a:lnTo>
                  <a:pt x="762000" y="285750"/>
                </a:lnTo>
                <a:lnTo>
                  <a:pt x="0" y="285750"/>
                </a:lnTo>
                <a:close/>
              </a:path>
            </a:pathLst>
          </a:custGeom>
          <a:solidFill>
            <a:srgbClr val="EEEEEE"/>
          </a:solidFill>
          <a:ln w="9525" cap="flat">
            <a:solidFill>
              <a:srgbClr val="36393D"/>
            </a:solidFill>
            <a:prstDash val="solid"/>
            <a:miter/>
          </a:ln>
        </p:spPr>
        <p:txBody>
          <a:bodyPr rot="0" spcFirstLastPara="0" vertOverflow="overflow" horzOverflow="overflow" vert="horz" wrap="non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/>
          </a:p>
        </p:txBody>
      </p:sp>
      <p:sp>
        <p:nvSpPr>
          <p:cNvPr id="28" name="Freeform 179">
            <a:extLst>
              <a:ext uri="{FF2B5EF4-FFF2-40B4-BE49-F238E27FC236}">
                <a16:creationId xmlns:a16="http://schemas.microsoft.com/office/drawing/2014/main" id="{180EF97F-DACE-C5A6-BCBD-70DF550BE026}"/>
              </a:ext>
            </a:extLst>
          </p:cNvPr>
          <p:cNvSpPr/>
          <p:nvPr/>
        </p:nvSpPr>
        <p:spPr>
          <a:xfrm>
            <a:off x="10246469" y="5559930"/>
            <a:ext cx="1519407" cy="394462"/>
          </a:xfrm>
          <a:custGeom>
            <a:avLst/>
            <a:gdLst>
              <a:gd name="connsiteX0" fmla="*/ 0 w 762000"/>
              <a:gd name="connsiteY0" fmla="*/ 0 h 285750"/>
              <a:gd name="connsiteX1" fmla="*/ 762000 w 762000"/>
              <a:gd name="connsiteY1" fmla="*/ 0 h 285750"/>
              <a:gd name="connsiteX2" fmla="*/ 762000 w 762000"/>
              <a:gd name="connsiteY2" fmla="*/ 285750 h 285750"/>
              <a:gd name="connsiteX3" fmla="*/ 0 w 762000"/>
              <a:gd name="connsiteY3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0" h="285750">
                <a:moveTo>
                  <a:pt x="0" y="0"/>
                </a:moveTo>
                <a:lnTo>
                  <a:pt x="762000" y="0"/>
                </a:lnTo>
                <a:lnTo>
                  <a:pt x="762000" y="285750"/>
                </a:lnTo>
                <a:lnTo>
                  <a:pt x="0" y="285750"/>
                </a:lnTo>
                <a:close/>
              </a:path>
            </a:pathLst>
          </a:custGeom>
          <a:solidFill>
            <a:srgbClr val="EEEEEE"/>
          </a:solidFill>
          <a:ln w="9525" cap="flat">
            <a:solidFill>
              <a:srgbClr val="36393D"/>
            </a:solidFill>
            <a:prstDash val="solid"/>
            <a:miter/>
          </a:ln>
        </p:spPr>
        <p:txBody>
          <a:bodyPr rot="0" spcFirstLastPara="0" vertOverflow="overflow" horzOverflow="overflow" vert="horz" wrap="non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/>
          </a:p>
        </p:txBody>
      </p:sp>
      <p:sp>
        <p:nvSpPr>
          <p:cNvPr id="29" name="Freeform 179">
            <a:extLst>
              <a:ext uri="{FF2B5EF4-FFF2-40B4-BE49-F238E27FC236}">
                <a16:creationId xmlns:a16="http://schemas.microsoft.com/office/drawing/2014/main" id="{1A1C088D-D7C5-5FE4-138C-C483047AB2FE}"/>
              </a:ext>
            </a:extLst>
          </p:cNvPr>
          <p:cNvSpPr/>
          <p:nvPr/>
        </p:nvSpPr>
        <p:spPr>
          <a:xfrm>
            <a:off x="5580835" y="5563056"/>
            <a:ext cx="1519407" cy="394462"/>
          </a:xfrm>
          <a:custGeom>
            <a:avLst/>
            <a:gdLst>
              <a:gd name="connsiteX0" fmla="*/ 0 w 762000"/>
              <a:gd name="connsiteY0" fmla="*/ 0 h 285750"/>
              <a:gd name="connsiteX1" fmla="*/ 762000 w 762000"/>
              <a:gd name="connsiteY1" fmla="*/ 0 h 285750"/>
              <a:gd name="connsiteX2" fmla="*/ 762000 w 762000"/>
              <a:gd name="connsiteY2" fmla="*/ 285750 h 285750"/>
              <a:gd name="connsiteX3" fmla="*/ 0 w 762000"/>
              <a:gd name="connsiteY3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0" h="285750">
                <a:moveTo>
                  <a:pt x="0" y="0"/>
                </a:moveTo>
                <a:lnTo>
                  <a:pt x="762000" y="0"/>
                </a:lnTo>
                <a:lnTo>
                  <a:pt x="762000" y="285750"/>
                </a:lnTo>
                <a:lnTo>
                  <a:pt x="0" y="285750"/>
                </a:lnTo>
                <a:close/>
              </a:path>
            </a:pathLst>
          </a:custGeom>
          <a:solidFill>
            <a:srgbClr val="EEEEEE"/>
          </a:solidFill>
          <a:ln w="9525" cap="flat">
            <a:solidFill>
              <a:srgbClr val="36393D"/>
            </a:solidFill>
            <a:prstDash val="solid"/>
            <a:miter/>
          </a:ln>
        </p:spPr>
        <p:txBody>
          <a:bodyPr rot="0" spcFirstLastPara="0" vertOverflow="overflow" horzOverflow="overflow" vert="horz" wrap="non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483281A-305E-1A36-2426-62880EE221C9}"/>
              </a:ext>
            </a:extLst>
          </p:cNvPr>
          <p:cNvSpPr/>
          <p:nvPr/>
        </p:nvSpPr>
        <p:spPr>
          <a:xfrm>
            <a:off x="6678997" y="5651107"/>
            <a:ext cx="210393" cy="21210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4068DB6-9D4D-F4CA-99A6-CC810A4C003E}"/>
              </a:ext>
            </a:extLst>
          </p:cNvPr>
          <p:cNvSpPr/>
          <p:nvPr/>
        </p:nvSpPr>
        <p:spPr>
          <a:xfrm>
            <a:off x="6354405" y="5657484"/>
            <a:ext cx="210393" cy="21210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0D1F998-2A73-CE56-E4B6-BDCAEAA62E36}"/>
              </a:ext>
            </a:extLst>
          </p:cNvPr>
          <p:cNvSpPr/>
          <p:nvPr/>
        </p:nvSpPr>
        <p:spPr>
          <a:xfrm>
            <a:off x="9167698" y="5665187"/>
            <a:ext cx="210393" cy="212103"/>
          </a:xfrm>
          <a:prstGeom prst="ellipse">
            <a:avLst/>
          </a:prstGeom>
          <a:solidFill>
            <a:schemeClr val="accent1">
              <a:lumMod val="40000"/>
              <a:lumOff val="60000"/>
              <a:alpha val="60495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1CA414F-EACC-7E42-7919-74E592EE898C}"/>
              </a:ext>
            </a:extLst>
          </p:cNvPr>
          <p:cNvSpPr/>
          <p:nvPr/>
        </p:nvSpPr>
        <p:spPr>
          <a:xfrm>
            <a:off x="8848109" y="5665189"/>
            <a:ext cx="210393" cy="212103"/>
          </a:xfrm>
          <a:prstGeom prst="ellipse">
            <a:avLst/>
          </a:prstGeom>
          <a:solidFill>
            <a:schemeClr val="accent1">
              <a:lumMod val="40000"/>
              <a:lumOff val="60000"/>
              <a:alpha val="60495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9C65988-BDB4-F3DF-B229-70B2FACA9671}"/>
              </a:ext>
            </a:extLst>
          </p:cNvPr>
          <p:cNvSpPr/>
          <p:nvPr/>
        </p:nvSpPr>
        <p:spPr>
          <a:xfrm>
            <a:off x="8189248" y="5657484"/>
            <a:ext cx="210393" cy="212103"/>
          </a:xfrm>
          <a:prstGeom prst="ellipse">
            <a:avLst/>
          </a:prstGeom>
          <a:solidFill>
            <a:srgbClr val="CAC1F6">
              <a:alpha val="60495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C4ED8D9-A11F-EF30-FCF9-76DAFC152003}"/>
              </a:ext>
            </a:extLst>
          </p:cNvPr>
          <p:cNvSpPr/>
          <p:nvPr/>
        </p:nvSpPr>
        <p:spPr>
          <a:xfrm>
            <a:off x="6013483" y="5651107"/>
            <a:ext cx="210393" cy="212103"/>
          </a:xfrm>
          <a:prstGeom prst="ellipse">
            <a:avLst/>
          </a:prstGeom>
          <a:solidFill>
            <a:srgbClr val="F5F9A8">
              <a:alpha val="60495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E9066DD-3BD0-FBC7-1139-74F6B785B912}"/>
              </a:ext>
            </a:extLst>
          </p:cNvPr>
          <p:cNvSpPr/>
          <p:nvPr/>
        </p:nvSpPr>
        <p:spPr>
          <a:xfrm>
            <a:off x="9536955" y="5668687"/>
            <a:ext cx="210393" cy="212103"/>
          </a:xfrm>
          <a:prstGeom prst="ellipse">
            <a:avLst/>
          </a:prstGeom>
          <a:solidFill>
            <a:schemeClr val="accent1">
              <a:lumMod val="40000"/>
              <a:lumOff val="60000"/>
              <a:alpha val="60495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0ED986-8B2C-AFCB-EAF8-4F98DCC2C5C0}"/>
              </a:ext>
            </a:extLst>
          </p:cNvPr>
          <p:cNvSpPr/>
          <p:nvPr/>
        </p:nvSpPr>
        <p:spPr>
          <a:xfrm>
            <a:off x="7269623" y="5662668"/>
            <a:ext cx="210393" cy="212103"/>
          </a:xfrm>
          <a:prstGeom prst="ellipse">
            <a:avLst/>
          </a:prstGeom>
          <a:solidFill>
            <a:srgbClr val="FF9CBC">
              <a:alpha val="60495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E1AF18F-BE47-9188-026F-08C6CEDE3F54}"/>
              </a:ext>
            </a:extLst>
          </p:cNvPr>
          <p:cNvSpPr/>
          <p:nvPr/>
        </p:nvSpPr>
        <p:spPr>
          <a:xfrm>
            <a:off x="5673371" y="5651109"/>
            <a:ext cx="210393" cy="212103"/>
          </a:xfrm>
          <a:prstGeom prst="ellipse">
            <a:avLst/>
          </a:prstGeom>
          <a:solidFill>
            <a:srgbClr val="F5F9A8">
              <a:alpha val="60495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508F1B5-683B-EA68-D386-B14D02E92318}"/>
              </a:ext>
            </a:extLst>
          </p:cNvPr>
          <p:cNvSpPr/>
          <p:nvPr/>
        </p:nvSpPr>
        <p:spPr>
          <a:xfrm>
            <a:off x="7728743" y="5665187"/>
            <a:ext cx="210393" cy="212103"/>
          </a:xfrm>
          <a:prstGeom prst="ellipse">
            <a:avLst/>
          </a:prstGeom>
          <a:solidFill>
            <a:srgbClr val="7030A0">
              <a:alpha val="60495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C588B0B-3566-E8D5-F7D9-633D73426954}"/>
              </a:ext>
            </a:extLst>
          </p:cNvPr>
          <p:cNvSpPr/>
          <p:nvPr/>
        </p:nvSpPr>
        <p:spPr>
          <a:xfrm>
            <a:off x="10420957" y="5651107"/>
            <a:ext cx="210393" cy="212103"/>
          </a:xfrm>
          <a:prstGeom prst="ellipse">
            <a:avLst/>
          </a:prstGeom>
          <a:solidFill>
            <a:srgbClr val="00FF99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84E9B7B-2EBA-90A9-9ACD-5A6A82C9A6D6}"/>
              </a:ext>
            </a:extLst>
          </p:cNvPr>
          <p:cNvSpPr/>
          <p:nvPr/>
        </p:nvSpPr>
        <p:spPr>
          <a:xfrm>
            <a:off x="10805838" y="5651107"/>
            <a:ext cx="210393" cy="212103"/>
          </a:xfrm>
          <a:prstGeom prst="ellipse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1AB2EEC-8168-98C8-D04B-F411F68BD84E}"/>
              </a:ext>
            </a:extLst>
          </p:cNvPr>
          <p:cNvSpPr/>
          <p:nvPr/>
        </p:nvSpPr>
        <p:spPr>
          <a:xfrm>
            <a:off x="11190719" y="5659059"/>
            <a:ext cx="210393" cy="212103"/>
          </a:xfrm>
          <a:prstGeom prst="ellipse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4EAD8BE-4E0C-EDAF-9C6E-84E6CE7DE6B0}"/>
              </a:ext>
            </a:extLst>
          </p:cNvPr>
          <p:cNvSpPr/>
          <p:nvPr/>
        </p:nvSpPr>
        <p:spPr>
          <a:xfrm>
            <a:off x="11537531" y="5665187"/>
            <a:ext cx="210393" cy="2121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C260605-A2B5-395D-0CAE-F3B47549637A}"/>
              </a:ext>
            </a:extLst>
          </p:cNvPr>
          <p:cNvSpPr/>
          <p:nvPr/>
        </p:nvSpPr>
        <p:spPr>
          <a:xfrm>
            <a:off x="9869210" y="5665187"/>
            <a:ext cx="210393" cy="212103"/>
          </a:xfrm>
          <a:prstGeom prst="ellipse">
            <a:avLst/>
          </a:prstGeom>
          <a:solidFill>
            <a:schemeClr val="accent1">
              <a:alpha val="60495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75ABC7A-4842-8EB6-2C00-27FD1A949237}"/>
              </a:ext>
            </a:extLst>
          </p:cNvPr>
          <p:cNvSpPr/>
          <p:nvPr/>
        </p:nvSpPr>
        <p:spPr>
          <a:xfrm>
            <a:off x="9172951" y="5666872"/>
            <a:ext cx="210393" cy="212103"/>
          </a:xfrm>
          <a:prstGeom prst="ellipse">
            <a:avLst/>
          </a:prstGeom>
          <a:solidFill>
            <a:schemeClr val="accent1">
              <a:lumMod val="60000"/>
              <a:lumOff val="40000"/>
              <a:alpha val="60495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DD8A28B-6BA3-2E35-D0FC-AE8C8CC50272}"/>
              </a:ext>
            </a:extLst>
          </p:cNvPr>
          <p:cNvSpPr/>
          <p:nvPr/>
        </p:nvSpPr>
        <p:spPr>
          <a:xfrm>
            <a:off x="9542208" y="5670372"/>
            <a:ext cx="210393" cy="212103"/>
          </a:xfrm>
          <a:prstGeom prst="ellipse">
            <a:avLst/>
          </a:prstGeom>
          <a:solidFill>
            <a:schemeClr val="accent1">
              <a:lumMod val="60000"/>
              <a:lumOff val="40000"/>
              <a:alpha val="60495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B9D83CE-47E7-C578-4D3F-B9177CE5CA26}"/>
              </a:ext>
            </a:extLst>
          </p:cNvPr>
          <p:cNvSpPr txBox="1"/>
          <p:nvPr/>
        </p:nvSpPr>
        <p:spPr>
          <a:xfrm>
            <a:off x="5580835" y="5232931"/>
            <a:ext cx="6417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0     </a:t>
            </a:r>
            <a:r>
              <a:rPr lang="en-US" dirty="0">
                <a:highlight>
                  <a:srgbClr val="00FF00"/>
                </a:highlight>
              </a:rPr>
              <a:t>1</a:t>
            </a:r>
            <a:r>
              <a:rPr lang="en-US" dirty="0"/>
              <a:t>    0     </a:t>
            </a:r>
            <a:r>
              <a:rPr lang="en-US" dirty="0">
                <a:highlight>
                  <a:srgbClr val="00FF00"/>
                </a:highlight>
              </a:rPr>
              <a:t>1</a:t>
            </a:r>
            <a:r>
              <a:rPr lang="en-US" dirty="0"/>
              <a:t>        </a:t>
            </a:r>
            <a:r>
              <a:rPr lang="en-US" dirty="0">
                <a:highlight>
                  <a:srgbClr val="00FF00"/>
                </a:highlight>
              </a:rPr>
              <a:t>1</a:t>
            </a:r>
            <a:r>
              <a:rPr lang="en-US" dirty="0"/>
              <a:t>       0       </a:t>
            </a:r>
            <a:r>
              <a:rPr lang="en-US" dirty="0">
                <a:highlight>
                  <a:srgbClr val="00FF00"/>
                </a:highlight>
              </a:rPr>
              <a:t>1</a:t>
            </a:r>
            <a:r>
              <a:rPr lang="en-US" dirty="0"/>
              <a:t>         0    </a:t>
            </a:r>
            <a:r>
              <a:rPr lang="en-US" dirty="0">
                <a:highlight>
                  <a:srgbClr val="00FF00"/>
                </a:highlight>
              </a:rPr>
              <a:t>1</a:t>
            </a:r>
            <a:r>
              <a:rPr lang="en-US" dirty="0"/>
              <a:t>     </a:t>
            </a:r>
            <a:r>
              <a:rPr lang="en-US" dirty="0">
                <a:highlight>
                  <a:srgbClr val="00FF00"/>
                </a:highlight>
              </a:rPr>
              <a:t>1</a:t>
            </a:r>
            <a:r>
              <a:rPr lang="en-US" dirty="0"/>
              <a:t>     </a:t>
            </a:r>
            <a:r>
              <a:rPr lang="en-US" dirty="0">
                <a:highlight>
                  <a:srgbClr val="00FF00"/>
                </a:highlight>
              </a:rPr>
              <a:t>1</a:t>
            </a:r>
            <a:r>
              <a:rPr lang="en-US" dirty="0"/>
              <a:t>        </a:t>
            </a:r>
            <a:r>
              <a:rPr lang="en-US" dirty="0">
                <a:highlight>
                  <a:srgbClr val="00FF00"/>
                </a:highlight>
              </a:rPr>
              <a:t>1</a:t>
            </a:r>
            <a:r>
              <a:rPr lang="en-US" dirty="0"/>
              <a:t>     0     </a:t>
            </a:r>
            <a:r>
              <a:rPr lang="en-US" dirty="0">
                <a:highlight>
                  <a:srgbClr val="00FF00"/>
                </a:highlight>
              </a:rPr>
              <a:t>1</a:t>
            </a:r>
            <a:r>
              <a:rPr lang="en-US" dirty="0"/>
              <a:t>    0 </a:t>
            </a:r>
          </a:p>
        </p:txBody>
      </p:sp>
      <p:pic>
        <p:nvPicPr>
          <p:cNvPr id="48" name="Picture 47" descr="A picture containing text, line, diagram, plot&#10;&#10;Description automatically generated">
            <a:extLst>
              <a:ext uri="{FF2B5EF4-FFF2-40B4-BE49-F238E27FC236}">
                <a16:creationId xmlns:a16="http://schemas.microsoft.com/office/drawing/2014/main" id="{118C72A7-DC18-442F-20E5-CF20FE85A4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2" t="9292"/>
          <a:stretch/>
        </p:blipFill>
        <p:spPr>
          <a:xfrm>
            <a:off x="3124526" y="2471860"/>
            <a:ext cx="3426577" cy="2650351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E1545594-DF79-5957-B235-6E7901D64961}"/>
              </a:ext>
            </a:extLst>
          </p:cNvPr>
          <p:cNvSpPr txBox="1"/>
          <p:nvPr/>
        </p:nvSpPr>
        <p:spPr>
          <a:xfrm>
            <a:off x="4569577" y="2182748"/>
            <a:ext cx="8336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MNIST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E5E4CC4-5637-C402-A025-AD8966E50EBF}"/>
              </a:ext>
            </a:extLst>
          </p:cNvPr>
          <p:cNvSpPr txBox="1"/>
          <p:nvPr/>
        </p:nvSpPr>
        <p:spPr>
          <a:xfrm>
            <a:off x="4157655" y="5232035"/>
            <a:ext cx="19196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Constraints</a:t>
            </a:r>
          </a:p>
        </p:txBody>
      </p:sp>
      <p:cxnSp>
        <p:nvCxnSpPr>
          <p:cNvPr id="52" name="Connector: Elbow 1043">
            <a:extLst>
              <a:ext uri="{FF2B5EF4-FFF2-40B4-BE49-F238E27FC236}">
                <a16:creationId xmlns:a16="http://schemas.microsoft.com/office/drawing/2014/main" id="{936B8423-9615-425F-5FDD-3A2B62333500}"/>
              </a:ext>
            </a:extLst>
          </p:cNvPr>
          <p:cNvCxnSpPr>
            <a:stCxn id="6" idx="3"/>
          </p:cNvCxnSpPr>
          <p:nvPr/>
        </p:nvCxnSpPr>
        <p:spPr>
          <a:xfrm>
            <a:off x="8415932" y="3509585"/>
            <a:ext cx="651543" cy="26928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nector: Elbow 1045">
            <a:extLst>
              <a:ext uri="{FF2B5EF4-FFF2-40B4-BE49-F238E27FC236}">
                <a16:creationId xmlns:a16="http://schemas.microsoft.com/office/drawing/2014/main" id="{2C08BA63-D3D4-AF9C-FC7B-CB86056D1FE4}"/>
              </a:ext>
            </a:extLst>
          </p:cNvPr>
          <p:cNvCxnSpPr>
            <a:stCxn id="12" idx="1"/>
          </p:cNvCxnSpPr>
          <p:nvPr/>
        </p:nvCxnSpPr>
        <p:spPr>
          <a:xfrm flipV="1">
            <a:off x="8202086" y="3961362"/>
            <a:ext cx="856301" cy="221987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CFD4AFCA-1373-98FC-B6A8-13F7E27B422D}"/>
              </a:ext>
            </a:extLst>
          </p:cNvPr>
          <p:cNvSpPr txBox="1"/>
          <p:nvPr/>
        </p:nvSpPr>
        <p:spPr>
          <a:xfrm>
            <a:off x="2663853" y="5590802"/>
            <a:ext cx="3297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Embedding based Partitions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E012E86-1DC3-6A65-35D6-A741D736B2A6}"/>
              </a:ext>
            </a:extLst>
          </p:cNvPr>
          <p:cNvSpPr txBox="1"/>
          <p:nvPr/>
        </p:nvSpPr>
        <p:spPr>
          <a:xfrm>
            <a:off x="8437951" y="6150734"/>
            <a:ext cx="924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Items</a:t>
            </a:r>
          </a:p>
        </p:txBody>
      </p:sp>
    </p:spTree>
    <p:extLst>
      <p:ext uri="{BB962C8B-B14F-4D97-AF65-F5344CB8AC3E}">
        <p14:creationId xmlns:p14="http://schemas.microsoft.com/office/powerpoint/2010/main" val="99801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1297F-D940-F9D8-2515-D135504CE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approaches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CADF1F-49EB-EC7E-1DA1-CC0978C46780}"/>
              </a:ext>
            </a:extLst>
          </p:cNvPr>
          <p:cNvSpPr txBox="1"/>
          <p:nvPr/>
        </p:nvSpPr>
        <p:spPr>
          <a:xfrm>
            <a:off x="336176" y="1397675"/>
            <a:ext cx="53681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Real scenario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unhappy middle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Exiting filter-and-search methods are graph-based and they suffer from constraint sparsity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96E899B-EC7D-5EC8-8700-EF64E7096FB0}"/>
              </a:ext>
            </a:extLst>
          </p:cNvPr>
          <p:cNvSpPr/>
          <p:nvPr/>
        </p:nvSpPr>
        <p:spPr>
          <a:xfrm>
            <a:off x="7924612" y="5679197"/>
            <a:ext cx="210393" cy="212103"/>
          </a:xfrm>
          <a:prstGeom prst="ellipse">
            <a:avLst/>
          </a:prstGeom>
          <a:solidFill>
            <a:srgbClr val="91C9FD">
              <a:alpha val="60495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6" name="Freeform 179">
            <a:extLst>
              <a:ext uri="{FF2B5EF4-FFF2-40B4-BE49-F238E27FC236}">
                <a16:creationId xmlns:a16="http://schemas.microsoft.com/office/drawing/2014/main" id="{3E694C2E-AAB8-6092-AC50-CE937B0C8C71}"/>
              </a:ext>
            </a:extLst>
          </p:cNvPr>
          <p:cNvSpPr/>
          <p:nvPr/>
        </p:nvSpPr>
        <p:spPr>
          <a:xfrm>
            <a:off x="6882446" y="5655812"/>
            <a:ext cx="1519407" cy="394462"/>
          </a:xfrm>
          <a:custGeom>
            <a:avLst/>
            <a:gdLst>
              <a:gd name="connsiteX0" fmla="*/ 0 w 762000"/>
              <a:gd name="connsiteY0" fmla="*/ 0 h 285750"/>
              <a:gd name="connsiteX1" fmla="*/ 762000 w 762000"/>
              <a:gd name="connsiteY1" fmla="*/ 0 h 285750"/>
              <a:gd name="connsiteX2" fmla="*/ 762000 w 762000"/>
              <a:gd name="connsiteY2" fmla="*/ 285750 h 285750"/>
              <a:gd name="connsiteX3" fmla="*/ 0 w 762000"/>
              <a:gd name="connsiteY3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0" h="285750">
                <a:moveTo>
                  <a:pt x="0" y="0"/>
                </a:moveTo>
                <a:lnTo>
                  <a:pt x="762000" y="0"/>
                </a:lnTo>
                <a:lnTo>
                  <a:pt x="762000" y="285750"/>
                </a:lnTo>
                <a:lnTo>
                  <a:pt x="0" y="285750"/>
                </a:lnTo>
                <a:close/>
              </a:path>
            </a:pathLst>
          </a:custGeom>
          <a:solidFill>
            <a:srgbClr val="EEEEEE"/>
          </a:solidFill>
          <a:ln w="9525" cap="flat">
            <a:solidFill>
              <a:srgbClr val="36393D"/>
            </a:solidFill>
            <a:prstDash val="solid"/>
            <a:miter/>
          </a:ln>
        </p:spPr>
        <p:txBody>
          <a:bodyPr rot="0" spcFirstLastPara="0" vertOverflow="overflow" horzOverflow="overflow" vert="horz" wrap="non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/>
          </a:p>
        </p:txBody>
      </p:sp>
      <p:sp>
        <p:nvSpPr>
          <p:cNvPr id="7" name="Freeform 179">
            <a:extLst>
              <a:ext uri="{FF2B5EF4-FFF2-40B4-BE49-F238E27FC236}">
                <a16:creationId xmlns:a16="http://schemas.microsoft.com/office/drawing/2014/main" id="{A545D66F-779E-DDA9-0ED3-BD92245198CF}"/>
              </a:ext>
            </a:extLst>
          </p:cNvPr>
          <p:cNvSpPr/>
          <p:nvPr/>
        </p:nvSpPr>
        <p:spPr>
          <a:xfrm>
            <a:off x="8431787" y="5649560"/>
            <a:ext cx="1519407" cy="394462"/>
          </a:xfrm>
          <a:custGeom>
            <a:avLst/>
            <a:gdLst>
              <a:gd name="connsiteX0" fmla="*/ 0 w 762000"/>
              <a:gd name="connsiteY0" fmla="*/ 0 h 285750"/>
              <a:gd name="connsiteX1" fmla="*/ 762000 w 762000"/>
              <a:gd name="connsiteY1" fmla="*/ 0 h 285750"/>
              <a:gd name="connsiteX2" fmla="*/ 762000 w 762000"/>
              <a:gd name="connsiteY2" fmla="*/ 285750 h 285750"/>
              <a:gd name="connsiteX3" fmla="*/ 0 w 762000"/>
              <a:gd name="connsiteY3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0" h="285750">
                <a:moveTo>
                  <a:pt x="0" y="0"/>
                </a:moveTo>
                <a:lnTo>
                  <a:pt x="762000" y="0"/>
                </a:lnTo>
                <a:lnTo>
                  <a:pt x="762000" y="285750"/>
                </a:lnTo>
                <a:lnTo>
                  <a:pt x="0" y="285750"/>
                </a:lnTo>
                <a:close/>
              </a:path>
            </a:pathLst>
          </a:custGeom>
          <a:solidFill>
            <a:srgbClr val="EEEEEE"/>
          </a:solidFill>
          <a:ln w="9525" cap="flat">
            <a:solidFill>
              <a:srgbClr val="36393D"/>
            </a:solidFill>
            <a:prstDash val="solid"/>
            <a:miter/>
          </a:ln>
        </p:spPr>
        <p:txBody>
          <a:bodyPr rot="0" spcFirstLastPara="0" vertOverflow="overflow" horzOverflow="overflow" vert="horz" wrap="non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/>
          </a:p>
        </p:txBody>
      </p:sp>
      <p:sp>
        <p:nvSpPr>
          <p:cNvPr id="8" name="Freeform 179">
            <a:extLst>
              <a:ext uri="{FF2B5EF4-FFF2-40B4-BE49-F238E27FC236}">
                <a16:creationId xmlns:a16="http://schemas.microsoft.com/office/drawing/2014/main" id="{EA56C4CD-B140-DCE9-BDBA-5B114893BA43}"/>
              </a:ext>
            </a:extLst>
          </p:cNvPr>
          <p:cNvSpPr/>
          <p:nvPr/>
        </p:nvSpPr>
        <p:spPr>
          <a:xfrm>
            <a:off x="9989011" y="5649560"/>
            <a:ext cx="1519407" cy="394462"/>
          </a:xfrm>
          <a:custGeom>
            <a:avLst/>
            <a:gdLst>
              <a:gd name="connsiteX0" fmla="*/ 0 w 762000"/>
              <a:gd name="connsiteY0" fmla="*/ 0 h 285750"/>
              <a:gd name="connsiteX1" fmla="*/ 762000 w 762000"/>
              <a:gd name="connsiteY1" fmla="*/ 0 h 285750"/>
              <a:gd name="connsiteX2" fmla="*/ 762000 w 762000"/>
              <a:gd name="connsiteY2" fmla="*/ 285750 h 285750"/>
              <a:gd name="connsiteX3" fmla="*/ 0 w 762000"/>
              <a:gd name="connsiteY3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0" h="285750">
                <a:moveTo>
                  <a:pt x="0" y="0"/>
                </a:moveTo>
                <a:lnTo>
                  <a:pt x="762000" y="0"/>
                </a:lnTo>
                <a:lnTo>
                  <a:pt x="762000" y="285750"/>
                </a:lnTo>
                <a:lnTo>
                  <a:pt x="0" y="285750"/>
                </a:lnTo>
                <a:close/>
              </a:path>
            </a:pathLst>
          </a:custGeom>
          <a:solidFill>
            <a:srgbClr val="EEEEEE"/>
          </a:solidFill>
          <a:ln w="9525" cap="flat">
            <a:solidFill>
              <a:srgbClr val="36393D"/>
            </a:solidFill>
            <a:prstDash val="solid"/>
            <a:miter/>
          </a:ln>
        </p:spPr>
        <p:txBody>
          <a:bodyPr rot="0" spcFirstLastPara="0" vertOverflow="overflow" horzOverflow="overflow" vert="horz" wrap="non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/>
          </a:p>
        </p:txBody>
      </p:sp>
      <p:sp>
        <p:nvSpPr>
          <p:cNvPr id="9" name="Freeform 179">
            <a:extLst>
              <a:ext uri="{FF2B5EF4-FFF2-40B4-BE49-F238E27FC236}">
                <a16:creationId xmlns:a16="http://schemas.microsoft.com/office/drawing/2014/main" id="{93BF7960-7E01-20AD-5F21-E63A90775990}"/>
              </a:ext>
            </a:extLst>
          </p:cNvPr>
          <p:cNvSpPr/>
          <p:nvPr/>
        </p:nvSpPr>
        <p:spPr>
          <a:xfrm>
            <a:off x="5323377" y="5652686"/>
            <a:ext cx="1519407" cy="394462"/>
          </a:xfrm>
          <a:custGeom>
            <a:avLst/>
            <a:gdLst>
              <a:gd name="connsiteX0" fmla="*/ 0 w 762000"/>
              <a:gd name="connsiteY0" fmla="*/ 0 h 285750"/>
              <a:gd name="connsiteX1" fmla="*/ 762000 w 762000"/>
              <a:gd name="connsiteY1" fmla="*/ 0 h 285750"/>
              <a:gd name="connsiteX2" fmla="*/ 762000 w 762000"/>
              <a:gd name="connsiteY2" fmla="*/ 285750 h 285750"/>
              <a:gd name="connsiteX3" fmla="*/ 0 w 762000"/>
              <a:gd name="connsiteY3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0" h="285750">
                <a:moveTo>
                  <a:pt x="0" y="0"/>
                </a:moveTo>
                <a:lnTo>
                  <a:pt x="762000" y="0"/>
                </a:lnTo>
                <a:lnTo>
                  <a:pt x="762000" y="285750"/>
                </a:lnTo>
                <a:lnTo>
                  <a:pt x="0" y="285750"/>
                </a:lnTo>
                <a:close/>
              </a:path>
            </a:pathLst>
          </a:custGeom>
          <a:solidFill>
            <a:srgbClr val="EEEEEE"/>
          </a:solidFill>
          <a:ln w="9525" cap="flat">
            <a:solidFill>
              <a:srgbClr val="36393D"/>
            </a:solidFill>
            <a:prstDash val="solid"/>
            <a:miter/>
          </a:ln>
        </p:spPr>
        <p:txBody>
          <a:bodyPr rot="0" spcFirstLastPara="0" vertOverflow="overflow" horzOverflow="overflow" vert="horz" wrap="non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306539D-A81D-0794-1F84-67FAC7993828}"/>
              </a:ext>
            </a:extLst>
          </p:cNvPr>
          <p:cNvSpPr/>
          <p:nvPr/>
        </p:nvSpPr>
        <p:spPr>
          <a:xfrm>
            <a:off x="6421539" y="5740737"/>
            <a:ext cx="210393" cy="21210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5D4BAA5-BE4D-42CE-1243-9E9F564E2D11}"/>
              </a:ext>
            </a:extLst>
          </p:cNvPr>
          <p:cNvSpPr/>
          <p:nvPr/>
        </p:nvSpPr>
        <p:spPr>
          <a:xfrm>
            <a:off x="6096947" y="5747114"/>
            <a:ext cx="210393" cy="21210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7BC1201-4261-89CE-AA95-0B9FAFF36B7B}"/>
              </a:ext>
            </a:extLst>
          </p:cNvPr>
          <p:cNvSpPr/>
          <p:nvPr/>
        </p:nvSpPr>
        <p:spPr>
          <a:xfrm>
            <a:off x="8910240" y="5754817"/>
            <a:ext cx="210393" cy="212103"/>
          </a:xfrm>
          <a:prstGeom prst="ellipse">
            <a:avLst/>
          </a:prstGeom>
          <a:solidFill>
            <a:schemeClr val="accent1">
              <a:lumMod val="40000"/>
              <a:lumOff val="60000"/>
              <a:alpha val="60495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142D384-3418-E402-D3E1-0FE37AD94062}"/>
              </a:ext>
            </a:extLst>
          </p:cNvPr>
          <p:cNvSpPr/>
          <p:nvPr/>
        </p:nvSpPr>
        <p:spPr>
          <a:xfrm>
            <a:off x="8590651" y="5754819"/>
            <a:ext cx="210393" cy="212103"/>
          </a:xfrm>
          <a:prstGeom prst="ellipse">
            <a:avLst/>
          </a:prstGeom>
          <a:solidFill>
            <a:schemeClr val="accent1">
              <a:lumMod val="40000"/>
              <a:lumOff val="60000"/>
              <a:alpha val="60495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A7CCB94-1F66-0B70-3A22-1BB1A2BF96A9}"/>
              </a:ext>
            </a:extLst>
          </p:cNvPr>
          <p:cNvSpPr/>
          <p:nvPr/>
        </p:nvSpPr>
        <p:spPr>
          <a:xfrm>
            <a:off x="7931790" y="5747114"/>
            <a:ext cx="210393" cy="212103"/>
          </a:xfrm>
          <a:prstGeom prst="ellipse">
            <a:avLst/>
          </a:prstGeom>
          <a:solidFill>
            <a:srgbClr val="CAC1F6">
              <a:alpha val="60495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98BFF3-2652-D638-2EEA-6EC523910DF9}"/>
              </a:ext>
            </a:extLst>
          </p:cNvPr>
          <p:cNvSpPr/>
          <p:nvPr/>
        </p:nvSpPr>
        <p:spPr>
          <a:xfrm>
            <a:off x="5756025" y="5740737"/>
            <a:ext cx="210393" cy="212103"/>
          </a:xfrm>
          <a:prstGeom prst="ellipse">
            <a:avLst/>
          </a:prstGeom>
          <a:solidFill>
            <a:srgbClr val="F5F9A8">
              <a:alpha val="60495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07F6A6A-42C2-6105-3AF2-C88D46FB6EFE}"/>
              </a:ext>
            </a:extLst>
          </p:cNvPr>
          <p:cNvSpPr/>
          <p:nvPr/>
        </p:nvSpPr>
        <p:spPr>
          <a:xfrm>
            <a:off x="9279497" y="5758317"/>
            <a:ext cx="210393" cy="212103"/>
          </a:xfrm>
          <a:prstGeom prst="ellipse">
            <a:avLst/>
          </a:prstGeom>
          <a:solidFill>
            <a:schemeClr val="accent1">
              <a:lumMod val="40000"/>
              <a:lumOff val="60000"/>
              <a:alpha val="60495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CEA479D-DE80-24EE-7EB2-5741D1940386}"/>
              </a:ext>
            </a:extLst>
          </p:cNvPr>
          <p:cNvSpPr/>
          <p:nvPr/>
        </p:nvSpPr>
        <p:spPr>
          <a:xfrm>
            <a:off x="7012165" y="5752298"/>
            <a:ext cx="210393" cy="212103"/>
          </a:xfrm>
          <a:prstGeom prst="ellipse">
            <a:avLst/>
          </a:prstGeom>
          <a:solidFill>
            <a:srgbClr val="FF9CBC">
              <a:alpha val="60495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E3E4A90-C834-2F87-A271-01D52ACF6C6B}"/>
              </a:ext>
            </a:extLst>
          </p:cNvPr>
          <p:cNvSpPr/>
          <p:nvPr/>
        </p:nvSpPr>
        <p:spPr>
          <a:xfrm>
            <a:off x="5415913" y="5740739"/>
            <a:ext cx="210393" cy="212103"/>
          </a:xfrm>
          <a:prstGeom prst="ellipse">
            <a:avLst/>
          </a:prstGeom>
          <a:solidFill>
            <a:srgbClr val="F5F9A8">
              <a:alpha val="60495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F6A5E61-C965-2EC3-1FF4-F616DD99932C}"/>
              </a:ext>
            </a:extLst>
          </p:cNvPr>
          <p:cNvSpPr/>
          <p:nvPr/>
        </p:nvSpPr>
        <p:spPr>
          <a:xfrm>
            <a:off x="7471285" y="5754817"/>
            <a:ext cx="210393" cy="212103"/>
          </a:xfrm>
          <a:prstGeom prst="ellipse">
            <a:avLst/>
          </a:prstGeom>
          <a:solidFill>
            <a:srgbClr val="7030A0">
              <a:alpha val="60495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27EDE92-434F-BA7D-B4E7-D5FCB3F7D297}"/>
              </a:ext>
            </a:extLst>
          </p:cNvPr>
          <p:cNvSpPr/>
          <p:nvPr/>
        </p:nvSpPr>
        <p:spPr>
          <a:xfrm>
            <a:off x="10163499" y="5740737"/>
            <a:ext cx="210393" cy="212103"/>
          </a:xfrm>
          <a:prstGeom prst="ellipse">
            <a:avLst/>
          </a:prstGeom>
          <a:solidFill>
            <a:srgbClr val="00FF99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D30CDDB-8EC0-BFD0-B2E9-74A48EBEBB19}"/>
              </a:ext>
            </a:extLst>
          </p:cNvPr>
          <p:cNvSpPr/>
          <p:nvPr/>
        </p:nvSpPr>
        <p:spPr>
          <a:xfrm>
            <a:off x="10548380" y="5740737"/>
            <a:ext cx="210393" cy="212103"/>
          </a:xfrm>
          <a:prstGeom prst="ellipse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5C8094B-DABC-9F0A-1A7C-9874F22EF45F}"/>
              </a:ext>
            </a:extLst>
          </p:cNvPr>
          <p:cNvSpPr/>
          <p:nvPr/>
        </p:nvSpPr>
        <p:spPr>
          <a:xfrm>
            <a:off x="10933261" y="5748689"/>
            <a:ext cx="210393" cy="212103"/>
          </a:xfrm>
          <a:prstGeom prst="ellipse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B3175A-6248-82AA-E6EF-2156E004E288}"/>
              </a:ext>
            </a:extLst>
          </p:cNvPr>
          <p:cNvSpPr/>
          <p:nvPr/>
        </p:nvSpPr>
        <p:spPr>
          <a:xfrm>
            <a:off x="11280073" y="5754817"/>
            <a:ext cx="210393" cy="2121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BBD6513-5201-D7C7-8113-1B2697B5B98A}"/>
              </a:ext>
            </a:extLst>
          </p:cNvPr>
          <p:cNvSpPr/>
          <p:nvPr/>
        </p:nvSpPr>
        <p:spPr>
          <a:xfrm>
            <a:off x="9611752" y="5754817"/>
            <a:ext cx="210393" cy="212103"/>
          </a:xfrm>
          <a:prstGeom prst="ellipse">
            <a:avLst/>
          </a:prstGeom>
          <a:solidFill>
            <a:schemeClr val="accent1">
              <a:alpha val="60495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8940549-6C09-7F77-468A-2644C9EE67B0}"/>
              </a:ext>
            </a:extLst>
          </p:cNvPr>
          <p:cNvSpPr/>
          <p:nvPr/>
        </p:nvSpPr>
        <p:spPr>
          <a:xfrm>
            <a:off x="8915493" y="5756502"/>
            <a:ext cx="210393" cy="212103"/>
          </a:xfrm>
          <a:prstGeom prst="ellipse">
            <a:avLst/>
          </a:prstGeom>
          <a:solidFill>
            <a:schemeClr val="accent1">
              <a:lumMod val="60000"/>
              <a:lumOff val="40000"/>
              <a:alpha val="60495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3E2BE42-08FF-8995-8F63-C54669AD2D4F}"/>
              </a:ext>
            </a:extLst>
          </p:cNvPr>
          <p:cNvSpPr/>
          <p:nvPr/>
        </p:nvSpPr>
        <p:spPr>
          <a:xfrm>
            <a:off x="9284750" y="5760002"/>
            <a:ext cx="210393" cy="212103"/>
          </a:xfrm>
          <a:prstGeom prst="ellipse">
            <a:avLst/>
          </a:prstGeom>
          <a:solidFill>
            <a:schemeClr val="accent1">
              <a:lumMod val="60000"/>
              <a:lumOff val="40000"/>
              <a:alpha val="60495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F72290-9CF8-6896-D146-C85E57FF38F0}"/>
              </a:ext>
            </a:extLst>
          </p:cNvPr>
          <p:cNvSpPr txBox="1"/>
          <p:nvPr/>
        </p:nvSpPr>
        <p:spPr>
          <a:xfrm>
            <a:off x="5323377" y="5322561"/>
            <a:ext cx="6417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0     </a:t>
            </a:r>
            <a:r>
              <a:rPr lang="en-US" dirty="0">
                <a:highlight>
                  <a:srgbClr val="00FF00"/>
                </a:highlight>
              </a:rPr>
              <a:t>1</a:t>
            </a:r>
            <a:r>
              <a:rPr lang="en-US" dirty="0"/>
              <a:t>    0     </a:t>
            </a:r>
            <a:r>
              <a:rPr lang="en-US" dirty="0">
                <a:highlight>
                  <a:srgbClr val="00FF00"/>
                </a:highlight>
              </a:rPr>
              <a:t>1</a:t>
            </a:r>
            <a:r>
              <a:rPr lang="en-US" dirty="0"/>
              <a:t>        </a:t>
            </a:r>
            <a:r>
              <a:rPr lang="en-US" dirty="0">
                <a:highlight>
                  <a:srgbClr val="00FF00"/>
                </a:highlight>
              </a:rPr>
              <a:t>1</a:t>
            </a:r>
            <a:r>
              <a:rPr lang="en-US" dirty="0"/>
              <a:t>       0       </a:t>
            </a:r>
            <a:r>
              <a:rPr lang="en-US" dirty="0">
                <a:highlight>
                  <a:srgbClr val="00FF00"/>
                </a:highlight>
              </a:rPr>
              <a:t>1</a:t>
            </a:r>
            <a:r>
              <a:rPr lang="en-US" dirty="0"/>
              <a:t>         0    </a:t>
            </a:r>
            <a:r>
              <a:rPr lang="en-US" dirty="0">
                <a:highlight>
                  <a:srgbClr val="00FF00"/>
                </a:highlight>
              </a:rPr>
              <a:t>1</a:t>
            </a:r>
            <a:r>
              <a:rPr lang="en-US" dirty="0"/>
              <a:t>     </a:t>
            </a:r>
            <a:r>
              <a:rPr lang="en-US" dirty="0">
                <a:highlight>
                  <a:srgbClr val="00FF00"/>
                </a:highlight>
              </a:rPr>
              <a:t>1</a:t>
            </a:r>
            <a:r>
              <a:rPr lang="en-US" dirty="0"/>
              <a:t>     </a:t>
            </a:r>
            <a:r>
              <a:rPr lang="en-US" dirty="0">
                <a:highlight>
                  <a:srgbClr val="00FF00"/>
                </a:highlight>
              </a:rPr>
              <a:t>1</a:t>
            </a:r>
            <a:r>
              <a:rPr lang="en-US" dirty="0"/>
              <a:t>        </a:t>
            </a:r>
            <a:r>
              <a:rPr lang="en-US" dirty="0">
                <a:highlight>
                  <a:srgbClr val="00FF00"/>
                </a:highlight>
              </a:rPr>
              <a:t>1</a:t>
            </a:r>
            <a:r>
              <a:rPr lang="en-US" dirty="0"/>
              <a:t>     0     </a:t>
            </a:r>
            <a:r>
              <a:rPr lang="en-US" dirty="0">
                <a:highlight>
                  <a:srgbClr val="00FF00"/>
                </a:highlight>
              </a:rPr>
              <a:t>1</a:t>
            </a:r>
            <a:r>
              <a:rPr lang="en-US" dirty="0"/>
              <a:t>    0 </a:t>
            </a:r>
          </a:p>
        </p:txBody>
      </p:sp>
      <p:pic>
        <p:nvPicPr>
          <p:cNvPr id="28" name="Picture 2" descr="Build K-Nearest Neighbor (k-NN) Similarity Search Engine with ...">
            <a:extLst>
              <a:ext uri="{FF2B5EF4-FFF2-40B4-BE49-F238E27FC236}">
                <a16:creationId xmlns:a16="http://schemas.microsoft.com/office/drawing/2014/main" id="{A16E32E3-B57F-5327-D009-C71DB1178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112" y="1395916"/>
            <a:ext cx="4795345" cy="348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F102871-16BB-3BEB-56A4-F22B840A7067}"/>
              </a:ext>
            </a:extLst>
          </p:cNvPr>
          <p:cNvSpPr txBox="1"/>
          <p:nvPr/>
        </p:nvSpPr>
        <p:spPr>
          <a:xfrm>
            <a:off x="9951194" y="2012250"/>
            <a:ext cx="273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1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32D3CF-6BCD-FF00-64BA-073D62017548}"/>
              </a:ext>
            </a:extLst>
          </p:cNvPr>
          <p:cNvSpPr txBox="1"/>
          <p:nvPr/>
        </p:nvSpPr>
        <p:spPr>
          <a:xfrm>
            <a:off x="7117361" y="3726171"/>
            <a:ext cx="227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1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F4C0D78-24E0-0707-5333-71EFF05404B6}"/>
              </a:ext>
            </a:extLst>
          </p:cNvPr>
          <p:cNvSpPr txBox="1"/>
          <p:nvPr/>
        </p:nvSpPr>
        <p:spPr>
          <a:xfrm>
            <a:off x="6795730" y="2852021"/>
            <a:ext cx="273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1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2FFF793-CC94-EC63-91FF-A8815683999A}"/>
              </a:ext>
            </a:extLst>
          </p:cNvPr>
          <p:cNvSpPr txBox="1"/>
          <p:nvPr/>
        </p:nvSpPr>
        <p:spPr>
          <a:xfrm>
            <a:off x="7460903" y="3114065"/>
            <a:ext cx="227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1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DD5306C-A0C3-C1FB-DCA0-C3E9F960D335}"/>
              </a:ext>
            </a:extLst>
          </p:cNvPr>
          <p:cNvSpPr txBox="1"/>
          <p:nvPr/>
        </p:nvSpPr>
        <p:spPr>
          <a:xfrm>
            <a:off x="7942270" y="2673453"/>
            <a:ext cx="227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1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5941F5E-74F4-D509-0D3D-F2859EC599BF}"/>
              </a:ext>
            </a:extLst>
          </p:cNvPr>
          <p:cNvSpPr txBox="1"/>
          <p:nvPr/>
        </p:nvSpPr>
        <p:spPr>
          <a:xfrm>
            <a:off x="8362731" y="2166367"/>
            <a:ext cx="227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1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AF2C8F-4F1F-E175-9711-89795F679B45}"/>
              </a:ext>
            </a:extLst>
          </p:cNvPr>
          <p:cNvSpPr txBox="1"/>
          <p:nvPr/>
        </p:nvSpPr>
        <p:spPr>
          <a:xfrm>
            <a:off x="7694703" y="1862202"/>
            <a:ext cx="227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1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D987709-8286-2AB9-6D95-785A0A1A2B3E}"/>
              </a:ext>
            </a:extLst>
          </p:cNvPr>
          <p:cNvSpPr txBox="1"/>
          <p:nvPr/>
        </p:nvSpPr>
        <p:spPr>
          <a:xfrm>
            <a:off x="9015436" y="3212445"/>
            <a:ext cx="227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1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3B3EB23-B4BF-1293-AF6F-AFBD2F930043}"/>
              </a:ext>
            </a:extLst>
          </p:cNvPr>
          <p:cNvSpPr txBox="1"/>
          <p:nvPr/>
        </p:nvSpPr>
        <p:spPr>
          <a:xfrm>
            <a:off x="9476283" y="2482689"/>
            <a:ext cx="227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1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A8FC8D9-E150-949C-73C5-FDD8990E9D93}"/>
                  </a:ext>
                </a:extLst>
              </p14:cNvPr>
              <p14:cNvContentPartPr/>
              <p14:nvPr/>
            </p14:nvContentPartPr>
            <p14:xfrm>
              <a:off x="7572549" y="2091941"/>
              <a:ext cx="2546280" cy="1316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A8FC8D9-E150-949C-73C5-FDD8990E9D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18549" y="1983911"/>
                <a:ext cx="2653920" cy="1531859"/>
              </a:xfrm>
              <a:prstGeom prst="rect">
                <a:avLst/>
              </a:prstGeom>
            </p:spPr>
          </p:pic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15FD7A50-D9E6-9799-F6D2-CB8198EC71B8}"/>
              </a:ext>
            </a:extLst>
          </p:cNvPr>
          <p:cNvSpPr txBox="1"/>
          <p:nvPr/>
        </p:nvSpPr>
        <p:spPr>
          <a:xfrm>
            <a:off x="3871821" y="5359306"/>
            <a:ext cx="19196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Constraints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9E821E9-EEC4-3E64-871C-FE1B6CA7F463}"/>
              </a:ext>
            </a:extLst>
          </p:cNvPr>
          <p:cNvSpPr txBox="1"/>
          <p:nvPr/>
        </p:nvSpPr>
        <p:spPr>
          <a:xfrm>
            <a:off x="2378019" y="5718073"/>
            <a:ext cx="3297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Embedding based Partitions</a:t>
            </a:r>
          </a:p>
        </p:txBody>
      </p:sp>
    </p:spTree>
    <p:extLst>
      <p:ext uri="{BB962C8B-B14F-4D97-AF65-F5344CB8AC3E}">
        <p14:creationId xmlns:p14="http://schemas.microsoft.com/office/powerpoint/2010/main" val="6664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A35FB-BA25-F625-2ECD-F225863FB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CAPS: Constrained Approximate Partition Search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0F6BACD-5CF1-67F2-A343-9D520E3988F0}"/>
              </a:ext>
            </a:extLst>
          </p:cNvPr>
          <p:cNvSpPr txBox="1"/>
          <p:nvPr/>
        </p:nvSpPr>
        <p:spPr>
          <a:xfrm>
            <a:off x="336176" y="1477940"/>
            <a:ext cx="62116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propose CAPS: Constrained Approximate Partition 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Hybrid Index: filter-and-search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Works with any near-neighbor partitioning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Beats SOTA constrained near neighbor search.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11D781C-1B34-2491-9BCB-F22F8FA57B40}"/>
              </a:ext>
            </a:extLst>
          </p:cNvPr>
          <p:cNvSpPr/>
          <p:nvPr/>
        </p:nvSpPr>
        <p:spPr>
          <a:xfrm>
            <a:off x="7924612" y="5759462"/>
            <a:ext cx="210393" cy="212103"/>
          </a:xfrm>
          <a:prstGeom prst="ellipse">
            <a:avLst/>
          </a:prstGeom>
          <a:solidFill>
            <a:srgbClr val="91C9FD">
              <a:alpha val="60495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31" name="Freeform 179">
            <a:extLst>
              <a:ext uri="{FF2B5EF4-FFF2-40B4-BE49-F238E27FC236}">
                <a16:creationId xmlns:a16="http://schemas.microsoft.com/office/drawing/2014/main" id="{0022DFE5-2904-DF5A-89D1-547C897218E8}"/>
              </a:ext>
            </a:extLst>
          </p:cNvPr>
          <p:cNvSpPr/>
          <p:nvPr/>
        </p:nvSpPr>
        <p:spPr>
          <a:xfrm>
            <a:off x="6882446" y="5736077"/>
            <a:ext cx="1519407" cy="394462"/>
          </a:xfrm>
          <a:custGeom>
            <a:avLst/>
            <a:gdLst>
              <a:gd name="connsiteX0" fmla="*/ 0 w 762000"/>
              <a:gd name="connsiteY0" fmla="*/ 0 h 285750"/>
              <a:gd name="connsiteX1" fmla="*/ 762000 w 762000"/>
              <a:gd name="connsiteY1" fmla="*/ 0 h 285750"/>
              <a:gd name="connsiteX2" fmla="*/ 762000 w 762000"/>
              <a:gd name="connsiteY2" fmla="*/ 285750 h 285750"/>
              <a:gd name="connsiteX3" fmla="*/ 0 w 762000"/>
              <a:gd name="connsiteY3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0" h="285750">
                <a:moveTo>
                  <a:pt x="0" y="0"/>
                </a:moveTo>
                <a:lnTo>
                  <a:pt x="762000" y="0"/>
                </a:lnTo>
                <a:lnTo>
                  <a:pt x="762000" y="285750"/>
                </a:lnTo>
                <a:lnTo>
                  <a:pt x="0" y="285750"/>
                </a:lnTo>
                <a:close/>
              </a:path>
            </a:pathLst>
          </a:custGeom>
          <a:solidFill>
            <a:srgbClr val="EEEEEE"/>
          </a:solidFill>
          <a:ln w="9525" cap="flat">
            <a:solidFill>
              <a:srgbClr val="36393D"/>
            </a:solidFill>
            <a:prstDash val="solid"/>
            <a:miter/>
          </a:ln>
        </p:spPr>
        <p:txBody>
          <a:bodyPr rot="0" spcFirstLastPara="0" vertOverflow="overflow" horzOverflow="overflow" vert="horz" wrap="non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/>
          </a:p>
        </p:txBody>
      </p:sp>
      <p:sp>
        <p:nvSpPr>
          <p:cNvPr id="32" name="Freeform 179">
            <a:extLst>
              <a:ext uri="{FF2B5EF4-FFF2-40B4-BE49-F238E27FC236}">
                <a16:creationId xmlns:a16="http://schemas.microsoft.com/office/drawing/2014/main" id="{1A4F357B-2CE3-D867-30BE-1BC6B7FAFAB8}"/>
              </a:ext>
            </a:extLst>
          </p:cNvPr>
          <p:cNvSpPr/>
          <p:nvPr/>
        </p:nvSpPr>
        <p:spPr>
          <a:xfrm>
            <a:off x="8431787" y="5729825"/>
            <a:ext cx="1519407" cy="394462"/>
          </a:xfrm>
          <a:custGeom>
            <a:avLst/>
            <a:gdLst>
              <a:gd name="connsiteX0" fmla="*/ 0 w 762000"/>
              <a:gd name="connsiteY0" fmla="*/ 0 h 285750"/>
              <a:gd name="connsiteX1" fmla="*/ 762000 w 762000"/>
              <a:gd name="connsiteY1" fmla="*/ 0 h 285750"/>
              <a:gd name="connsiteX2" fmla="*/ 762000 w 762000"/>
              <a:gd name="connsiteY2" fmla="*/ 285750 h 285750"/>
              <a:gd name="connsiteX3" fmla="*/ 0 w 762000"/>
              <a:gd name="connsiteY3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0" h="285750">
                <a:moveTo>
                  <a:pt x="0" y="0"/>
                </a:moveTo>
                <a:lnTo>
                  <a:pt x="762000" y="0"/>
                </a:lnTo>
                <a:lnTo>
                  <a:pt x="762000" y="285750"/>
                </a:lnTo>
                <a:lnTo>
                  <a:pt x="0" y="285750"/>
                </a:lnTo>
                <a:close/>
              </a:path>
            </a:pathLst>
          </a:custGeom>
          <a:solidFill>
            <a:srgbClr val="EEEEEE"/>
          </a:solidFill>
          <a:ln w="9525" cap="flat">
            <a:solidFill>
              <a:srgbClr val="36393D"/>
            </a:solidFill>
            <a:prstDash val="solid"/>
            <a:miter/>
          </a:ln>
        </p:spPr>
        <p:txBody>
          <a:bodyPr rot="0" spcFirstLastPara="0" vertOverflow="overflow" horzOverflow="overflow" vert="horz" wrap="non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/>
          </a:p>
        </p:txBody>
      </p:sp>
      <p:sp>
        <p:nvSpPr>
          <p:cNvPr id="33" name="Freeform 179">
            <a:extLst>
              <a:ext uri="{FF2B5EF4-FFF2-40B4-BE49-F238E27FC236}">
                <a16:creationId xmlns:a16="http://schemas.microsoft.com/office/drawing/2014/main" id="{2409953C-58B9-480A-029B-31C1261BCB4D}"/>
              </a:ext>
            </a:extLst>
          </p:cNvPr>
          <p:cNvSpPr/>
          <p:nvPr/>
        </p:nvSpPr>
        <p:spPr>
          <a:xfrm>
            <a:off x="9989011" y="5729825"/>
            <a:ext cx="1519407" cy="394462"/>
          </a:xfrm>
          <a:custGeom>
            <a:avLst/>
            <a:gdLst>
              <a:gd name="connsiteX0" fmla="*/ 0 w 762000"/>
              <a:gd name="connsiteY0" fmla="*/ 0 h 285750"/>
              <a:gd name="connsiteX1" fmla="*/ 762000 w 762000"/>
              <a:gd name="connsiteY1" fmla="*/ 0 h 285750"/>
              <a:gd name="connsiteX2" fmla="*/ 762000 w 762000"/>
              <a:gd name="connsiteY2" fmla="*/ 285750 h 285750"/>
              <a:gd name="connsiteX3" fmla="*/ 0 w 762000"/>
              <a:gd name="connsiteY3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0" h="285750">
                <a:moveTo>
                  <a:pt x="0" y="0"/>
                </a:moveTo>
                <a:lnTo>
                  <a:pt x="762000" y="0"/>
                </a:lnTo>
                <a:lnTo>
                  <a:pt x="762000" y="285750"/>
                </a:lnTo>
                <a:lnTo>
                  <a:pt x="0" y="285750"/>
                </a:lnTo>
                <a:close/>
              </a:path>
            </a:pathLst>
          </a:custGeom>
          <a:solidFill>
            <a:srgbClr val="EEEEEE"/>
          </a:solidFill>
          <a:ln w="9525" cap="flat">
            <a:solidFill>
              <a:srgbClr val="36393D"/>
            </a:solidFill>
            <a:prstDash val="solid"/>
            <a:miter/>
          </a:ln>
        </p:spPr>
        <p:txBody>
          <a:bodyPr rot="0" spcFirstLastPara="0" vertOverflow="overflow" horzOverflow="overflow" vert="horz" wrap="non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/>
          </a:p>
        </p:txBody>
      </p:sp>
      <p:sp>
        <p:nvSpPr>
          <p:cNvPr id="34" name="Freeform 179">
            <a:extLst>
              <a:ext uri="{FF2B5EF4-FFF2-40B4-BE49-F238E27FC236}">
                <a16:creationId xmlns:a16="http://schemas.microsoft.com/office/drawing/2014/main" id="{37E43F04-A5D2-E6FE-CDA9-C2004367395E}"/>
              </a:ext>
            </a:extLst>
          </p:cNvPr>
          <p:cNvSpPr/>
          <p:nvPr/>
        </p:nvSpPr>
        <p:spPr>
          <a:xfrm>
            <a:off x="5318270" y="5733310"/>
            <a:ext cx="1519407" cy="394462"/>
          </a:xfrm>
          <a:custGeom>
            <a:avLst/>
            <a:gdLst>
              <a:gd name="connsiteX0" fmla="*/ 0 w 762000"/>
              <a:gd name="connsiteY0" fmla="*/ 0 h 285750"/>
              <a:gd name="connsiteX1" fmla="*/ 762000 w 762000"/>
              <a:gd name="connsiteY1" fmla="*/ 0 h 285750"/>
              <a:gd name="connsiteX2" fmla="*/ 762000 w 762000"/>
              <a:gd name="connsiteY2" fmla="*/ 285750 h 285750"/>
              <a:gd name="connsiteX3" fmla="*/ 0 w 762000"/>
              <a:gd name="connsiteY3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0" h="285750">
                <a:moveTo>
                  <a:pt x="0" y="0"/>
                </a:moveTo>
                <a:lnTo>
                  <a:pt x="762000" y="0"/>
                </a:lnTo>
                <a:lnTo>
                  <a:pt x="762000" y="285750"/>
                </a:lnTo>
                <a:lnTo>
                  <a:pt x="0" y="285750"/>
                </a:lnTo>
                <a:close/>
              </a:path>
            </a:pathLst>
          </a:custGeom>
          <a:solidFill>
            <a:srgbClr val="EEEEEE"/>
          </a:solidFill>
          <a:ln w="9525" cap="flat">
            <a:solidFill>
              <a:srgbClr val="36393D"/>
            </a:solidFill>
            <a:prstDash val="solid"/>
            <a:miter/>
          </a:ln>
        </p:spPr>
        <p:txBody>
          <a:bodyPr rot="0" spcFirstLastPara="0" vertOverflow="overflow" horzOverflow="overflow" vert="horz" wrap="non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C3852A5-04C2-6DB7-4E28-1CB70DF147D0}"/>
              </a:ext>
            </a:extLst>
          </p:cNvPr>
          <p:cNvSpPr/>
          <p:nvPr/>
        </p:nvSpPr>
        <p:spPr>
          <a:xfrm>
            <a:off x="6421539" y="5821002"/>
            <a:ext cx="210393" cy="21210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A44699E-6968-CC01-CC26-0DB01EA8D1F7}"/>
              </a:ext>
            </a:extLst>
          </p:cNvPr>
          <p:cNvSpPr/>
          <p:nvPr/>
        </p:nvSpPr>
        <p:spPr>
          <a:xfrm>
            <a:off x="6096947" y="5827379"/>
            <a:ext cx="210393" cy="21210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A4396A1-7193-2367-BC5D-5BAA559980B3}"/>
              </a:ext>
            </a:extLst>
          </p:cNvPr>
          <p:cNvSpPr/>
          <p:nvPr/>
        </p:nvSpPr>
        <p:spPr>
          <a:xfrm>
            <a:off x="8910240" y="5835082"/>
            <a:ext cx="210393" cy="212103"/>
          </a:xfrm>
          <a:prstGeom prst="ellipse">
            <a:avLst/>
          </a:prstGeom>
          <a:solidFill>
            <a:schemeClr val="accent1">
              <a:lumMod val="40000"/>
              <a:lumOff val="60000"/>
              <a:alpha val="60495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A6696B4-95C2-0566-CD95-B3C6EEE06472}"/>
              </a:ext>
            </a:extLst>
          </p:cNvPr>
          <p:cNvSpPr/>
          <p:nvPr/>
        </p:nvSpPr>
        <p:spPr>
          <a:xfrm>
            <a:off x="8590651" y="5835084"/>
            <a:ext cx="210393" cy="212103"/>
          </a:xfrm>
          <a:prstGeom prst="ellipse">
            <a:avLst/>
          </a:prstGeom>
          <a:solidFill>
            <a:schemeClr val="accent1">
              <a:lumMod val="40000"/>
              <a:lumOff val="60000"/>
              <a:alpha val="60495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AC62063-2C92-36D8-CABE-68606381F7BB}"/>
              </a:ext>
            </a:extLst>
          </p:cNvPr>
          <p:cNvSpPr/>
          <p:nvPr/>
        </p:nvSpPr>
        <p:spPr>
          <a:xfrm>
            <a:off x="7931790" y="5827379"/>
            <a:ext cx="210393" cy="212103"/>
          </a:xfrm>
          <a:prstGeom prst="ellipse">
            <a:avLst/>
          </a:prstGeom>
          <a:solidFill>
            <a:srgbClr val="CAC1F6">
              <a:alpha val="60495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D11D694-B85D-3345-5F4A-C5C620F5112E}"/>
              </a:ext>
            </a:extLst>
          </p:cNvPr>
          <p:cNvSpPr/>
          <p:nvPr/>
        </p:nvSpPr>
        <p:spPr>
          <a:xfrm>
            <a:off x="5756025" y="5821002"/>
            <a:ext cx="210393" cy="212103"/>
          </a:xfrm>
          <a:prstGeom prst="ellipse">
            <a:avLst/>
          </a:prstGeom>
          <a:solidFill>
            <a:srgbClr val="F5F9A8">
              <a:alpha val="60495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23AC87C-F32C-A43C-AD10-42068D20D113}"/>
              </a:ext>
            </a:extLst>
          </p:cNvPr>
          <p:cNvSpPr/>
          <p:nvPr/>
        </p:nvSpPr>
        <p:spPr>
          <a:xfrm>
            <a:off x="9279497" y="5838582"/>
            <a:ext cx="210393" cy="212103"/>
          </a:xfrm>
          <a:prstGeom prst="ellipse">
            <a:avLst/>
          </a:prstGeom>
          <a:solidFill>
            <a:schemeClr val="accent1">
              <a:lumMod val="40000"/>
              <a:lumOff val="60000"/>
              <a:alpha val="60495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6DFD374-3B4B-7C09-6D4A-DCA5843D1A5E}"/>
              </a:ext>
            </a:extLst>
          </p:cNvPr>
          <p:cNvSpPr/>
          <p:nvPr/>
        </p:nvSpPr>
        <p:spPr>
          <a:xfrm>
            <a:off x="7012165" y="5832563"/>
            <a:ext cx="210393" cy="212103"/>
          </a:xfrm>
          <a:prstGeom prst="ellipse">
            <a:avLst/>
          </a:prstGeom>
          <a:solidFill>
            <a:srgbClr val="FF9CBC">
              <a:alpha val="60495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BD5BA5B-4B39-E680-C523-E706117116BE}"/>
              </a:ext>
            </a:extLst>
          </p:cNvPr>
          <p:cNvSpPr/>
          <p:nvPr/>
        </p:nvSpPr>
        <p:spPr>
          <a:xfrm>
            <a:off x="5415913" y="5821004"/>
            <a:ext cx="210393" cy="212103"/>
          </a:xfrm>
          <a:prstGeom prst="ellipse">
            <a:avLst/>
          </a:prstGeom>
          <a:solidFill>
            <a:srgbClr val="F5F9A8">
              <a:alpha val="60495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111FA76-40A9-6889-9C42-C2FB2BF9E01F}"/>
              </a:ext>
            </a:extLst>
          </p:cNvPr>
          <p:cNvSpPr/>
          <p:nvPr/>
        </p:nvSpPr>
        <p:spPr>
          <a:xfrm>
            <a:off x="7471285" y="5835082"/>
            <a:ext cx="210393" cy="212103"/>
          </a:xfrm>
          <a:prstGeom prst="ellipse">
            <a:avLst/>
          </a:prstGeom>
          <a:solidFill>
            <a:srgbClr val="7030A0">
              <a:alpha val="60495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CCD4D77-12B1-DD03-5852-2757870BD445}"/>
              </a:ext>
            </a:extLst>
          </p:cNvPr>
          <p:cNvSpPr/>
          <p:nvPr/>
        </p:nvSpPr>
        <p:spPr>
          <a:xfrm>
            <a:off x="10163499" y="5821002"/>
            <a:ext cx="210393" cy="212103"/>
          </a:xfrm>
          <a:prstGeom prst="ellipse">
            <a:avLst/>
          </a:prstGeom>
          <a:solidFill>
            <a:srgbClr val="00FF99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D020A03-1502-779C-6E18-5E07F71CDE3B}"/>
              </a:ext>
            </a:extLst>
          </p:cNvPr>
          <p:cNvSpPr/>
          <p:nvPr/>
        </p:nvSpPr>
        <p:spPr>
          <a:xfrm>
            <a:off x="10548380" y="5821002"/>
            <a:ext cx="210393" cy="212103"/>
          </a:xfrm>
          <a:prstGeom prst="ellipse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590B990-4888-60A7-D8C0-5FBF5B747C6B}"/>
              </a:ext>
            </a:extLst>
          </p:cNvPr>
          <p:cNvSpPr/>
          <p:nvPr/>
        </p:nvSpPr>
        <p:spPr>
          <a:xfrm>
            <a:off x="10933261" y="5828954"/>
            <a:ext cx="210393" cy="212103"/>
          </a:xfrm>
          <a:prstGeom prst="ellipse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3E2A00F-108C-AAF0-4F4A-B9ECACEA0988}"/>
              </a:ext>
            </a:extLst>
          </p:cNvPr>
          <p:cNvSpPr/>
          <p:nvPr/>
        </p:nvSpPr>
        <p:spPr>
          <a:xfrm>
            <a:off x="11280073" y="5835082"/>
            <a:ext cx="210393" cy="2121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FB44A6A-97D4-8C39-262F-634B97CE3A3C}"/>
              </a:ext>
            </a:extLst>
          </p:cNvPr>
          <p:cNvSpPr/>
          <p:nvPr/>
        </p:nvSpPr>
        <p:spPr>
          <a:xfrm>
            <a:off x="9611752" y="5835082"/>
            <a:ext cx="210393" cy="212103"/>
          </a:xfrm>
          <a:prstGeom prst="ellipse">
            <a:avLst/>
          </a:prstGeom>
          <a:solidFill>
            <a:schemeClr val="accent1">
              <a:alpha val="60495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1D8C89E-F3C2-2741-4F2C-CF82422C318A}"/>
              </a:ext>
            </a:extLst>
          </p:cNvPr>
          <p:cNvSpPr/>
          <p:nvPr/>
        </p:nvSpPr>
        <p:spPr>
          <a:xfrm>
            <a:off x="8915493" y="5836767"/>
            <a:ext cx="210393" cy="212103"/>
          </a:xfrm>
          <a:prstGeom prst="ellipse">
            <a:avLst/>
          </a:prstGeom>
          <a:solidFill>
            <a:schemeClr val="accent1">
              <a:lumMod val="60000"/>
              <a:lumOff val="40000"/>
              <a:alpha val="60495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9E3EE18-0A92-1031-BCC8-739F15004165}"/>
              </a:ext>
            </a:extLst>
          </p:cNvPr>
          <p:cNvSpPr/>
          <p:nvPr/>
        </p:nvSpPr>
        <p:spPr>
          <a:xfrm>
            <a:off x="9284750" y="5840267"/>
            <a:ext cx="210393" cy="212103"/>
          </a:xfrm>
          <a:prstGeom prst="ellipse">
            <a:avLst/>
          </a:prstGeom>
          <a:solidFill>
            <a:schemeClr val="accent1">
              <a:lumMod val="60000"/>
              <a:lumOff val="40000"/>
              <a:alpha val="60495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01A71C3-21B5-D0E2-9063-F4C1BF62B30D}"/>
              </a:ext>
            </a:extLst>
          </p:cNvPr>
          <p:cNvSpPr txBox="1"/>
          <p:nvPr/>
        </p:nvSpPr>
        <p:spPr>
          <a:xfrm>
            <a:off x="5323377" y="5402826"/>
            <a:ext cx="6417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0     </a:t>
            </a:r>
            <a:r>
              <a:rPr lang="en-US" dirty="0">
                <a:highlight>
                  <a:srgbClr val="00FF00"/>
                </a:highlight>
              </a:rPr>
              <a:t>1</a:t>
            </a:r>
            <a:r>
              <a:rPr lang="en-US" dirty="0"/>
              <a:t>    0     </a:t>
            </a:r>
            <a:r>
              <a:rPr lang="en-US" dirty="0">
                <a:highlight>
                  <a:srgbClr val="00FF00"/>
                </a:highlight>
              </a:rPr>
              <a:t>1</a:t>
            </a:r>
            <a:r>
              <a:rPr lang="en-US" dirty="0"/>
              <a:t>        </a:t>
            </a:r>
            <a:r>
              <a:rPr lang="en-US" dirty="0">
                <a:highlight>
                  <a:srgbClr val="00FF00"/>
                </a:highlight>
              </a:rPr>
              <a:t>1</a:t>
            </a:r>
            <a:r>
              <a:rPr lang="en-US" dirty="0"/>
              <a:t>       0       </a:t>
            </a:r>
            <a:r>
              <a:rPr lang="en-US" dirty="0">
                <a:highlight>
                  <a:srgbClr val="00FF00"/>
                </a:highlight>
              </a:rPr>
              <a:t>1</a:t>
            </a:r>
            <a:r>
              <a:rPr lang="en-US" dirty="0"/>
              <a:t>         0    </a:t>
            </a:r>
            <a:r>
              <a:rPr lang="en-US" dirty="0">
                <a:highlight>
                  <a:srgbClr val="00FF00"/>
                </a:highlight>
              </a:rPr>
              <a:t>1</a:t>
            </a:r>
            <a:r>
              <a:rPr lang="en-US" dirty="0"/>
              <a:t>     </a:t>
            </a:r>
            <a:r>
              <a:rPr lang="en-US" dirty="0">
                <a:highlight>
                  <a:srgbClr val="00FF00"/>
                </a:highlight>
              </a:rPr>
              <a:t>1</a:t>
            </a:r>
            <a:r>
              <a:rPr lang="en-US" dirty="0"/>
              <a:t>     </a:t>
            </a:r>
            <a:r>
              <a:rPr lang="en-US" dirty="0">
                <a:highlight>
                  <a:srgbClr val="00FF00"/>
                </a:highlight>
              </a:rPr>
              <a:t>1</a:t>
            </a:r>
            <a:r>
              <a:rPr lang="en-US" dirty="0"/>
              <a:t>        </a:t>
            </a:r>
            <a:r>
              <a:rPr lang="en-US" dirty="0">
                <a:highlight>
                  <a:srgbClr val="00FF00"/>
                </a:highlight>
              </a:rPr>
              <a:t>1</a:t>
            </a:r>
            <a:r>
              <a:rPr lang="en-US" dirty="0"/>
              <a:t>     0     </a:t>
            </a:r>
            <a:r>
              <a:rPr lang="en-US" dirty="0">
                <a:highlight>
                  <a:srgbClr val="00FF00"/>
                </a:highlight>
              </a:rPr>
              <a:t>1</a:t>
            </a:r>
            <a:r>
              <a:rPr lang="en-US" dirty="0"/>
              <a:t>    0 </a:t>
            </a:r>
          </a:p>
        </p:txBody>
      </p:sp>
      <p:pic>
        <p:nvPicPr>
          <p:cNvPr id="53" name="Picture 52" descr="A picture containing screenshot, text, font, circle&#10;&#10;Description automatically generated">
            <a:extLst>
              <a:ext uri="{FF2B5EF4-FFF2-40B4-BE49-F238E27FC236}">
                <a16:creationId xmlns:a16="http://schemas.microsoft.com/office/drawing/2014/main" id="{46DDE463-48F1-6443-D676-AC05C630BC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5610" r="50347"/>
          <a:stretch/>
        </p:blipFill>
        <p:spPr>
          <a:xfrm>
            <a:off x="6262775" y="2580494"/>
            <a:ext cx="5227691" cy="1875023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6EBB6D75-CD84-E60F-E9A5-6B9371A71EE4}"/>
              </a:ext>
            </a:extLst>
          </p:cNvPr>
          <p:cNvSpPr txBox="1"/>
          <p:nvPr/>
        </p:nvSpPr>
        <p:spPr>
          <a:xfrm>
            <a:off x="3863657" y="5408191"/>
            <a:ext cx="19196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Constraints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3224CA4-2A3C-4685-7226-5434097BB54F}"/>
              </a:ext>
            </a:extLst>
          </p:cNvPr>
          <p:cNvSpPr txBox="1"/>
          <p:nvPr/>
        </p:nvSpPr>
        <p:spPr>
          <a:xfrm>
            <a:off x="2369855" y="5766958"/>
            <a:ext cx="3297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Embedding based Partitions</a:t>
            </a:r>
          </a:p>
        </p:txBody>
      </p:sp>
    </p:spTree>
    <p:extLst>
      <p:ext uri="{BB962C8B-B14F-4D97-AF65-F5344CB8AC3E}">
        <p14:creationId xmlns:p14="http://schemas.microsoft.com/office/powerpoint/2010/main" val="304801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EC43A-A614-5ED9-E46C-1F55CE345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CAPS: Constrained Approximate Partition Search</a:t>
            </a:r>
          </a:p>
        </p:txBody>
      </p:sp>
      <p:sp>
        <p:nvSpPr>
          <p:cNvPr id="5" name="Freeform: Shape 7">
            <a:extLst>
              <a:ext uri="{FF2B5EF4-FFF2-40B4-BE49-F238E27FC236}">
                <a16:creationId xmlns:a16="http://schemas.microsoft.com/office/drawing/2014/main" id="{C1A1C28B-EE2E-14AE-53B4-565701773A2F}"/>
              </a:ext>
            </a:extLst>
          </p:cNvPr>
          <p:cNvSpPr/>
          <p:nvPr/>
        </p:nvSpPr>
        <p:spPr>
          <a:xfrm>
            <a:off x="2474210" y="4045393"/>
            <a:ext cx="381000" cy="476250"/>
          </a:xfrm>
          <a:custGeom>
            <a:avLst/>
            <a:gdLst>
              <a:gd name="connsiteX0" fmla="*/ 0 w 381000"/>
              <a:gd name="connsiteY0" fmla="*/ 142875 h 476250"/>
              <a:gd name="connsiteX1" fmla="*/ 190500 w 381000"/>
              <a:gd name="connsiteY1" fmla="*/ 0 h 476250"/>
              <a:gd name="connsiteX2" fmla="*/ 325184 w 381000"/>
              <a:gd name="connsiteY2" fmla="*/ 41815 h 476250"/>
              <a:gd name="connsiteX3" fmla="*/ 381000 w 381000"/>
              <a:gd name="connsiteY3" fmla="*/ 142875 h 476250"/>
              <a:gd name="connsiteX4" fmla="*/ 381000 w 381000"/>
              <a:gd name="connsiteY4" fmla="*/ 333375 h 476250"/>
              <a:gd name="connsiteX5" fmla="*/ 190500 w 381000"/>
              <a:gd name="connsiteY5" fmla="*/ 476250 h 476250"/>
              <a:gd name="connsiteX6" fmla="*/ 0 w 381000"/>
              <a:gd name="connsiteY6" fmla="*/ 333375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00" h="476250">
                <a:moveTo>
                  <a:pt x="0" y="142875"/>
                </a:moveTo>
                <a:cubicBezTo>
                  <a:pt x="0" y="64008"/>
                  <a:pt x="85249" y="0"/>
                  <a:pt x="190500" y="0"/>
                </a:cubicBezTo>
                <a:cubicBezTo>
                  <a:pt x="240983" y="0"/>
                  <a:pt x="289465" y="15050"/>
                  <a:pt x="325184" y="41815"/>
                </a:cubicBezTo>
                <a:cubicBezTo>
                  <a:pt x="360902" y="68675"/>
                  <a:pt x="381000" y="104966"/>
                  <a:pt x="381000" y="142875"/>
                </a:cubicBezTo>
                <a:lnTo>
                  <a:pt x="381000" y="333375"/>
                </a:lnTo>
                <a:cubicBezTo>
                  <a:pt x="381000" y="412242"/>
                  <a:pt x="295751" y="476250"/>
                  <a:pt x="190500" y="476250"/>
                </a:cubicBezTo>
                <a:cubicBezTo>
                  <a:pt x="85249" y="476250"/>
                  <a:pt x="0" y="412242"/>
                  <a:pt x="0" y="333375"/>
                </a:cubicBezTo>
                <a:close/>
              </a:path>
            </a:pathLst>
          </a:custGeom>
          <a:solidFill>
            <a:srgbClr val="FFCC99"/>
          </a:solidFill>
          <a:ln w="9525" cap="flat">
            <a:solidFill>
              <a:srgbClr val="36393D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11">
            <a:extLst>
              <a:ext uri="{FF2B5EF4-FFF2-40B4-BE49-F238E27FC236}">
                <a16:creationId xmlns:a16="http://schemas.microsoft.com/office/drawing/2014/main" id="{4AD53875-D885-E0DF-F05D-084F3283CC69}"/>
              </a:ext>
            </a:extLst>
          </p:cNvPr>
          <p:cNvSpPr/>
          <p:nvPr/>
        </p:nvSpPr>
        <p:spPr>
          <a:xfrm>
            <a:off x="2474210" y="4188268"/>
            <a:ext cx="381000" cy="142875"/>
          </a:xfrm>
          <a:custGeom>
            <a:avLst/>
            <a:gdLst>
              <a:gd name="connsiteX0" fmla="*/ 381000 w 381000"/>
              <a:gd name="connsiteY0" fmla="*/ 0 h 142875"/>
              <a:gd name="connsiteX1" fmla="*/ 190500 w 381000"/>
              <a:gd name="connsiteY1" fmla="*/ 142875 h 142875"/>
              <a:gd name="connsiteX2" fmla="*/ 0 w 381000"/>
              <a:gd name="connsiteY2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142875">
                <a:moveTo>
                  <a:pt x="381000" y="0"/>
                </a:moveTo>
                <a:cubicBezTo>
                  <a:pt x="381000" y="78867"/>
                  <a:pt x="295751" y="142875"/>
                  <a:pt x="190500" y="142875"/>
                </a:cubicBezTo>
                <a:cubicBezTo>
                  <a:pt x="85249" y="142875"/>
                  <a:pt x="0" y="78867"/>
                  <a:pt x="0" y="0"/>
                </a:cubicBezTo>
              </a:path>
            </a:pathLst>
          </a:custGeom>
          <a:noFill/>
          <a:ln w="9525" cap="flat">
            <a:solidFill>
              <a:srgbClr val="36393D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12">
            <a:extLst>
              <a:ext uri="{FF2B5EF4-FFF2-40B4-BE49-F238E27FC236}">
                <a16:creationId xmlns:a16="http://schemas.microsoft.com/office/drawing/2014/main" id="{0A20849D-9FC5-14EB-3993-D91EBDDD20AB}"/>
              </a:ext>
            </a:extLst>
          </p:cNvPr>
          <p:cNvSpPr/>
          <p:nvPr/>
        </p:nvSpPr>
        <p:spPr>
          <a:xfrm>
            <a:off x="3617210" y="5378893"/>
            <a:ext cx="381000" cy="476250"/>
          </a:xfrm>
          <a:custGeom>
            <a:avLst/>
            <a:gdLst>
              <a:gd name="connsiteX0" fmla="*/ 0 w 381000"/>
              <a:gd name="connsiteY0" fmla="*/ 142875 h 476250"/>
              <a:gd name="connsiteX1" fmla="*/ 190500 w 381000"/>
              <a:gd name="connsiteY1" fmla="*/ 0 h 476250"/>
              <a:gd name="connsiteX2" fmla="*/ 325184 w 381000"/>
              <a:gd name="connsiteY2" fmla="*/ 41815 h 476250"/>
              <a:gd name="connsiteX3" fmla="*/ 381000 w 381000"/>
              <a:gd name="connsiteY3" fmla="*/ 142875 h 476250"/>
              <a:gd name="connsiteX4" fmla="*/ 381000 w 381000"/>
              <a:gd name="connsiteY4" fmla="*/ 333375 h 476250"/>
              <a:gd name="connsiteX5" fmla="*/ 190500 w 381000"/>
              <a:gd name="connsiteY5" fmla="*/ 476250 h 476250"/>
              <a:gd name="connsiteX6" fmla="*/ 0 w 381000"/>
              <a:gd name="connsiteY6" fmla="*/ 333375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00" h="476250">
                <a:moveTo>
                  <a:pt x="0" y="142875"/>
                </a:moveTo>
                <a:cubicBezTo>
                  <a:pt x="0" y="64008"/>
                  <a:pt x="85249" y="0"/>
                  <a:pt x="190500" y="0"/>
                </a:cubicBezTo>
                <a:cubicBezTo>
                  <a:pt x="240982" y="0"/>
                  <a:pt x="289465" y="15049"/>
                  <a:pt x="325184" y="41815"/>
                </a:cubicBezTo>
                <a:cubicBezTo>
                  <a:pt x="360902" y="68675"/>
                  <a:pt x="381000" y="104965"/>
                  <a:pt x="381000" y="142875"/>
                </a:cubicBezTo>
                <a:lnTo>
                  <a:pt x="381000" y="333375"/>
                </a:lnTo>
                <a:cubicBezTo>
                  <a:pt x="381000" y="412242"/>
                  <a:pt x="295751" y="476250"/>
                  <a:pt x="190500" y="476250"/>
                </a:cubicBezTo>
                <a:cubicBezTo>
                  <a:pt x="85249" y="476250"/>
                  <a:pt x="0" y="412242"/>
                  <a:pt x="0" y="333375"/>
                </a:cubicBezTo>
                <a:close/>
              </a:path>
            </a:pathLst>
          </a:custGeom>
          <a:solidFill>
            <a:srgbClr val="FFCC99"/>
          </a:solidFill>
          <a:ln w="9525" cap="flat">
            <a:solidFill>
              <a:srgbClr val="36393D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13">
            <a:extLst>
              <a:ext uri="{FF2B5EF4-FFF2-40B4-BE49-F238E27FC236}">
                <a16:creationId xmlns:a16="http://schemas.microsoft.com/office/drawing/2014/main" id="{475F715B-DF14-6649-7522-2E9FD97CAC79}"/>
              </a:ext>
            </a:extLst>
          </p:cNvPr>
          <p:cNvSpPr/>
          <p:nvPr/>
        </p:nvSpPr>
        <p:spPr>
          <a:xfrm>
            <a:off x="3617210" y="5521768"/>
            <a:ext cx="381000" cy="142875"/>
          </a:xfrm>
          <a:custGeom>
            <a:avLst/>
            <a:gdLst>
              <a:gd name="connsiteX0" fmla="*/ 381000 w 381000"/>
              <a:gd name="connsiteY0" fmla="*/ 0 h 142875"/>
              <a:gd name="connsiteX1" fmla="*/ 190500 w 381000"/>
              <a:gd name="connsiteY1" fmla="*/ 142875 h 142875"/>
              <a:gd name="connsiteX2" fmla="*/ 0 w 381000"/>
              <a:gd name="connsiteY2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142875">
                <a:moveTo>
                  <a:pt x="381000" y="0"/>
                </a:moveTo>
                <a:cubicBezTo>
                  <a:pt x="381000" y="78867"/>
                  <a:pt x="295751" y="142875"/>
                  <a:pt x="190500" y="142875"/>
                </a:cubicBezTo>
                <a:cubicBezTo>
                  <a:pt x="85249" y="142875"/>
                  <a:pt x="0" y="78867"/>
                  <a:pt x="0" y="0"/>
                </a:cubicBezTo>
              </a:path>
            </a:pathLst>
          </a:custGeom>
          <a:noFill/>
          <a:ln w="9525" cap="flat">
            <a:solidFill>
              <a:srgbClr val="36393D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15">
            <a:extLst>
              <a:ext uri="{FF2B5EF4-FFF2-40B4-BE49-F238E27FC236}">
                <a16:creationId xmlns:a16="http://schemas.microsoft.com/office/drawing/2014/main" id="{07D120C4-7B92-42EE-CD97-2CADD1D8C6DB}"/>
              </a:ext>
            </a:extLst>
          </p:cNvPr>
          <p:cNvSpPr/>
          <p:nvPr/>
        </p:nvSpPr>
        <p:spPr>
          <a:xfrm>
            <a:off x="3045710" y="4712143"/>
            <a:ext cx="381000" cy="476250"/>
          </a:xfrm>
          <a:custGeom>
            <a:avLst/>
            <a:gdLst>
              <a:gd name="connsiteX0" fmla="*/ 0 w 381000"/>
              <a:gd name="connsiteY0" fmla="*/ 142875 h 476250"/>
              <a:gd name="connsiteX1" fmla="*/ 190500 w 381000"/>
              <a:gd name="connsiteY1" fmla="*/ 0 h 476250"/>
              <a:gd name="connsiteX2" fmla="*/ 325184 w 381000"/>
              <a:gd name="connsiteY2" fmla="*/ 41815 h 476250"/>
              <a:gd name="connsiteX3" fmla="*/ 381000 w 381000"/>
              <a:gd name="connsiteY3" fmla="*/ 142875 h 476250"/>
              <a:gd name="connsiteX4" fmla="*/ 381000 w 381000"/>
              <a:gd name="connsiteY4" fmla="*/ 333375 h 476250"/>
              <a:gd name="connsiteX5" fmla="*/ 190500 w 381000"/>
              <a:gd name="connsiteY5" fmla="*/ 476250 h 476250"/>
              <a:gd name="connsiteX6" fmla="*/ 0 w 381000"/>
              <a:gd name="connsiteY6" fmla="*/ 333375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00" h="476250">
                <a:moveTo>
                  <a:pt x="0" y="142875"/>
                </a:moveTo>
                <a:cubicBezTo>
                  <a:pt x="0" y="64008"/>
                  <a:pt x="85249" y="0"/>
                  <a:pt x="190500" y="0"/>
                </a:cubicBezTo>
                <a:cubicBezTo>
                  <a:pt x="240983" y="0"/>
                  <a:pt x="289465" y="15050"/>
                  <a:pt x="325184" y="41815"/>
                </a:cubicBezTo>
                <a:cubicBezTo>
                  <a:pt x="360902" y="68675"/>
                  <a:pt x="381000" y="104966"/>
                  <a:pt x="381000" y="142875"/>
                </a:cubicBezTo>
                <a:lnTo>
                  <a:pt x="381000" y="333375"/>
                </a:lnTo>
                <a:cubicBezTo>
                  <a:pt x="381000" y="412242"/>
                  <a:pt x="295751" y="476250"/>
                  <a:pt x="190500" y="476250"/>
                </a:cubicBezTo>
                <a:cubicBezTo>
                  <a:pt x="85249" y="476250"/>
                  <a:pt x="0" y="412242"/>
                  <a:pt x="0" y="333375"/>
                </a:cubicBezTo>
                <a:close/>
              </a:path>
            </a:pathLst>
          </a:custGeom>
          <a:solidFill>
            <a:srgbClr val="B1DDF0"/>
          </a:solidFill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16">
            <a:extLst>
              <a:ext uri="{FF2B5EF4-FFF2-40B4-BE49-F238E27FC236}">
                <a16:creationId xmlns:a16="http://schemas.microsoft.com/office/drawing/2014/main" id="{0D2113D0-B99E-19B5-FD58-670A850735E1}"/>
              </a:ext>
            </a:extLst>
          </p:cNvPr>
          <p:cNvSpPr/>
          <p:nvPr/>
        </p:nvSpPr>
        <p:spPr>
          <a:xfrm>
            <a:off x="3045710" y="4855018"/>
            <a:ext cx="381000" cy="142875"/>
          </a:xfrm>
          <a:custGeom>
            <a:avLst/>
            <a:gdLst>
              <a:gd name="connsiteX0" fmla="*/ 381000 w 381000"/>
              <a:gd name="connsiteY0" fmla="*/ 0 h 142875"/>
              <a:gd name="connsiteX1" fmla="*/ 190500 w 381000"/>
              <a:gd name="connsiteY1" fmla="*/ 142875 h 142875"/>
              <a:gd name="connsiteX2" fmla="*/ 0 w 381000"/>
              <a:gd name="connsiteY2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142875">
                <a:moveTo>
                  <a:pt x="381000" y="0"/>
                </a:moveTo>
                <a:cubicBezTo>
                  <a:pt x="381000" y="78867"/>
                  <a:pt x="295751" y="142875"/>
                  <a:pt x="190500" y="142875"/>
                </a:cubicBezTo>
                <a:cubicBezTo>
                  <a:pt x="85249" y="142875"/>
                  <a:pt x="0" y="78867"/>
                  <a:pt x="0" y="0"/>
                </a:cubicBez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7">
            <a:extLst>
              <a:ext uri="{FF2B5EF4-FFF2-40B4-BE49-F238E27FC236}">
                <a16:creationId xmlns:a16="http://schemas.microsoft.com/office/drawing/2014/main" id="{1059455B-0A93-99C0-178B-486A424A2CD1}"/>
              </a:ext>
            </a:extLst>
          </p:cNvPr>
          <p:cNvSpPr/>
          <p:nvPr/>
        </p:nvSpPr>
        <p:spPr>
          <a:xfrm>
            <a:off x="4474460" y="5378893"/>
            <a:ext cx="381000" cy="476250"/>
          </a:xfrm>
          <a:custGeom>
            <a:avLst/>
            <a:gdLst>
              <a:gd name="connsiteX0" fmla="*/ 0 w 381000"/>
              <a:gd name="connsiteY0" fmla="*/ 142875 h 476250"/>
              <a:gd name="connsiteX1" fmla="*/ 190500 w 381000"/>
              <a:gd name="connsiteY1" fmla="*/ 0 h 476250"/>
              <a:gd name="connsiteX2" fmla="*/ 325184 w 381000"/>
              <a:gd name="connsiteY2" fmla="*/ 41815 h 476250"/>
              <a:gd name="connsiteX3" fmla="*/ 381000 w 381000"/>
              <a:gd name="connsiteY3" fmla="*/ 142875 h 476250"/>
              <a:gd name="connsiteX4" fmla="*/ 381000 w 381000"/>
              <a:gd name="connsiteY4" fmla="*/ 333375 h 476250"/>
              <a:gd name="connsiteX5" fmla="*/ 190500 w 381000"/>
              <a:gd name="connsiteY5" fmla="*/ 476250 h 476250"/>
              <a:gd name="connsiteX6" fmla="*/ 0 w 381000"/>
              <a:gd name="connsiteY6" fmla="*/ 333375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00" h="476250">
                <a:moveTo>
                  <a:pt x="0" y="142875"/>
                </a:moveTo>
                <a:cubicBezTo>
                  <a:pt x="0" y="64008"/>
                  <a:pt x="85249" y="0"/>
                  <a:pt x="190500" y="0"/>
                </a:cubicBezTo>
                <a:cubicBezTo>
                  <a:pt x="240982" y="0"/>
                  <a:pt x="289465" y="15049"/>
                  <a:pt x="325184" y="41815"/>
                </a:cubicBezTo>
                <a:cubicBezTo>
                  <a:pt x="360902" y="68675"/>
                  <a:pt x="381000" y="104965"/>
                  <a:pt x="381000" y="142875"/>
                </a:cubicBezTo>
                <a:lnTo>
                  <a:pt x="381000" y="333375"/>
                </a:lnTo>
                <a:cubicBezTo>
                  <a:pt x="381000" y="412242"/>
                  <a:pt x="295751" y="476250"/>
                  <a:pt x="190500" y="476250"/>
                </a:cubicBezTo>
                <a:cubicBezTo>
                  <a:pt x="85249" y="476250"/>
                  <a:pt x="0" y="412242"/>
                  <a:pt x="0" y="333375"/>
                </a:cubicBezTo>
                <a:close/>
              </a:path>
            </a:pathLst>
          </a:custGeom>
          <a:solidFill>
            <a:srgbClr val="FFCC99"/>
          </a:solidFill>
          <a:ln w="9525" cap="flat">
            <a:solidFill>
              <a:srgbClr val="36393D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8">
            <a:extLst>
              <a:ext uri="{FF2B5EF4-FFF2-40B4-BE49-F238E27FC236}">
                <a16:creationId xmlns:a16="http://schemas.microsoft.com/office/drawing/2014/main" id="{6797CC8A-2A3D-E603-A234-489B4241706C}"/>
              </a:ext>
            </a:extLst>
          </p:cNvPr>
          <p:cNvSpPr/>
          <p:nvPr/>
        </p:nvSpPr>
        <p:spPr>
          <a:xfrm>
            <a:off x="4474460" y="5521768"/>
            <a:ext cx="381000" cy="142875"/>
          </a:xfrm>
          <a:custGeom>
            <a:avLst/>
            <a:gdLst>
              <a:gd name="connsiteX0" fmla="*/ 381000 w 381000"/>
              <a:gd name="connsiteY0" fmla="*/ 0 h 142875"/>
              <a:gd name="connsiteX1" fmla="*/ 190500 w 381000"/>
              <a:gd name="connsiteY1" fmla="*/ 142875 h 142875"/>
              <a:gd name="connsiteX2" fmla="*/ 0 w 381000"/>
              <a:gd name="connsiteY2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142875">
                <a:moveTo>
                  <a:pt x="381000" y="0"/>
                </a:moveTo>
                <a:cubicBezTo>
                  <a:pt x="381000" y="78867"/>
                  <a:pt x="295751" y="142875"/>
                  <a:pt x="190500" y="142875"/>
                </a:cubicBezTo>
                <a:cubicBezTo>
                  <a:pt x="85249" y="142875"/>
                  <a:pt x="0" y="78867"/>
                  <a:pt x="0" y="0"/>
                </a:cubicBezTo>
              </a:path>
            </a:pathLst>
          </a:custGeom>
          <a:noFill/>
          <a:ln w="9525" cap="flat">
            <a:solidFill>
              <a:srgbClr val="36393D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9">
            <a:extLst>
              <a:ext uri="{FF2B5EF4-FFF2-40B4-BE49-F238E27FC236}">
                <a16:creationId xmlns:a16="http://schemas.microsoft.com/office/drawing/2014/main" id="{497A9920-293A-FCF3-D4AE-56E9E9F793B6}"/>
              </a:ext>
            </a:extLst>
          </p:cNvPr>
          <p:cNvSpPr/>
          <p:nvPr/>
        </p:nvSpPr>
        <p:spPr>
          <a:xfrm>
            <a:off x="2664710" y="3569143"/>
            <a:ext cx="476250" cy="476250"/>
          </a:xfrm>
          <a:custGeom>
            <a:avLst/>
            <a:gdLst>
              <a:gd name="connsiteX0" fmla="*/ 0 w 476250"/>
              <a:gd name="connsiteY0" fmla="*/ 476250 h 476250"/>
              <a:gd name="connsiteX1" fmla="*/ 476250 w 476250"/>
              <a:gd name="connsiteY1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" h="476250">
                <a:moveTo>
                  <a:pt x="0" y="476250"/>
                </a:moveTo>
                <a:lnTo>
                  <a:pt x="476250" y="0"/>
                </a:lnTo>
              </a:path>
            </a:pathLst>
          </a:custGeom>
          <a:noFill/>
          <a:ln w="9525" cap="flat">
            <a:solidFill>
              <a:srgbClr val="000000"/>
            </a:solidFill>
            <a:custDash>
              <a:ds d="225000" sp="225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30A0BC-BC13-089F-895F-EAA0A4669898}"/>
              </a:ext>
            </a:extLst>
          </p:cNvPr>
          <p:cNvSpPr txBox="1"/>
          <p:nvPr/>
        </p:nvSpPr>
        <p:spPr>
          <a:xfrm>
            <a:off x="2501832" y="3680585"/>
            <a:ext cx="9236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Price &lt;$100</a:t>
            </a:r>
          </a:p>
        </p:txBody>
      </p:sp>
      <p:sp>
        <p:nvSpPr>
          <p:cNvPr id="15" name="Freeform: Shape 21">
            <a:extLst>
              <a:ext uri="{FF2B5EF4-FFF2-40B4-BE49-F238E27FC236}">
                <a16:creationId xmlns:a16="http://schemas.microsoft.com/office/drawing/2014/main" id="{134ADD57-AAF7-881B-A056-57CE4D2105EF}"/>
              </a:ext>
            </a:extLst>
          </p:cNvPr>
          <p:cNvSpPr/>
          <p:nvPr/>
        </p:nvSpPr>
        <p:spPr>
          <a:xfrm>
            <a:off x="3236210" y="4235893"/>
            <a:ext cx="476250" cy="476250"/>
          </a:xfrm>
          <a:custGeom>
            <a:avLst/>
            <a:gdLst>
              <a:gd name="connsiteX0" fmla="*/ 0 w 476250"/>
              <a:gd name="connsiteY0" fmla="*/ 476250 h 476250"/>
              <a:gd name="connsiteX1" fmla="*/ 476250 w 476250"/>
              <a:gd name="connsiteY1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" h="476250">
                <a:moveTo>
                  <a:pt x="0" y="476250"/>
                </a:moveTo>
                <a:lnTo>
                  <a:pt x="476250" y="0"/>
                </a:lnTo>
              </a:path>
            </a:pathLst>
          </a:custGeom>
          <a:noFill/>
          <a:ln w="19050" cap="flat">
            <a:solidFill>
              <a:srgbClr val="0000F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1851E6-B184-636E-FCC8-27F521E83CE1}"/>
              </a:ext>
            </a:extLst>
          </p:cNvPr>
          <p:cNvSpPr txBox="1"/>
          <p:nvPr/>
        </p:nvSpPr>
        <p:spPr>
          <a:xfrm>
            <a:off x="3044757" y="4347335"/>
            <a:ext cx="851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Overnigh</a:t>
            </a:r>
            <a:r>
              <a:rPr lang="en-US" sz="1000" b="1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t delivery</a:t>
            </a:r>
            <a:endParaRPr lang="en-US" sz="1000" b="1" spc="0" baseline="0" dirty="0">
              <a:ln/>
              <a:solidFill>
                <a:srgbClr val="000000"/>
              </a:solidFill>
              <a:latin typeface="Helvetica"/>
              <a:cs typeface="Helvetica"/>
              <a:sym typeface="Helvetica"/>
              <a:rtl val="0"/>
            </a:endParaRPr>
          </a:p>
        </p:txBody>
      </p:sp>
      <p:sp>
        <p:nvSpPr>
          <p:cNvPr id="17" name="Freeform: Shape 23">
            <a:extLst>
              <a:ext uri="{FF2B5EF4-FFF2-40B4-BE49-F238E27FC236}">
                <a16:creationId xmlns:a16="http://schemas.microsoft.com/office/drawing/2014/main" id="{0367E3B3-2318-9B15-8ED7-13C53E66F34B}"/>
              </a:ext>
            </a:extLst>
          </p:cNvPr>
          <p:cNvSpPr/>
          <p:nvPr/>
        </p:nvSpPr>
        <p:spPr>
          <a:xfrm>
            <a:off x="3140960" y="3569143"/>
            <a:ext cx="571500" cy="666750"/>
          </a:xfrm>
          <a:custGeom>
            <a:avLst/>
            <a:gdLst>
              <a:gd name="connsiteX0" fmla="*/ 0 w 571500"/>
              <a:gd name="connsiteY0" fmla="*/ 0 h 666750"/>
              <a:gd name="connsiteX1" fmla="*/ 571500 w 571500"/>
              <a:gd name="connsiteY1" fmla="*/ 66675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00" h="666750">
                <a:moveTo>
                  <a:pt x="0" y="0"/>
                </a:moveTo>
                <a:lnTo>
                  <a:pt x="571500" y="666750"/>
                </a:lnTo>
              </a:path>
            </a:pathLst>
          </a:custGeom>
          <a:noFill/>
          <a:ln w="19050" cap="flat">
            <a:solidFill>
              <a:srgbClr val="0000F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24">
            <a:extLst>
              <a:ext uri="{FF2B5EF4-FFF2-40B4-BE49-F238E27FC236}">
                <a16:creationId xmlns:a16="http://schemas.microsoft.com/office/drawing/2014/main" id="{E51A120B-790C-2CC6-52A7-ECC6E1B63FC3}"/>
              </a:ext>
            </a:extLst>
          </p:cNvPr>
          <p:cNvSpPr/>
          <p:nvPr/>
        </p:nvSpPr>
        <p:spPr>
          <a:xfrm>
            <a:off x="3712460" y="4235893"/>
            <a:ext cx="952500" cy="1143000"/>
          </a:xfrm>
          <a:custGeom>
            <a:avLst/>
            <a:gdLst>
              <a:gd name="connsiteX0" fmla="*/ 952500 w 952500"/>
              <a:gd name="connsiteY0" fmla="*/ 1143000 h 1143000"/>
              <a:gd name="connsiteX1" fmla="*/ 0 w 952500"/>
              <a:gd name="connsiteY1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00" h="1143000">
                <a:moveTo>
                  <a:pt x="952500" y="1143000"/>
                </a:moveTo>
                <a:lnTo>
                  <a:pt x="0" y="0"/>
                </a:lnTo>
              </a:path>
            </a:pathLst>
          </a:custGeom>
          <a:noFill/>
          <a:ln w="9525" cap="flat">
            <a:solidFill>
              <a:srgbClr val="000000"/>
            </a:solidFill>
            <a:custDash>
              <a:ds d="225000" sp="225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8668EA-6AC4-69C9-AB3A-7E48B0A9EE71}"/>
              </a:ext>
            </a:extLst>
          </p:cNvPr>
          <p:cNvSpPr txBox="1"/>
          <p:nvPr/>
        </p:nvSpPr>
        <p:spPr>
          <a:xfrm>
            <a:off x="4335395" y="5099810"/>
            <a:ext cx="4619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Rest</a:t>
            </a:r>
          </a:p>
        </p:txBody>
      </p:sp>
      <p:sp>
        <p:nvSpPr>
          <p:cNvPr id="20" name="Freeform: Shape 26">
            <a:extLst>
              <a:ext uri="{FF2B5EF4-FFF2-40B4-BE49-F238E27FC236}">
                <a16:creationId xmlns:a16="http://schemas.microsoft.com/office/drawing/2014/main" id="{F96205CA-FD47-908D-79BB-D50CBB83A136}"/>
              </a:ext>
            </a:extLst>
          </p:cNvPr>
          <p:cNvSpPr/>
          <p:nvPr/>
        </p:nvSpPr>
        <p:spPr>
          <a:xfrm>
            <a:off x="3807710" y="4902643"/>
            <a:ext cx="476250" cy="476250"/>
          </a:xfrm>
          <a:custGeom>
            <a:avLst/>
            <a:gdLst>
              <a:gd name="connsiteX0" fmla="*/ 0 w 476250"/>
              <a:gd name="connsiteY0" fmla="*/ 476250 h 476250"/>
              <a:gd name="connsiteX1" fmla="*/ 476250 w 476250"/>
              <a:gd name="connsiteY1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" h="476250">
                <a:moveTo>
                  <a:pt x="0" y="476250"/>
                </a:moveTo>
                <a:lnTo>
                  <a:pt x="476250" y="0"/>
                </a:lnTo>
              </a:path>
            </a:pathLst>
          </a:custGeom>
          <a:noFill/>
          <a:ln w="9525" cap="flat">
            <a:solidFill>
              <a:srgbClr val="000000"/>
            </a:solidFill>
            <a:custDash>
              <a:ds d="225000" sp="225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5A1E5A-5F9A-2E3E-4D3A-3E1605CED664}"/>
              </a:ext>
            </a:extLst>
          </p:cNvPr>
          <p:cNvSpPr txBox="1"/>
          <p:nvPr/>
        </p:nvSpPr>
        <p:spPr>
          <a:xfrm>
            <a:off x="3358284" y="5012001"/>
            <a:ext cx="10021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Size: Me</a:t>
            </a:r>
            <a:r>
              <a:rPr lang="en-US" sz="1000" b="1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dium</a:t>
            </a:r>
            <a:endParaRPr lang="en-US" sz="1000" b="1" spc="0" baseline="0" dirty="0">
              <a:ln/>
              <a:solidFill>
                <a:srgbClr val="000000"/>
              </a:solidFill>
              <a:latin typeface="Helvetica"/>
              <a:cs typeface="Helvetica"/>
              <a:sym typeface="Helvetica"/>
              <a:rtl val="0"/>
            </a:endParaRPr>
          </a:p>
        </p:txBody>
      </p:sp>
      <p:sp>
        <p:nvSpPr>
          <p:cNvPr id="22" name="Freeform: Shape 53">
            <a:extLst>
              <a:ext uri="{FF2B5EF4-FFF2-40B4-BE49-F238E27FC236}">
                <a16:creationId xmlns:a16="http://schemas.microsoft.com/office/drawing/2014/main" id="{F41C776E-CE51-A4D3-3235-DCDA5FFEE47D}"/>
              </a:ext>
            </a:extLst>
          </p:cNvPr>
          <p:cNvSpPr/>
          <p:nvPr/>
        </p:nvSpPr>
        <p:spPr>
          <a:xfrm>
            <a:off x="2750435" y="3235768"/>
            <a:ext cx="762000" cy="381000"/>
          </a:xfrm>
          <a:custGeom>
            <a:avLst/>
            <a:gdLst>
              <a:gd name="connsiteX0" fmla="*/ 704850 w 762000"/>
              <a:gd name="connsiteY0" fmla="*/ 0 h 381000"/>
              <a:gd name="connsiteX1" fmla="*/ 762000 w 762000"/>
              <a:gd name="connsiteY1" fmla="*/ 57150 h 381000"/>
              <a:gd name="connsiteX2" fmla="*/ 762000 w 762000"/>
              <a:gd name="connsiteY2" fmla="*/ 323850 h 381000"/>
              <a:gd name="connsiteX3" fmla="*/ 704850 w 762000"/>
              <a:gd name="connsiteY3" fmla="*/ 381000 h 381000"/>
              <a:gd name="connsiteX4" fmla="*/ 57150 w 762000"/>
              <a:gd name="connsiteY4" fmla="*/ 381000 h 381000"/>
              <a:gd name="connsiteX5" fmla="*/ 0 w 762000"/>
              <a:gd name="connsiteY5" fmla="*/ 323850 h 381000"/>
              <a:gd name="connsiteX6" fmla="*/ 0 w 762000"/>
              <a:gd name="connsiteY6" fmla="*/ 57150 h 381000"/>
              <a:gd name="connsiteX7" fmla="*/ 57150 w 762000"/>
              <a:gd name="connsiteY7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2000" h="381000">
                <a:moveTo>
                  <a:pt x="704850" y="0"/>
                </a:moveTo>
                <a:cubicBezTo>
                  <a:pt x="736413" y="0"/>
                  <a:pt x="762000" y="25587"/>
                  <a:pt x="762000" y="57150"/>
                </a:cubicBezTo>
                <a:lnTo>
                  <a:pt x="762000" y="323850"/>
                </a:lnTo>
                <a:cubicBezTo>
                  <a:pt x="762000" y="355413"/>
                  <a:pt x="736413" y="381000"/>
                  <a:pt x="704850" y="381000"/>
                </a:cubicBezTo>
                <a:lnTo>
                  <a:pt x="57150" y="381000"/>
                </a:lnTo>
                <a:cubicBezTo>
                  <a:pt x="25587" y="381000"/>
                  <a:pt x="0" y="355413"/>
                  <a:pt x="0" y="323850"/>
                </a:cubicBezTo>
                <a:lnTo>
                  <a:pt x="0" y="57150"/>
                </a:lnTo>
                <a:cubicBezTo>
                  <a:pt x="0" y="25587"/>
                  <a:pt x="25587" y="0"/>
                  <a:pt x="57150" y="0"/>
                </a:cubicBezTo>
                <a:close/>
              </a:path>
            </a:pathLst>
          </a:custGeom>
          <a:solidFill>
            <a:srgbClr val="B1DDF0"/>
          </a:solidFill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566116-A8FE-92DA-4E7D-C919C45A0CBF}"/>
              </a:ext>
            </a:extLst>
          </p:cNvPr>
          <p:cNvSpPr txBox="1"/>
          <p:nvPr/>
        </p:nvSpPr>
        <p:spPr>
          <a:xfrm>
            <a:off x="2761862" y="3238854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Attribute </a:t>
            </a:r>
            <a:endParaRPr lang="en-US" sz="1000" b="1" dirty="0">
              <a:ln/>
              <a:solidFill>
                <a:srgbClr val="000000"/>
              </a:solidFill>
              <a:latin typeface="Helvetica"/>
              <a:cs typeface="Helvetica"/>
              <a:sym typeface="Helvetica"/>
              <a:rtl val="0"/>
            </a:endParaRPr>
          </a:p>
          <a:p>
            <a:pPr algn="ctr"/>
            <a:r>
              <a:rPr lang="en-US" sz="1000" b="1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router</a:t>
            </a:r>
          </a:p>
        </p:txBody>
      </p:sp>
      <p:sp>
        <p:nvSpPr>
          <p:cNvPr id="24" name="Freeform: Shape 1046">
            <a:extLst>
              <a:ext uri="{FF2B5EF4-FFF2-40B4-BE49-F238E27FC236}">
                <a16:creationId xmlns:a16="http://schemas.microsoft.com/office/drawing/2014/main" id="{BE3D1C39-267E-7D81-CA47-77084B6860EF}"/>
              </a:ext>
            </a:extLst>
          </p:cNvPr>
          <p:cNvSpPr/>
          <p:nvPr/>
        </p:nvSpPr>
        <p:spPr>
          <a:xfrm>
            <a:off x="1436670" y="3426269"/>
            <a:ext cx="1253090" cy="71186"/>
          </a:xfrm>
          <a:custGeom>
            <a:avLst/>
            <a:gdLst>
              <a:gd name="connsiteX0" fmla="*/ 0 w 691800"/>
              <a:gd name="connsiteY0" fmla="*/ 619125 h 619125"/>
              <a:gd name="connsiteX1" fmla="*/ 376238 w 691800"/>
              <a:gd name="connsiteY1" fmla="*/ 619125 h 619125"/>
              <a:gd name="connsiteX2" fmla="*/ 376238 w 691800"/>
              <a:gd name="connsiteY2" fmla="*/ 0 h 619125"/>
              <a:gd name="connsiteX3" fmla="*/ 691801 w 691800"/>
              <a:gd name="connsiteY3" fmla="*/ 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800" h="619125">
                <a:moveTo>
                  <a:pt x="0" y="619125"/>
                </a:moveTo>
                <a:lnTo>
                  <a:pt x="376238" y="619125"/>
                </a:lnTo>
                <a:lnTo>
                  <a:pt x="376238" y="0"/>
                </a:lnTo>
                <a:lnTo>
                  <a:pt x="691801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1047">
            <a:extLst>
              <a:ext uri="{FF2B5EF4-FFF2-40B4-BE49-F238E27FC236}">
                <a16:creationId xmlns:a16="http://schemas.microsoft.com/office/drawing/2014/main" id="{653D63A0-15BB-72F6-0A93-EAD8F712B6A0}"/>
              </a:ext>
            </a:extLst>
          </p:cNvPr>
          <p:cNvSpPr/>
          <p:nvPr/>
        </p:nvSpPr>
        <p:spPr>
          <a:xfrm>
            <a:off x="2673092" y="3392930"/>
            <a:ext cx="66675" cy="66675"/>
          </a:xfrm>
          <a:custGeom>
            <a:avLst/>
            <a:gdLst>
              <a:gd name="connsiteX0" fmla="*/ 66675 w 66675"/>
              <a:gd name="connsiteY0" fmla="*/ 33338 h 66675"/>
              <a:gd name="connsiteX1" fmla="*/ 0 w 66675"/>
              <a:gd name="connsiteY1" fmla="*/ 66675 h 66675"/>
              <a:gd name="connsiteX2" fmla="*/ 16669 w 66675"/>
              <a:gd name="connsiteY2" fmla="*/ 33338 h 66675"/>
              <a:gd name="connsiteX3" fmla="*/ 0 w 66675"/>
              <a:gd name="connsiteY3" fmla="*/ 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75" h="66675">
                <a:moveTo>
                  <a:pt x="66675" y="33338"/>
                </a:moveTo>
                <a:lnTo>
                  <a:pt x="0" y="66675"/>
                </a:lnTo>
                <a:lnTo>
                  <a:pt x="16669" y="3333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3567E3-9E26-F6A9-7A0C-CC1D221F2E66}"/>
              </a:ext>
            </a:extLst>
          </p:cNvPr>
          <p:cNvSpPr txBox="1"/>
          <p:nvPr/>
        </p:nvSpPr>
        <p:spPr>
          <a:xfrm>
            <a:off x="589532" y="3262458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Query </a:t>
            </a:r>
          </a:p>
          <a:p>
            <a:pPr algn="l"/>
            <a:r>
              <a:rPr lang="en-US" sz="1000" b="1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attributes</a:t>
            </a:r>
          </a:p>
        </p:txBody>
      </p:sp>
      <p:sp>
        <p:nvSpPr>
          <p:cNvPr id="27" name="Freeform: Shape 1052">
            <a:extLst>
              <a:ext uri="{FF2B5EF4-FFF2-40B4-BE49-F238E27FC236}">
                <a16:creationId xmlns:a16="http://schemas.microsoft.com/office/drawing/2014/main" id="{73DC0882-C692-AB8F-8C46-43B6094DF223}"/>
              </a:ext>
            </a:extLst>
          </p:cNvPr>
          <p:cNvSpPr/>
          <p:nvPr/>
        </p:nvSpPr>
        <p:spPr>
          <a:xfrm>
            <a:off x="4587617" y="3002405"/>
            <a:ext cx="66675" cy="66675"/>
          </a:xfrm>
          <a:custGeom>
            <a:avLst/>
            <a:gdLst>
              <a:gd name="connsiteX0" fmla="*/ 66675 w 66675"/>
              <a:gd name="connsiteY0" fmla="*/ 33338 h 66675"/>
              <a:gd name="connsiteX1" fmla="*/ 0 w 66675"/>
              <a:gd name="connsiteY1" fmla="*/ 66675 h 66675"/>
              <a:gd name="connsiteX2" fmla="*/ 16669 w 66675"/>
              <a:gd name="connsiteY2" fmla="*/ 33338 h 66675"/>
              <a:gd name="connsiteX3" fmla="*/ 0 w 66675"/>
              <a:gd name="connsiteY3" fmla="*/ 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75" h="66675">
                <a:moveTo>
                  <a:pt x="66675" y="33338"/>
                </a:moveTo>
                <a:lnTo>
                  <a:pt x="0" y="66675"/>
                </a:lnTo>
                <a:lnTo>
                  <a:pt x="16669" y="3333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1053">
            <a:extLst>
              <a:ext uri="{FF2B5EF4-FFF2-40B4-BE49-F238E27FC236}">
                <a16:creationId xmlns:a16="http://schemas.microsoft.com/office/drawing/2014/main" id="{75BE48DF-D025-B5D8-5D7E-201110D7B7E7}"/>
              </a:ext>
            </a:extLst>
          </p:cNvPr>
          <p:cNvSpPr/>
          <p:nvPr/>
        </p:nvSpPr>
        <p:spPr>
          <a:xfrm>
            <a:off x="3045710" y="2940493"/>
            <a:ext cx="190500" cy="190500"/>
          </a:xfrm>
          <a:custGeom>
            <a:avLst/>
            <a:gdLst>
              <a:gd name="connsiteX0" fmla="*/ 190500 w 190500"/>
              <a:gd name="connsiteY0" fmla="*/ 95250 h 190500"/>
              <a:gd name="connsiteX1" fmla="*/ 95250 w 190500"/>
              <a:gd name="connsiteY1" fmla="*/ 190500 h 190500"/>
              <a:gd name="connsiteX2" fmla="*/ 0 w 190500"/>
              <a:gd name="connsiteY2" fmla="*/ 95250 h 190500"/>
              <a:gd name="connsiteX3" fmla="*/ 95250 w 190500"/>
              <a:gd name="connsiteY3" fmla="*/ 0 h 190500"/>
              <a:gd name="connsiteX4" fmla="*/ 190500 w 190500"/>
              <a:gd name="connsiteY4" fmla="*/ 9525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0" h="190500">
                <a:moveTo>
                  <a:pt x="190500" y="95250"/>
                </a:moveTo>
                <a:cubicBezTo>
                  <a:pt x="190500" y="147855"/>
                  <a:pt x="147855" y="190500"/>
                  <a:pt x="95250" y="190500"/>
                </a:cubicBezTo>
                <a:cubicBezTo>
                  <a:pt x="42645" y="190500"/>
                  <a:pt x="0" y="147855"/>
                  <a:pt x="0" y="95250"/>
                </a:cubicBezTo>
                <a:cubicBezTo>
                  <a:pt x="0" y="42645"/>
                  <a:pt x="42645" y="0"/>
                  <a:pt x="95250" y="0"/>
                </a:cubicBezTo>
                <a:cubicBezTo>
                  <a:pt x="147855" y="0"/>
                  <a:pt x="190500" y="42645"/>
                  <a:pt x="190500" y="95250"/>
                </a:cubicBezTo>
                <a:close/>
              </a:path>
            </a:pathLst>
          </a:custGeom>
          <a:solidFill>
            <a:srgbClr val="F8CECC"/>
          </a:solidFill>
          <a:ln w="9525" cap="flat">
            <a:solidFill>
              <a:srgbClr val="B8545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1055">
            <a:extLst>
              <a:ext uri="{FF2B5EF4-FFF2-40B4-BE49-F238E27FC236}">
                <a16:creationId xmlns:a16="http://schemas.microsoft.com/office/drawing/2014/main" id="{AD4D8392-0554-B664-88C6-85EB4D0D50CE}"/>
              </a:ext>
            </a:extLst>
          </p:cNvPr>
          <p:cNvSpPr/>
          <p:nvPr/>
        </p:nvSpPr>
        <p:spPr>
          <a:xfrm>
            <a:off x="4684010" y="2940493"/>
            <a:ext cx="190500" cy="190500"/>
          </a:xfrm>
          <a:custGeom>
            <a:avLst/>
            <a:gdLst>
              <a:gd name="connsiteX0" fmla="*/ 190500 w 190500"/>
              <a:gd name="connsiteY0" fmla="*/ 95250 h 190500"/>
              <a:gd name="connsiteX1" fmla="*/ 95250 w 190500"/>
              <a:gd name="connsiteY1" fmla="*/ 190500 h 190500"/>
              <a:gd name="connsiteX2" fmla="*/ 0 w 190500"/>
              <a:gd name="connsiteY2" fmla="*/ 95250 h 190500"/>
              <a:gd name="connsiteX3" fmla="*/ 95250 w 190500"/>
              <a:gd name="connsiteY3" fmla="*/ 0 h 190500"/>
              <a:gd name="connsiteX4" fmla="*/ 190500 w 190500"/>
              <a:gd name="connsiteY4" fmla="*/ 9525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0" h="190500">
                <a:moveTo>
                  <a:pt x="190500" y="95250"/>
                </a:moveTo>
                <a:cubicBezTo>
                  <a:pt x="190500" y="147855"/>
                  <a:pt x="147855" y="190500"/>
                  <a:pt x="95250" y="190500"/>
                </a:cubicBezTo>
                <a:cubicBezTo>
                  <a:pt x="42645" y="190500"/>
                  <a:pt x="0" y="147855"/>
                  <a:pt x="0" y="95250"/>
                </a:cubicBezTo>
                <a:cubicBezTo>
                  <a:pt x="0" y="42645"/>
                  <a:pt x="42645" y="0"/>
                  <a:pt x="95250" y="0"/>
                </a:cubicBezTo>
                <a:cubicBezTo>
                  <a:pt x="147855" y="0"/>
                  <a:pt x="190500" y="42645"/>
                  <a:pt x="190500" y="95250"/>
                </a:cubicBezTo>
                <a:close/>
              </a:path>
            </a:pathLst>
          </a:custGeom>
          <a:solidFill>
            <a:srgbClr val="F8CECC"/>
          </a:solidFill>
          <a:ln w="9525" cap="flat">
            <a:solidFill>
              <a:srgbClr val="B8545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1056">
            <a:extLst>
              <a:ext uri="{FF2B5EF4-FFF2-40B4-BE49-F238E27FC236}">
                <a16:creationId xmlns:a16="http://schemas.microsoft.com/office/drawing/2014/main" id="{3B94BA30-6CD9-490B-31AD-2984C73A3AD5}"/>
              </a:ext>
            </a:extLst>
          </p:cNvPr>
          <p:cNvSpPr/>
          <p:nvPr/>
        </p:nvSpPr>
        <p:spPr>
          <a:xfrm>
            <a:off x="6827135" y="2940493"/>
            <a:ext cx="190500" cy="190500"/>
          </a:xfrm>
          <a:custGeom>
            <a:avLst/>
            <a:gdLst>
              <a:gd name="connsiteX0" fmla="*/ 190500 w 190500"/>
              <a:gd name="connsiteY0" fmla="*/ 95250 h 190500"/>
              <a:gd name="connsiteX1" fmla="*/ 95250 w 190500"/>
              <a:gd name="connsiteY1" fmla="*/ 190500 h 190500"/>
              <a:gd name="connsiteX2" fmla="*/ 0 w 190500"/>
              <a:gd name="connsiteY2" fmla="*/ 95250 h 190500"/>
              <a:gd name="connsiteX3" fmla="*/ 95250 w 190500"/>
              <a:gd name="connsiteY3" fmla="*/ 0 h 190500"/>
              <a:gd name="connsiteX4" fmla="*/ 190500 w 190500"/>
              <a:gd name="connsiteY4" fmla="*/ 9525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0" h="190500">
                <a:moveTo>
                  <a:pt x="190500" y="95250"/>
                </a:moveTo>
                <a:cubicBezTo>
                  <a:pt x="190500" y="147855"/>
                  <a:pt x="147855" y="190500"/>
                  <a:pt x="95250" y="190500"/>
                </a:cubicBezTo>
                <a:cubicBezTo>
                  <a:pt x="42645" y="190500"/>
                  <a:pt x="0" y="147855"/>
                  <a:pt x="0" y="95250"/>
                </a:cubicBezTo>
                <a:cubicBezTo>
                  <a:pt x="0" y="42645"/>
                  <a:pt x="42645" y="0"/>
                  <a:pt x="95250" y="0"/>
                </a:cubicBezTo>
                <a:cubicBezTo>
                  <a:pt x="147855" y="0"/>
                  <a:pt x="190500" y="42645"/>
                  <a:pt x="190500" y="95250"/>
                </a:cubicBezTo>
                <a:close/>
              </a:path>
            </a:pathLst>
          </a:custGeom>
          <a:solidFill>
            <a:srgbClr val="F8CECC"/>
          </a:solidFill>
          <a:ln w="9525" cap="flat">
            <a:solidFill>
              <a:srgbClr val="B8545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1057">
            <a:extLst>
              <a:ext uri="{FF2B5EF4-FFF2-40B4-BE49-F238E27FC236}">
                <a16:creationId xmlns:a16="http://schemas.microsoft.com/office/drawing/2014/main" id="{0FE5ED43-8717-1557-0B9C-C39094861DE6}"/>
              </a:ext>
            </a:extLst>
          </p:cNvPr>
          <p:cNvSpPr/>
          <p:nvPr/>
        </p:nvSpPr>
        <p:spPr>
          <a:xfrm>
            <a:off x="9208385" y="2902393"/>
            <a:ext cx="190500" cy="190500"/>
          </a:xfrm>
          <a:custGeom>
            <a:avLst/>
            <a:gdLst>
              <a:gd name="connsiteX0" fmla="*/ 190500 w 190500"/>
              <a:gd name="connsiteY0" fmla="*/ 95250 h 190500"/>
              <a:gd name="connsiteX1" fmla="*/ 95250 w 190500"/>
              <a:gd name="connsiteY1" fmla="*/ 190500 h 190500"/>
              <a:gd name="connsiteX2" fmla="*/ 0 w 190500"/>
              <a:gd name="connsiteY2" fmla="*/ 95250 h 190500"/>
              <a:gd name="connsiteX3" fmla="*/ 95250 w 190500"/>
              <a:gd name="connsiteY3" fmla="*/ 0 h 190500"/>
              <a:gd name="connsiteX4" fmla="*/ 190500 w 190500"/>
              <a:gd name="connsiteY4" fmla="*/ 9525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0" h="190500">
                <a:moveTo>
                  <a:pt x="190500" y="95250"/>
                </a:moveTo>
                <a:cubicBezTo>
                  <a:pt x="190500" y="147855"/>
                  <a:pt x="147855" y="190500"/>
                  <a:pt x="95250" y="190500"/>
                </a:cubicBezTo>
                <a:cubicBezTo>
                  <a:pt x="42645" y="190500"/>
                  <a:pt x="0" y="147855"/>
                  <a:pt x="0" y="95250"/>
                </a:cubicBezTo>
                <a:cubicBezTo>
                  <a:pt x="0" y="42645"/>
                  <a:pt x="42645" y="0"/>
                  <a:pt x="95250" y="0"/>
                </a:cubicBezTo>
                <a:cubicBezTo>
                  <a:pt x="147855" y="0"/>
                  <a:pt x="190500" y="42645"/>
                  <a:pt x="190500" y="95250"/>
                </a:cubicBezTo>
                <a:close/>
              </a:path>
            </a:pathLst>
          </a:custGeom>
          <a:solidFill>
            <a:srgbClr val="F8CECC"/>
          </a:solidFill>
          <a:ln w="9525" cap="flat">
            <a:solidFill>
              <a:srgbClr val="B8545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1058">
            <a:extLst>
              <a:ext uri="{FF2B5EF4-FFF2-40B4-BE49-F238E27FC236}">
                <a16:creationId xmlns:a16="http://schemas.microsoft.com/office/drawing/2014/main" id="{3B5ACEB8-4A75-CFBD-06F7-6464BFB26A24}"/>
              </a:ext>
            </a:extLst>
          </p:cNvPr>
          <p:cNvSpPr/>
          <p:nvPr/>
        </p:nvSpPr>
        <p:spPr>
          <a:xfrm>
            <a:off x="2683760" y="2654743"/>
            <a:ext cx="952500" cy="285750"/>
          </a:xfrm>
          <a:custGeom>
            <a:avLst/>
            <a:gdLst>
              <a:gd name="connsiteX0" fmla="*/ 0 w 952500"/>
              <a:gd name="connsiteY0" fmla="*/ 0 h 285750"/>
              <a:gd name="connsiteX1" fmla="*/ 952500 w 952500"/>
              <a:gd name="connsiteY1" fmla="*/ 0 h 285750"/>
              <a:gd name="connsiteX2" fmla="*/ 952500 w 952500"/>
              <a:gd name="connsiteY2" fmla="*/ 285750 h 285750"/>
              <a:gd name="connsiteX3" fmla="*/ 0 w 952500"/>
              <a:gd name="connsiteY3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00" h="285750">
                <a:moveTo>
                  <a:pt x="0" y="0"/>
                </a:moveTo>
                <a:lnTo>
                  <a:pt x="952500" y="0"/>
                </a:lnTo>
                <a:lnTo>
                  <a:pt x="952500" y="285750"/>
                </a:lnTo>
                <a:lnTo>
                  <a:pt x="0" y="285750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5F4DA90-915E-740D-B43B-64D16EF52F81}"/>
              </a:ext>
            </a:extLst>
          </p:cNvPr>
          <p:cNvSpPr txBox="1"/>
          <p:nvPr/>
        </p:nvSpPr>
        <p:spPr>
          <a:xfrm>
            <a:off x="2718509" y="2511662"/>
            <a:ext cx="824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Bucket 1</a:t>
            </a:r>
          </a:p>
        </p:txBody>
      </p:sp>
      <p:sp>
        <p:nvSpPr>
          <p:cNvPr id="34" name="Freeform: Shape 1060">
            <a:extLst>
              <a:ext uri="{FF2B5EF4-FFF2-40B4-BE49-F238E27FC236}">
                <a16:creationId xmlns:a16="http://schemas.microsoft.com/office/drawing/2014/main" id="{DDAEC6DB-2F05-8E18-BB7F-A7C672771DF7}"/>
              </a:ext>
            </a:extLst>
          </p:cNvPr>
          <p:cNvSpPr/>
          <p:nvPr/>
        </p:nvSpPr>
        <p:spPr>
          <a:xfrm>
            <a:off x="4274435" y="2654743"/>
            <a:ext cx="952500" cy="285750"/>
          </a:xfrm>
          <a:custGeom>
            <a:avLst/>
            <a:gdLst>
              <a:gd name="connsiteX0" fmla="*/ 0 w 952500"/>
              <a:gd name="connsiteY0" fmla="*/ 0 h 285750"/>
              <a:gd name="connsiteX1" fmla="*/ 952500 w 952500"/>
              <a:gd name="connsiteY1" fmla="*/ 0 h 285750"/>
              <a:gd name="connsiteX2" fmla="*/ 952500 w 952500"/>
              <a:gd name="connsiteY2" fmla="*/ 285750 h 285750"/>
              <a:gd name="connsiteX3" fmla="*/ 0 w 952500"/>
              <a:gd name="connsiteY3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00" h="285750">
                <a:moveTo>
                  <a:pt x="0" y="0"/>
                </a:moveTo>
                <a:lnTo>
                  <a:pt x="952500" y="0"/>
                </a:lnTo>
                <a:lnTo>
                  <a:pt x="952500" y="285750"/>
                </a:lnTo>
                <a:lnTo>
                  <a:pt x="0" y="285750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01C7322-2D24-173B-ED92-E768B4C11961}"/>
              </a:ext>
            </a:extLst>
          </p:cNvPr>
          <p:cNvSpPr txBox="1"/>
          <p:nvPr/>
        </p:nvSpPr>
        <p:spPr>
          <a:xfrm>
            <a:off x="4304610" y="2503881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Bucket  2</a:t>
            </a:r>
          </a:p>
        </p:txBody>
      </p:sp>
      <p:sp>
        <p:nvSpPr>
          <p:cNvPr id="36" name="Freeform: Shape 1062">
            <a:extLst>
              <a:ext uri="{FF2B5EF4-FFF2-40B4-BE49-F238E27FC236}">
                <a16:creationId xmlns:a16="http://schemas.microsoft.com/office/drawing/2014/main" id="{6A190920-8821-775E-C489-82153D40618A}"/>
              </a:ext>
            </a:extLst>
          </p:cNvPr>
          <p:cNvSpPr/>
          <p:nvPr/>
        </p:nvSpPr>
        <p:spPr>
          <a:xfrm>
            <a:off x="8798810" y="2654743"/>
            <a:ext cx="952500" cy="285750"/>
          </a:xfrm>
          <a:custGeom>
            <a:avLst/>
            <a:gdLst>
              <a:gd name="connsiteX0" fmla="*/ 0 w 952500"/>
              <a:gd name="connsiteY0" fmla="*/ 0 h 285750"/>
              <a:gd name="connsiteX1" fmla="*/ 952500 w 952500"/>
              <a:gd name="connsiteY1" fmla="*/ 0 h 285750"/>
              <a:gd name="connsiteX2" fmla="*/ 952500 w 952500"/>
              <a:gd name="connsiteY2" fmla="*/ 285750 h 285750"/>
              <a:gd name="connsiteX3" fmla="*/ 0 w 952500"/>
              <a:gd name="connsiteY3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00" h="285750">
                <a:moveTo>
                  <a:pt x="0" y="0"/>
                </a:moveTo>
                <a:lnTo>
                  <a:pt x="952500" y="0"/>
                </a:lnTo>
                <a:lnTo>
                  <a:pt x="952500" y="285750"/>
                </a:lnTo>
                <a:lnTo>
                  <a:pt x="0" y="285750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84E7C33-A8B5-17FD-2395-34C17DBA1BAA}"/>
              </a:ext>
            </a:extLst>
          </p:cNvPr>
          <p:cNvSpPr txBox="1"/>
          <p:nvPr/>
        </p:nvSpPr>
        <p:spPr>
          <a:xfrm>
            <a:off x="8812145" y="2520808"/>
            <a:ext cx="893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Bucket  B</a:t>
            </a:r>
          </a:p>
        </p:txBody>
      </p:sp>
      <p:sp>
        <p:nvSpPr>
          <p:cNvPr id="38" name="Freeform: Shape 1068">
            <a:extLst>
              <a:ext uri="{FF2B5EF4-FFF2-40B4-BE49-F238E27FC236}">
                <a16:creationId xmlns:a16="http://schemas.microsoft.com/office/drawing/2014/main" id="{CD9A495A-3858-2C44-B7F5-BC9430857DE8}"/>
              </a:ext>
            </a:extLst>
          </p:cNvPr>
          <p:cNvSpPr/>
          <p:nvPr/>
        </p:nvSpPr>
        <p:spPr>
          <a:xfrm>
            <a:off x="6749792" y="2997643"/>
            <a:ext cx="66675" cy="66675"/>
          </a:xfrm>
          <a:custGeom>
            <a:avLst/>
            <a:gdLst>
              <a:gd name="connsiteX0" fmla="*/ 66675 w 66675"/>
              <a:gd name="connsiteY0" fmla="*/ 33338 h 66675"/>
              <a:gd name="connsiteX1" fmla="*/ 0 w 66675"/>
              <a:gd name="connsiteY1" fmla="*/ 66675 h 66675"/>
              <a:gd name="connsiteX2" fmla="*/ 16669 w 66675"/>
              <a:gd name="connsiteY2" fmla="*/ 33338 h 66675"/>
              <a:gd name="connsiteX3" fmla="*/ 0 w 66675"/>
              <a:gd name="connsiteY3" fmla="*/ 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75" h="66675">
                <a:moveTo>
                  <a:pt x="66675" y="33338"/>
                </a:moveTo>
                <a:lnTo>
                  <a:pt x="0" y="66675"/>
                </a:lnTo>
                <a:lnTo>
                  <a:pt x="16669" y="3333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1078">
            <a:extLst>
              <a:ext uri="{FF2B5EF4-FFF2-40B4-BE49-F238E27FC236}">
                <a16:creationId xmlns:a16="http://schemas.microsoft.com/office/drawing/2014/main" id="{534F6AA0-0B22-B828-94A0-CBF561000000}"/>
              </a:ext>
            </a:extLst>
          </p:cNvPr>
          <p:cNvSpPr/>
          <p:nvPr/>
        </p:nvSpPr>
        <p:spPr>
          <a:xfrm rot="16200000">
            <a:off x="1151970" y="2666140"/>
            <a:ext cx="1143000" cy="333375"/>
          </a:xfrm>
          <a:custGeom>
            <a:avLst/>
            <a:gdLst>
              <a:gd name="connsiteX0" fmla="*/ 0 w 1143000"/>
              <a:gd name="connsiteY0" fmla="*/ 333375 h 333375"/>
              <a:gd name="connsiteX1" fmla="*/ 190500 w 1143000"/>
              <a:gd name="connsiteY1" fmla="*/ 0 h 333375"/>
              <a:gd name="connsiteX2" fmla="*/ 952500 w 1143000"/>
              <a:gd name="connsiteY2" fmla="*/ 0 h 333375"/>
              <a:gd name="connsiteX3" fmla="*/ 1143000 w 1143000"/>
              <a:gd name="connsiteY3" fmla="*/ 33337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000" h="333375">
                <a:moveTo>
                  <a:pt x="0" y="333375"/>
                </a:moveTo>
                <a:lnTo>
                  <a:pt x="190500" y="0"/>
                </a:lnTo>
                <a:lnTo>
                  <a:pt x="952500" y="0"/>
                </a:lnTo>
                <a:lnTo>
                  <a:pt x="1143000" y="333375"/>
                </a:lnTo>
                <a:close/>
              </a:path>
            </a:pathLst>
          </a:custGeom>
          <a:solidFill>
            <a:srgbClr val="BAC8D3"/>
          </a:solidFill>
          <a:ln w="9525" cap="flat">
            <a:solidFill>
              <a:srgbClr val="23445D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5C9EEE-C34B-1160-FF6F-25B547375B89}"/>
              </a:ext>
            </a:extLst>
          </p:cNvPr>
          <p:cNvSpPr txBox="1"/>
          <p:nvPr/>
        </p:nvSpPr>
        <p:spPr>
          <a:xfrm rot="16200000">
            <a:off x="1250201" y="2728767"/>
            <a:ext cx="10054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ANN function</a:t>
            </a:r>
          </a:p>
        </p:txBody>
      </p:sp>
      <p:sp>
        <p:nvSpPr>
          <p:cNvPr id="41" name="Freeform: Shape 1082">
            <a:extLst>
              <a:ext uri="{FF2B5EF4-FFF2-40B4-BE49-F238E27FC236}">
                <a16:creationId xmlns:a16="http://schemas.microsoft.com/office/drawing/2014/main" id="{32562E5F-514F-EC82-4745-742068901E88}"/>
              </a:ext>
            </a:extLst>
          </p:cNvPr>
          <p:cNvSpPr/>
          <p:nvPr/>
        </p:nvSpPr>
        <p:spPr>
          <a:xfrm rot="16200000">
            <a:off x="625712" y="2682809"/>
            <a:ext cx="952500" cy="285750"/>
          </a:xfrm>
          <a:custGeom>
            <a:avLst/>
            <a:gdLst>
              <a:gd name="connsiteX0" fmla="*/ 0 w 952500"/>
              <a:gd name="connsiteY0" fmla="*/ 0 h 285750"/>
              <a:gd name="connsiteX1" fmla="*/ 952500 w 952500"/>
              <a:gd name="connsiteY1" fmla="*/ 0 h 285750"/>
              <a:gd name="connsiteX2" fmla="*/ 952500 w 952500"/>
              <a:gd name="connsiteY2" fmla="*/ 285750 h 285750"/>
              <a:gd name="connsiteX3" fmla="*/ 0 w 952500"/>
              <a:gd name="connsiteY3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00" h="285750">
                <a:moveTo>
                  <a:pt x="0" y="0"/>
                </a:moveTo>
                <a:lnTo>
                  <a:pt x="952500" y="0"/>
                </a:lnTo>
                <a:lnTo>
                  <a:pt x="952500" y="285750"/>
                </a:lnTo>
                <a:lnTo>
                  <a:pt x="0" y="285750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98E7C2E-2F50-7C9C-9747-94F3F504D150}"/>
              </a:ext>
            </a:extLst>
          </p:cNvPr>
          <p:cNvSpPr txBox="1"/>
          <p:nvPr/>
        </p:nvSpPr>
        <p:spPr>
          <a:xfrm>
            <a:off x="588500" y="2535401"/>
            <a:ext cx="588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Query </a:t>
            </a:r>
          </a:p>
          <a:p>
            <a:pPr algn="l"/>
            <a:r>
              <a:rPr lang="en-US" sz="1000" b="1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Vector</a:t>
            </a:r>
          </a:p>
        </p:txBody>
      </p:sp>
      <p:sp>
        <p:nvSpPr>
          <p:cNvPr id="43" name="Freeform: Shape 1086">
            <a:extLst>
              <a:ext uri="{FF2B5EF4-FFF2-40B4-BE49-F238E27FC236}">
                <a16:creationId xmlns:a16="http://schemas.microsoft.com/office/drawing/2014/main" id="{FED65B15-F38D-73F7-2DC7-C217455EAD01}"/>
              </a:ext>
            </a:extLst>
          </p:cNvPr>
          <p:cNvSpPr/>
          <p:nvPr/>
        </p:nvSpPr>
        <p:spPr>
          <a:xfrm>
            <a:off x="6388985" y="2654743"/>
            <a:ext cx="952500" cy="285750"/>
          </a:xfrm>
          <a:custGeom>
            <a:avLst/>
            <a:gdLst>
              <a:gd name="connsiteX0" fmla="*/ 0 w 952500"/>
              <a:gd name="connsiteY0" fmla="*/ 0 h 285750"/>
              <a:gd name="connsiteX1" fmla="*/ 952500 w 952500"/>
              <a:gd name="connsiteY1" fmla="*/ 0 h 285750"/>
              <a:gd name="connsiteX2" fmla="*/ 952500 w 952500"/>
              <a:gd name="connsiteY2" fmla="*/ 285750 h 285750"/>
              <a:gd name="connsiteX3" fmla="*/ 0 w 952500"/>
              <a:gd name="connsiteY3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00" h="285750">
                <a:moveTo>
                  <a:pt x="0" y="0"/>
                </a:moveTo>
                <a:lnTo>
                  <a:pt x="952500" y="0"/>
                </a:lnTo>
                <a:lnTo>
                  <a:pt x="952500" y="285750"/>
                </a:lnTo>
                <a:lnTo>
                  <a:pt x="0" y="285750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512A6D7-D1F0-57A4-4DFA-3A9D08815053}"/>
              </a:ext>
            </a:extLst>
          </p:cNvPr>
          <p:cNvSpPr txBox="1"/>
          <p:nvPr/>
        </p:nvSpPr>
        <p:spPr>
          <a:xfrm>
            <a:off x="6408309" y="2503880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Bucket m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03D94BC-6706-53AA-8EFF-EC3A30AAF7DE}"/>
              </a:ext>
            </a:extLst>
          </p:cNvPr>
          <p:cNvGrpSpPr/>
          <p:nvPr/>
        </p:nvGrpSpPr>
        <p:grpSpPr>
          <a:xfrm>
            <a:off x="2267585" y="2794708"/>
            <a:ext cx="1519407" cy="394462"/>
            <a:chOff x="2377826" y="5655786"/>
            <a:chExt cx="1519407" cy="394462"/>
          </a:xfrm>
        </p:grpSpPr>
        <p:sp>
          <p:nvSpPr>
            <p:cNvPr id="46" name="Freeform 179">
              <a:extLst>
                <a:ext uri="{FF2B5EF4-FFF2-40B4-BE49-F238E27FC236}">
                  <a16:creationId xmlns:a16="http://schemas.microsoft.com/office/drawing/2014/main" id="{2ED98330-05E4-DE57-991F-F1EF73736865}"/>
                </a:ext>
              </a:extLst>
            </p:cNvPr>
            <p:cNvSpPr/>
            <p:nvPr/>
          </p:nvSpPr>
          <p:spPr>
            <a:xfrm>
              <a:off x="2377826" y="5655786"/>
              <a:ext cx="1519407" cy="394462"/>
            </a:xfrm>
            <a:custGeom>
              <a:avLst/>
              <a:gdLst>
                <a:gd name="connsiteX0" fmla="*/ 0 w 762000"/>
                <a:gd name="connsiteY0" fmla="*/ 0 h 285750"/>
                <a:gd name="connsiteX1" fmla="*/ 762000 w 762000"/>
                <a:gd name="connsiteY1" fmla="*/ 0 h 285750"/>
                <a:gd name="connsiteX2" fmla="*/ 762000 w 762000"/>
                <a:gd name="connsiteY2" fmla="*/ 285750 h 285750"/>
                <a:gd name="connsiteX3" fmla="*/ 0 w 762000"/>
                <a:gd name="connsiteY3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285750">
                  <a:moveTo>
                    <a:pt x="0" y="0"/>
                  </a:moveTo>
                  <a:lnTo>
                    <a:pt x="762000" y="0"/>
                  </a:lnTo>
                  <a:lnTo>
                    <a:pt x="762000" y="285750"/>
                  </a:lnTo>
                  <a:lnTo>
                    <a:pt x="0" y="285750"/>
                  </a:lnTo>
                  <a:close/>
                </a:path>
              </a:pathLst>
            </a:custGeom>
            <a:solidFill>
              <a:srgbClr val="EEEEEE"/>
            </a:solidFill>
            <a:ln w="9525" cap="flat">
              <a:solidFill>
                <a:srgbClr val="36393D"/>
              </a:solidFill>
              <a:prstDash val="solid"/>
              <a:miter/>
            </a:ln>
          </p:spPr>
          <p:txBody>
            <a:bodyPr rot="0" spcFirstLastPara="0" vertOverflow="overflow" horzOverflow="overflow" vert="horz" wrap="non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7A24D19-90F8-91C6-732D-F8DCD7C6508A}"/>
                </a:ext>
              </a:extLst>
            </p:cNvPr>
            <p:cNvSpPr/>
            <p:nvPr/>
          </p:nvSpPr>
          <p:spPr>
            <a:xfrm>
              <a:off x="3475988" y="5743837"/>
              <a:ext cx="210393" cy="21210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1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5CE7AF4-75A7-ECEE-F001-A49FBFEAF0CB}"/>
                </a:ext>
              </a:extLst>
            </p:cNvPr>
            <p:cNvSpPr/>
            <p:nvPr/>
          </p:nvSpPr>
          <p:spPr>
            <a:xfrm>
              <a:off x="3151396" y="5750214"/>
              <a:ext cx="210393" cy="21210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1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058E53E-069F-3D72-7A1F-10E3CAF2255A}"/>
                </a:ext>
              </a:extLst>
            </p:cNvPr>
            <p:cNvSpPr/>
            <p:nvPr/>
          </p:nvSpPr>
          <p:spPr>
            <a:xfrm>
              <a:off x="2810474" y="5743837"/>
              <a:ext cx="210393" cy="212103"/>
            </a:xfrm>
            <a:prstGeom prst="ellipse">
              <a:avLst/>
            </a:prstGeom>
            <a:solidFill>
              <a:srgbClr val="F5F9A8">
                <a:alpha val="60495"/>
              </a:srgb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1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F5F7E6B-C4B2-32B2-815D-D3B74F694CE4}"/>
                </a:ext>
              </a:extLst>
            </p:cNvPr>
            <p:cNvSpPr/>
            <p:nvPr/>
          </p:nvSpPr>
          <p:spPr>
            <a:xfrm>
              <a:off x="2470362" y="5743839"/>
              <a:ext cx="210393" cy="212103"/>
            </a:xfrm>
            <a:prstGeom prst="ellipse">
              <a:avLst/>
            </a:prstGeom>
            <a:solidFill>
              <a:srgbClr val="F5F9A8">
                <a:alpha val="60495"/>
              </a:srgb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1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0B0C186-AB94-1047-42A6-6CB5A41ED2BB}"/>
              </a:ext>
            </a:extLst>
          </p:cNvPr>
          <p:cNvGrpSpPr/>
          <p:nvPr/>
        </p:nvGrpSpPr>
        <p:grpSpPr>
          <a:xfrm>
            <a:off x="4022417" y="2788708"/>
            <a:ext cx="1519407" cy="394462"/>
            <a:chOff x="3936895" y="5658912"/>
            <a:chExt cx="1519407" cy="394462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BD8F4AA-91CF-6C95-5EE2-E2B4A2162FF1}"/>
                </a:ext>
              </a:extLst>
            </p:cNvPr>
            <p:cNvSpPr/>
            <p:nvPr/>
          </p:nvSpPr>
          <p:spPr>
            <a:xfrm>
              <a:off x="4979061" y="5682297"/>
              <a:ext cx="210393" cy="212103"/>
            </a:xfrm>
            <a:prstGeom prst="ellipse">
              <a:avLst/>
            </a:prstGeom>
            <a:solidFill>
              <a:srgbClr val="91C9FD">
                <a:alpha val="60495"/>
              </a:srgb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1"/>
            </a:p>
          </p:txBody>
        </p:sp>
        <p:sp>
          <p:nvSpPr>
            <p:cNvPr id="53" name="Freeform 179">
              <a:extLst>
                <a:ext uri="{FF2B5EF4-FFF2-40B4-BE49-F238E27FC236}">
                  <a16:creationId xmlns:a16="http://schemas.microsoft.com/office/drawing/2014/main" id="{643027A9-03B0-D1AC-18DC-B8F58F46C0BB}"/>
                </a:ext>
              </a:extLst>
            </p:cNvPr>
            <p:cNvSpPr/>
            <p:nvPr/>
          </p:nvSpPr>
          <p:spPr>
            <a:xfrm>
              <a:off x="3936895" y="5658912"/>
              <a:ext cx="1519407" cy="394462"/>
            </a:xfrm>
            <a:custGeom>
              <a:avLst/>
              <a:gdLst>
                <a:gd name="connsiteX0" fmla="*/ 0 w 762000"/>
                <a:gd name="connsiteY0" fmla="*/ 0 h 285750"/>
                <a:gd name="connsiteX1" fmla="*/ 762000 w 762000"/>
                <a:gd name="connsiteY1" fmla="*/ 0 h 285750"/>
                <a:gd name="connsiteX2" fmla="*/ 762000 w 762000"/>
                <a:gd name="connsiteY2" fmla="*/ 285750 h 285750"/>
                <a:gd name="connsiteX3" fmla="*/ 0 w 762000"/>
                <a:gd name="connsiteY3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285750">
                  <a:moveTo>
                    <a:pt x="0" y="0"/>
                  </a:moveTo>
                  <a:lnTo>
                    <a:pt x="762000" y="0"/>
                  </a:lnTo>
                  <a:lnTo>
                    <a:pt x="762000" y="285750"/>
                  </a:lnTo>
                  <a:lnTo>
                    <a:pt x="0" y="285750"/>
                  </a:lnTo>
                  <a:close/>
                </a:path>
              </a:pathLst>
            </a:custGeom>
            <a:solidFill>
              <a:srgbClr val="EEEEEE"/>
            </a:solidFill>
            <a:ln w="9525" cap="flat">
              <a:solidFill>
                <a:srgbClr val="36393D"/>
              </a:solidFill>
              <a:prstDash val="solid"/>
              <a:miter/>
            </a:ln>
          </p:spPr>
          <p:txBody>
            <a:bodyPr rot="0" spcFirstLastPara="0" vertOverflow="overflow" horzOverflow="overflow" vert="horz" wrap="non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DE508131-2882-EC1C-6F02-0AEAB0905C5C}"/>
                </a:ext>
              </a:extLst>
            </p:cNvPr>
            <p:cNvSpPr/>
            <p:nvPr/>
          </p:nvSpPr>
          <p:spPr>
            <a:xfrm>
              <a:off x="4986239" y="5750214"/>
              <a:ext cx="210393" cy="212103"/>
            </a:xfrm>
            <a:prstGeom prst="ellipse">
              <a:avLst/>
            </a:prstGeom>
            <a:solidFill>
              <a:srgbClr val="CAC1F6">
                <a:alpha val="60495"/>
              </a:srgb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1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DADF6BC-A9DB-DCB4-69C1-BCEF22C3C0FF}"/>
                </a:ext>
              </a:extLst>
            </p:cNvPr>
            <p:cNvSpPr/>
            <p:nvPr/>
          </p:nvSpPr>
          <p:spPr>
            <a:xfrm>
              <a:off x="4066614" y="5755398"/>
              <a:ext cx="210393" cy="212103"/>
            </a:xfrm>
            <a:prstGeom prst="ellipse">
              <a:avLst/>
            </a:prstGeom>
            <a:solidFill>
              <a:srgbClr val="FF9CBC">
                <a:alpha val="60495"/>
              </a:srgb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1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0B46478-5062-11F5-2CA3-5AAA029A83F6}"/>
                </a:ext>
              </a:extLst>
            </p:cNvPr>
            <p:cNvSpPr/>
            <p:nvPr/>
          </p:nvSpPr>
          <p:spPr>
            <a:xfrm>
              <a:off x="4525734" y="5757917"/>
              <a:ext cx="210393" cy="212103"/>
            </a:xfrm>
            <a:prstGeom prst="ellipse">
              <a:avLst/>
            </a:prstGeom>
            <a:solidFill>
              <a:srgbClr val="7030A0">
                <a:alpha val="60495"/>
              </a:srgb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1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37EB69B-B00E-B330-B00E-A47F2B44C5D8}"/>
              </a:ext>
            </a:extLst>
          </p:cNvPr>
          <p:cNvGrpSpPr/>
          <p:nvPr/>
        </p:nvGrpSpPr>
        <p:grpSpPr>
          <a:xfrm>
            <a:off x="8520372" y="2774631"/>
            <a:ext cx="1519407" cy="394462"/>
            <a:chOff x="7043460" y="5652660"/>
            <a:chExt cx="1519407" cy="394462"/>
          </a:xfrm>
        </p:grpSpPr>
        <p:sp>
          <p:nvSpPr>
            <p:cNvPr id="58" name="Freeform 179">
              <a:extLst>
                <a:ext uri="{FF2B5EF4-FFF2-40B4-BE49-F238E27FC236}">
                  <a16:creationId xmlns:a16="http://schemas.microsoft.com/office/drawing/2014/main" id="{1667DC51-7F6D-3F71-566E-71FA447091BC}"/>
                </a:ext>
              </a:extLst>
            </p:cNvPr>
            <p:cNvSpPr/>
            <p:nvPr/>
          </p:nvSpPr>
          <p:spPr>
            <a:xfrm>
              <a:off x="7043460" y="5652660"/>
              <a:ext cx="1519407" cy="394462"/>
            </a:xfrm>
            <a:custGeom>
              <a:avLst/>
              <a:gdLst>
                <a:gd name="connsiteX0" fmla="*/ 0 w 762000"/>
                <a:gd name="connsiteY0" fmla="*/ 0 h 285750"/>
                <a:gd name="connsiteX1" fmla="*/ 762000 w 762000"/>
                <a:gd name="connsiteY1" fmla="*/ 0 h 285750"/>
                <a:gd name="connsiteX2" fmla="*/ 762000 w 762000"/>
                <a:gd name="connsiteY2" fmla="*/ 285750 h 285750"/>
                <a:gd name="connsiteX3" fmla="*/ 0 w 762000"/>
                <a:gd name="connsiteY3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285750">
                  <a:moveTo>
                    <a:pt x="0" y="0"/>
                  </a:moveTo>
                  <a:lnTo>
                    <a:pt x="762000" y="0"/>
                  </a:lnTo>
                  <a:lnTo>
                    <a:pt x="762000" y="285750"/>
                  </a:lnTo>
                  <a:lnTo>
                    <a:pt x="0" y="285750"/>
                  </a:lnTo>
                  <a:close/>
                </a:path>
              </a:pathLst>
            </a:custGeom>
            <a:solidFill>
              <a:srgbClr val="EEEEEE"/>
            </a:solidFill>
            <a:ln w="9525" cap="flat">
              <a:solidFill>
                <a:srgbClr val="36393D"/>
              </a:solidFill>
              <a:prstDash val="solid"/>
              <a:miter/>
            </a:ln>
          </p:spPr>
          <p:txBody>
            <a:bodyPr rot="0" spcFirstLastPara="0" vertOverflow="overflow" horzOverflow="overflow" vert="horz" wrap="non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A7575C52-EBC8-876D-F26E-4FBC2CA16BBD}"/>
                </a:ext>
              </a:extLst>
            </p:cNvPr>
            <p:cNvSpPr/>
            <p:nvPr/>
          </p:nvSpPr>
          <p:spPr>
            <a:xfrm>
              <a:off x="7217948" y="5743837"/>
              <a:ext cx="210393" cy="212103"/>
            </a:xfrm>
            <a:prstGeom prst="ellipse">
              <a:avLst/>
            </a:prstGeom>
            <a:solidFill>
              <a:srgbClr val="00FF99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1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A4428A6-61DA-1BB8-9A04-C94104894A37}"/>
                </a:ext>
              </a:extLst>
            </p:cNvPr>
            <p:cNvSpPr/>
            <p:nvPr/>
          </p:nvSpPr>
          <p:spPr>
            <a:xfrm>
              <a:off x="7602829" y="5743837"/>
              <a:ext cx="210393" cy="21210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1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6F41402C-1DD6-3452-1E58-CAE03226E9B6}"/>
                </a:ext>
              </a:extLst>
            </p:cNvPr>
            <p:cNvSpPr/>
            <p:nvPr/>
          </p:nvSpPr>
          <p:spPr>
            <a:xfrm>
              <a:off x="7987710" y="5751789"/>
              <a:ext cx="210393" cy="21210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1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31D7F6F-69AD-12DA-6E77-CCC42F7B8170}"/>
                </a:ext>
              </a:extLst>
            </p:cNvPr>
            <p:cNvSpPr/>
            <p:nvPr/>
          </p:nvSpPr>
          <p:spPr>
            <a:xfrm>
              <a:off x="8334522" y="5757917"/>
              <a:ext cx="210393" cy="21210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1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0D9F811-0AB3-5818-270C-DB287256F39F}"/>
              </a:ext>
            </a:extLst>
          </p:cNvPr>
          <p:cNvGrpSpPr/>
          <p:nvPr/>
        </p:nvGrpSpPr>
        <p:grpSpPr>
          <a:xfrm>
            <a:off x="6177749" y="2765485"/>
            <a:ext cx="1519407" cy="394462"/>
            <a:chOff x="5486236" y="5652660"/>
            <a:chExt cx="1519407" cy="394462"/>
          </a:xfrm>
        </p:grpSpPr>
        <p:sp>
          <p:nvSpPr>
            <p:cNvPr id="64" name="Freeform 179">
              <a:extLst>
                <a:ext uri="{FF2B5EF4-FFF2-40B4-BE49-F238E27FC236}">
                  <a16:creationId xmlns:a16="http://schemas.microsoft.com/office/drawing/2014/main" id="{CA3BB050-F7F1-2E15-115F-2E43D8394E78}"/>
                </a:ext>
              </a:extLst>
            </p:cNvPr>
            <p:cNvSpPr/>
            <p:nvPr/>
          </p:nvSpPr>
          <p:spPr>
            <a:xfrm>
              <a:off x="5486236" y="5652660"/>
              <a:ext cx="1519407" cy="394462"/>
            </a:xfrm>
            <a:custGeom>
              <a:avLst/>
              <a:gdLst>
                <a:gd name="connsiteX0" fmla="*/ 0 w 762000"/>
                <a:gd name="connsiteY0" fmla="*/ 0 h 285750"/>
                <a:gd name="connsiteX1" fmla="*/ 762000 w 762000"/>
                <a:gd name="connsiteY1" fmla="*/ 0 h 285750"/>
                <a:gd name="connsiteX2" fmla="*/ 762000 w 762000"/>
                <a:gd name="connsiteY2" fmla="*/ 285750 h 285750"/>
                <a:gd name="connsiteX3" fmla="*/ 0 w 762000"/>
                <a:gd name="connsiteY3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285750">
                  <a:moveTo>
                    <a:pt x="0" y="0"/>
                  </a:moveTo>
                  <a:lnTo>
                    <a:pt x="762000" y="0"/>
                  </a:lnTo>
                  <a:lnTo>
                    <a:pt x="762000" y="285750"/>
                  </a:lnTo>
                  <a:lnTo>
                    <a:pt x="0" y="285750"/>
                  </a:lnTo>
                  <a:close/>
                </a:path>
              </a:pathLst>
            </a:custGeom>
            <a:solidFill>
              <a:srgbClr val="EEEEEE"/>
            </a:solidFill>
            <a:ln w="9525" cap="flat">
              <a:solidFill>
                <a:srgbClr val="36393D"/>
              </a:solidFill>
              <a:prstDash val="solid"/>
              <a:miter/>
            </a:ln>
          </p:spPr>
          <p:txBody>
            <a:bodyPr rot="0" spcFirstLastPara="0" vertOverflow="overflow" horzOverflow="overflow" vert="horz" wrap="non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DFAC1E66-DDCD-B675-03A4-C0B7B13C7047}"/>
                </a:ext>
              </a:extLst>
            </p:cNvPr>
            <p:cNvSpPr/>
            <p:nvPr/>
          </p:nvSpPr>
          <p:spPr>
            <a:xfrm>
              <a:off x="5964689" y="5757917"/>
              <a:ext cx="210393" cy="21210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60495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1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9B2A84C5-5394-A46B-1B9E-436F5C4C7D7A}"/>
                </a:ext>
              </a:extLst>
            </p:cNvPr>
            <p:cNvSpPr/>
            <p:nvPr/>
          </p:nvSpPr>
          <p:spPr>
            <a:xfrm>
              <a:off x="5645100" y="5757919"/>
              <a:ext cx="210393" cy="21210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60495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1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2528423-EB42-F0FE-C7B8-790BAD01F20A}"/>
                </a:ext>
              </a:extLst>
            </p:cNvPr>
            <p:cNvSpPr/>
            <p:nvPr/>
          </p:nvSpPr>
          <p:spPr>
            <a:xfrm>
              <a:off x="6333946" y="5761417"/>
              <a:ext cx="210393" cy="21210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60495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1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D0BF381-C1AE-8E76-6ECD-5BC485F7D297}"/>
                </a:ext>
              </a:extLst>
            </p:cNvPr>
            <p:cNvSpPr/>
            <p:nvPr/>
          </p:nvSpPr>
          <p:spPr>
            <a:xfrm>
              <a:off x="6666201" y="5757917"/>
              <a:ext cx="210393" cy="212103"/>
            </a:xfrm>
            <a:prstGeom prst="ellipse">
              <a:avLst/>
            </a:prstGeom>
            <a:solidFill>
              <a:schemeClr val="accent1">
                <a:alpha val="60495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1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7005E47-5ADE-12D8-476F-F5FA93A14456}"/>
                </a:ext>
              </a:extLst>
            </p:cNvPr>
            <p:cNvSpPr/>
            <p:nvPr/>
          </p:nvSpPr>
          <p:spPr>
            <a:xfrm>
              <a:off x="5969942" y="5759602"/>
              <a:ext cx="210393" cy="2121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0495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1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5960400-9250-4330-46A6-043564E11620}"/>
                </a:ext>
              </a:extLst>
            </p:cNvPr>
            <p:cNvSpPr/>
            <p:nvPr/>
          </p:nvSpPr>
          <p:spPr>
            <a:xfrm>
              <a:off x="6339199" y="5763102"/>
              <a:ext cx="210393" cy="2121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0495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1"/>
            </a:p>
          </p:txBody>
        </p:sp>
      </p:grp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27B7AA4-9FC2-C244-83AB-61221B23DC74}"/>
              </a:ext>
            </a:extLst>
          </p:cNvPr>
          <p:cNvCxnSpPr>
            <a:cxnSpLocks/>
            <a:stCxn id="42" idx="3"/>
          </p:cNvCxnSpPr>
          <p:nvPr/>
        </p:nvCxnSpPr>
        <p:spPr>
          <a:xfrm>
            <a:off x="1177123" y="2735456"/>
            <a:ext cx="361777" cy="12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E736BFB-7DB1-0674-4B10-E494108E2ED4}"/>
              </a:ext>
            </a:extLst>
          </p:cNvPr>
          <p:cNvCxnSpPr/>
          <p:nvPr/>
        </p:nvCxnSpPr>
        <p:spPr>
          <a:xfrm>
            <a:off x="1997960" y="2978478"/>
            <a:ext cx="2563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2F08D50E-5CD3-B648-0229-B5B7AF20C466}"/>
              </a:ext>
            </a:extLst>
          </p:cNvPr>
          <p:cNvCxnSpPr/>
          <p:nvPr/>
        </p:nvCxnSpPr>
        <p:spPr>
          <a:xfrm>
            <a:off x="2063215" y="3697942"/>
            <a:ext cx="0" cy="22513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E973B4EB-EA66-4182-1E72-1FE229FB50E5}"/>
              </a:ext>
            </a:extLst>
          </p:cNvPr>
          <p:cNvCxnSpPr>
            <a:cxnSpLocks/>
          </p:cNvCxnSpPr>
          <p:nvPr/>
        </p:nvCxnSpPr>
        <p:spPr>
          <a:xfrm flipV="1">
            <a:off x="2341792" y="2406857"/>
            <a:ext cx="7556509" cy="112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89587554-6E6F-A278-A214-C181E067C8EE}"/>
              </a:ext>
            </a:extLst>
          </p:cNvPr>
          <p:cNvSpPr txBox="1"/>
          <p:nvPr/>
        </p:nvSpPr>
        <p:spPr>
          <a:xfrm rot="16200000">
            <a:off x="1171718" y="4505752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A</a:t>
            </a:r>
            <a:r>
              <a:rPr lang="en-US" sz="1000" b="1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ttribute based</a:t>
            </a:r>
          </a:p>
          <a:p>
            <a:pPr algn="l"/>
            <a:r>
              <a:rPr lang="en-US" sz="1000" b="1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Partitioning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D89C805-B314-C744-CBC9-1F9E55A2A593}"/>
              </a:ext>
            </a:extLst>
          </p:cNvPr>
          <p:cNvSpPr txBox="1"/>
          <p:nvPr/>
        </p:nvSpPr>
        <p:spPr>
          <a:xfrm>
            <a:off x="5160686" y="2132938"/>
            <a:ext cx="20681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 Embedding based Partitioning</a:t>
            </a:r>
          </a:p>
        </p:txBody>
      </p:sp>
      <p:pic>
        <p:nvPicPr>
          <p:cNvPr id="77" name="Picture 76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3FDDFE65-F4D5-BBAB-710C-78FB759D4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129" y="3333264"/>
            <a:ext cx="3771149" cy="28283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56A6C8-FBB3-9513-448A-125A47043B1A}"/>
              </a:ext>
            </a:extLst>
          </p:cNvPr>
          <p:cNvSpPr txBox="1"/>
          <p:nvPr/>
        </p:nvSpPr>
        <p:spPr>
          <a:xfrm>
            <a:off x="945043" y="537889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Huffman </a:t>
            </a:r>
          </a:p>
          <a:p>
            <a:r>
              <a:rPr lang="en-US" dirty="0">
                <a:solidFill>
                  <a:schemeClr val="accent3"/>
                </a:solidFill>
              </a:rPr>
              <a:t>tree</a:t>
            </a:r>
          </a:p>
        </p:txBody>
      </p:sp>
    </p:spTree>
    <p:extLst>
      <p:ext uri="{BB962C8B-B14F-4D97-AF65-F5344CB8AC3E}">
        <p14:creationId xmlns:p14="http://schemas.microsoft.com/office/powerpoint/2010/main" val="164089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/>
      <p:bldP spid="17" grpId="0" animBg="1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  <p:bldP spid="37" grpId="0"/>
      <p:bldP spid="38" grpId="0" animBg="1"/>
      <p:bldP spid="39" grpId="0" animBg="1"/>
      <p:bldP spid="40" grpId="0"/>
      <p:bldP spid="43" grpId="0"/>
      <p:bldP spid="44" grpId="0"/>
      <p:bldP spid="75" grpId="0"/>
      <p:bldP spid="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EDAB3-F165-49FA-BF05-3959C5FAC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CAPS: Constrained Approximate Partition Search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DC0BB2-0B7E-BB1A-3B2A-C9775762148F}"/>
              </a:ext>
            </a:extLst>
          </p:cNvPr>
          <p:cNvSpPr txBox="1"/>
          <p:nvPr/>
        </p:nvSpPr>
        <p:spPr>
          <a:xfrm>
            <a:off x="336176" y="1406222"/>
            <a:ext cx="775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Query time -&gt; Query time /S                 S: number of </a:t>
            </a:r>
            <a:r>
              <a:rPr lang="en-US" sz="2000" dirty="0" err="1"/>
              <a:t>subpartitions</a:t>
            </a:r>
            <a:r>
              <a:rPr lang="en-US" sz="2000" dirty="0"/>
              <a:t> </a:t>
            </a:r>
          </a:p>
        </p:txBody>
      </p:sp>
      <p:sp>
        <p:nvSpPr>
          <p:cNvPr id="5" name="Freeform: Shape 7">
            <a:extLst>
              <a:ext uri="{FF2B5EF4-FFF2-40B4-BE49-F238E27FC236}">
                <a16:creationId xmlns:a16="http://schemas.microsoft.com/office/drawing/2014/main" id="{E14A260F-D77C-0103-9C5D-1A6BDA00183E}"/>
              </a:ext>
            </a:extLst>
          </p:cNvPr>
          <p:cNvSpPr/>
          <p:nvPr/>
        </p:nvSpPr>
        <p:spPr>
          <a:xfrm>
            <a:off x="2474210" y="4063321"/>
            <a:ext cx="381000" cy="476250"/>
          </a:xfrm>
          <a:custGeom>
            <a:avLst/>
            <a:gdLst>
              <a:gd name="connsiteX0" fmla="*/ 0 w 381000"/>
              <a:gd name="connsiteY0" fmla="*/ 142875 h 476250"/>
              <a:gd name="connsiteX1" fmla="*/ 190500 w 381000"/>
              <a:gd name="connsiteY1" fmla="*/ 0 h 476250"/>
              <a:gd name="connsiteX2" fmla="*/ 325184 w 381000"/>
              <a:gd name="connsiteY2" fmla="*/ 41815 h 476250"/>
              <a:gd name="connsiteX3" fmla="*/ 381000 w 381000"/>
              <a:gd name="connsiteY3" fmla="*/ 142875 h 476250"/>
              <a:gd name="connsiteX4" fmla="*/ 381000 w 381000"/>
              <a:gd name="connsiteY4" fmla="*/ 333375 h 476250"/>
              <a:gd name="connsiteX5" fmla="*/ 190500 w 381000"/>
              <a:gd name="connsiteY5" fmla="*/ 476250 h 476250"/>
              <a:gd name="connsiteX6" fmla="*/ 0 w 381000"/>
              <a:gd name="connsiteY6" fmla="*/ 333375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00" h="476250">
                <a:moveTo>
                  <a:pt x="0" y="142875"/>
                </a:moveTo>
                <a:cubicBezTo>
                  <a:pt x="0" y="64008"/>
                  <a:pt x="85249" y="0"/>
                  <a:pt x="190500" y="0"/>
                </a:cubicBezTo>
                <a:cubicBezTo>
                  <a:pt x="240983" y="0"/>
                  <a:pt x="289465" y="15050"/>
                  <a:pt x="325184" y="41815"/>
                </a:cubicBezTo>
                <a:cubicBezTo>
                  <a:pt x="360902" y="68675"/>
                  <a:pt x="381000" y="104966"/>
                  <a:pt x="381000" y="142875"/>
                </a:cubicBezTo>
                <a:lnTo>
                  <a:pt x="381000" y="333375"/>
                </a:lnTo>
                <a:cubicBezTo>
                  <a:pt x="381000" y="412242"/>
                  <a:pt x="295751" y="476250"/>
                  <a:pt x="190500" y="476250"/>
                </a:cubicBezTo>
                <a:cubicBezTo>
                  <a:pt x="85249" y="476250"/>
                  <a:pt x="0" y="412242"/>
                  <a:pt x="0" y="333375"/>
                </a:cubicBezTo>
                <a:close/>
              </a:path>
            </a:pathLst>
          </a:custGeom>
          <a:solidFill>
            <a:srgbClr val="FFCC99"/>
          </a:solidFill>
          <a:ln w="9525" cap="flat">
            <a:solidFill>
              <a:srgbClr val="36393D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11">
            <a:extLst>
              <a:ext uri="{FF2B5EF4-FFF2-40B4-BE49-F238E27FC236}">
                <a16:creationId xmlns:a16="http://schemas.microsoft.com/office/drawing/2014/main" id="{90C81DCC-D970-EC39-EA1E-F65CB56E6F87}"/>
              </a:ext>
            </a:extLst>
          </p:cNvPr>
          <p:cNvSpPr/>
          <p:nvPr/>
        </p:nvSpPr>
        <p:spPr>
          <a:xfrm>
            <a:off x="2474210" y="4206196"/>
            <a:ext cx="381000" cy="142875"/>
          </a:xfrm>
          <a:custGeom>
            <a:avLst/>
            <a:gdLst>
              <a:gd name="connsiteX0" fmla="*/ 381000 w 381000"/>
              <a:gd name="connsiteY0" fmla="*/ 0 h 142875"/>
              <a:gd name="connsiteX1" fmla="*/ 190500 w 381000"/>
              <a:gd name="connsiteY1" fmla="*/ 142875 h 142875"/>
              <a:gd name="connsiteX2" fmla="*/ 0 w 381000"/>
              <a:gd name="connsiteY2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142875">
                <a:moveTo>
                  <a:pt x="381000" y="0"/>
                </a:moveTo>
                <a:cubicBezTo>
                  <a:pt x="381000" y="78867"/>
                  <a:pt x="295751" y="142875"/>
                  <a:pt x="190500" y="142875"/>
                </a:cubicBezTo>
                <a:cubicBezTo>
                  <a:pt x="85249" y="142875"/>
                  <a:pt x="0" y="78867"/>
                  <a:pt x="0" y="0"/>
                </a:cubicBezTo>
              </a:path>
            </a:pathLst>
          </a:custGeom>
          <a:noFill/>
          <a:ln w="9525" cap="flat">
            <a:solidFill>
              <a:srgbClr val="36393D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12">
            <a:extLst>
              <a:ext uri="{FF2B5EF4-FFF2-40B4-BE49-F238E27FC236}">
                <a16:creationId xmlns:a16="http://schemas.microsoft.com/office/drawing/2014/main" id="{54DA8DFD-8868-C33D-D294-4B1888E08008}"/>
              </a:ext>
            </a:extLst>
          </p:cNvPr>
          <p:cNvSpPr/>
          <p:nvPr/>
        </p:nvSpPr>
        <p:spPr>
          <a:xfrm>
            <a:off x="3617210" y="5396821"/>
            <a:ext cx="381000" cy="476250"/>
          </a:xfrm>
          <a:custGeom>
            <a:avLst/>
            <a:gdLst>
              <a:gd name="connsiteX0" fmla="*/ 0 w 381000"/>
              <a:gd name="connsiteY0" fmla="*/ 142875 h 476250"/>
              <a:gd name="connsiteX1" fmla="*/ 190500 w 381000"/>
              <a:gd name="connsiteY1" fmla="*/ 0 h 476250"/>
              <a:gd name="connsiteX2" fmla="*/ 325184 w 381000"/>
              <a:gd name="connsiteY2" fmla="*/ 41815 h 476250"/>
              <a:gd name="connsiteX3" fmla="*/ 381000 w 381000"/>
              <a:gd name="connsiteY3" fmla="*/ 142875 h 476250"/>
              <a:gd name="connsiteX4" fmla="*/ 381000 w 381000"/>
              <a:gd name="connsiteY4" fmla="*/ 333375 h 476250"/>
              <a:gd name="connsiteX5" fmla="*/ 190500 w 381000"/>
              <a:gd name="connsiteY5" fmla="*/ 476250 h 476250"/>
              <a:gd name="connsiteX6" fmla="*/ 0 w 381000"/>
              <a:gd name="connsiteY6" fmla="*/ 333375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00" h="476250">
                <a:moveTo>
                  <a:pt x="0" y="142875"/>
                </a:moveTo>
                <a:cubicBezTo>
                  <a:pt x="0" y="64008"/>
                  <a:pt x="85249" y="0"/>
                  <a:pt x="190500" y="0"/>
                </a:cubicBezTo>
                <a:cubicBezTo>
                  <a:pt x="240982" y="0"/>
                  <a:pt x="289465" y="15049"/>
                  <a:pt x="325184" y="41815"/>
                </a:cubicBezTo>
                <a:cubicBezTo>
                  <a:pt x="360902" y="68675"/>
                  <a:pt x="381000" y="104965"/>
                  <a:pt x="381000" y="142875"/>
                </a:cubicBezTo>
                <a:lnTo>
                  <a:pt x="381000" y="333375"/>
                </a:lnTo>
                <a:cubicBezTo>
                  <a:pt x="381000" y="412242"/>
                  <a:pt x="295751" y="476250"/>
                  <a:pt x="190500" y="476250"/>
                </a:cubicBezTo>
                <a:cubicBezTo>
                  <a:pt x="85249" y="476250"/>
                  <a:pt x="0" y="412242"/>
                  <a:pt x="0" y="333375"/>
                </a:cubicBezTo>
                <a:close/>
              </a:path>
            </a:pathLst>
          </a:custGeom>
          <a:solidFill>
            <a:srgbClr val="FFCC99"/>
          </a:solidFill>
          <a:ln w="9525" cap="flat">
            <a:solidFill>
              <a:srgbClr val="36393D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13">
            <a:extLst>
              <a:ext uri="{FF2B5EF4-FFF2-40B4-BE49-F238E27FC236}">
                <a16:creationId xmlns:a16="http://schemas.microsoft.com/office/drawing/2014/main" id="{7A6B511F-29BE-AEB0-210A-2C204BC38E2D}"/>
              </a:ext>
            </a:extLst>
          </p:cNvPr>
          <p:cNvSpPr/>
          <p:nvPr/>
        </p:nvSpPr>
        <p:spPr>
          <a:xfrm>
            <a:off x="3617210" y="5539696"/>
            <a:ext cx="381000" cy="142875"/>
          </a:xfrm>
          <a:custGeom>
            <a:avLst/>
            <a:gdLst>
              <a:gd name="connsiteX0" fmla="*/ 381000 w 381000"/>
              <a:gd name="connsiteY0" fmla="*/ 0 h 142875"/>
              <a:gd name="connsiteX1" fmla="*/ 190500 w 381000"/>
              <a:gd name="connsiteY1" fmla="*/ 142875 h 142875"/>
              <a:gd name="connsiteX2" fmla="*/ 0 w 381000"/>
              <a:gd name="connsiteY2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142875">
                <a:moveTo>
                  <a:pt x="381000" y="0"/>
                </a:moveTo>
                <a:cubicBezTo>
                  <a:pt x="381000" y="78867"/>
                  <a:pt x="295751" y="142875"/>
                  <a:pt x="190500" y="142875"/>
                </a:cubicBezTo>
                <a:cubicBezTo>
                  <a:pt x="85249" y="142875"/>
                  <a:pt x="0" y="78867"/>
                  <a:pt x="0" y="0"/>
                </a:cubicBezTo>
              </a:path>
            </a:pathLst>
          </a:custGeom>
          <a:noFill/>
          <a:ln w="9525" cap="flat">
            <a:solidFill>
              <a:srgbClr val="36393D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15">
            <a:extLst>
              <a:ext uri="{FF2B5EF4-FFF2-40B4-BE49-F238E27FC236}">
                <a16:creationId xmlns:a16="http://schemas.microsoft.com/office/drawing/2014/main" id="{36B91427-5A47-AEA1-4B87-50C353B62A43}"/>
              </a:ext>
            </a:extLst>
          </p:cNvPr>
          <p:cNvSpPr/>
          <p:nvPr/>
        </p:nvSpPr>
        <p:spPr>
          <a:xfrm>
            <a:off x="3045710" y="4730071"/>
            <a:ext cx="381000" cy="476250"/>
          </a:xfrm>
          <a:custGeom>
            <a:avLst/>
            <a:gdLst>
              <a:gd name="connsiteX0" fmla="*/ 0 w 381000"/>
              <a:gd name="connsiteY0" fmla="*/ 142875 h 476250"/>
              <a:gd name="connsiteX1" fmla="*/ 190500 w 381000"/>
              <a:gd name="connsiteY1" fmla="*/ 0 h 476250"/>
              <a:gd name="connsiteX2" fmla="*/ 325184 w 381000"/>
              <a:gd name="connsiteY2" fmla="*/ 41815 h 476250"/>
              <a:gd name="connsiteX3" fmla="*/ 381000 w 381000"/>
              <a:gd name="connsiteY3" fmla="*/ 142875 h 476250"/>
              <a:gd name="connsiteX4" fmla="*/ 381000 w 381000"/>
              <a:gd name="connsiteY4" fmla="*/ 333375 h 476250"/>
              <a:gd name="connsiteX5" fmla="*/ 190500 w 381000"/>
              <a:gd name="connsiteY5" fmla="*/ 476250 h 476250"/>
              <a:gd name="connsiteX6" fmla="*/ 0 w 381000"/>
              <a:gd name="connsiteY6" fmla="*/ 333375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00" h="476250">
                <a:moveTo>
                  <a:pt x="0" y="142875"/>
                </a:moveTo>
                <a:cubicBezTo>
                  <a:pt x="0" y="64008"/>
                  <a:pt x="85249" y="0"/>
                  <a:pt x="190500" y="0"/>
                </a:cubicBezTo>
                <a:cubicBezTo>
                  <a:pt x="240983" y="0"/>
                  <a:pt x="289465" y="15050"/>
                  <a:pt x="325184" y="41815"/>
                </a:cubicBezTo>
                <a:cubicBezTo>
                  <a:pt x="360902" y="68675"/>
                  <a:pt x="381000" y="104966"/>
                  <a:pt x="381000" y="142875"/>
                </a:cubicBezTo>
                <a:lnTo>
                  <a:pt x="381000" y="333375"/>
                </a:lnTo>
                <a:cubicBezTo>
                  <a:pt x="381000" y="412242"/>
                  <a:pt x="295751" y="476250"/>
                  <a:pt x="190500" y="476250"/>
                </a:cubicBezTo>
                <a:cubicBezTo>
                  <a:pt x="85249" y="476250"/>
                  <a:pt x="0" y="412242"/>
                  <a:pt x="0" y="333375"/>
                </a:cubicBezTo>
                <a:close/>
              </a:path>
            </a:pathLst>
          </a:custGeom>
          <a:solidFill>
            <a:srgbClr val="B1DDF0"/>
          </a:solidFill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16">
            <a:extLst>
              <a:ext uri="{FF2B5EF4-FFF2-40B4-BE49-F238E27FC236}">
                <a16:creationId xmlns:a16="http://schemas.microsoft.com/office/drawing/2014/main" id="{0F81D25C-8174-AAD9-C118-39ABEDE9210D}"/>
              </a:ext>
            </a:extLst>
          </p:cNvPr>
          <p:cNvSpPr/>
          <p:nvPr/>
        </p:nvSpPr>
        <p:spPr>
          <a:xfrm>
            <a:off x="3045710" y="4872946"/>
            <a:ext cx="381000" cy="142875"/>
          </a:xfrm>
          <a:custGeom>
            <a:avLst/>
            <a:gdLst>
              <a:gd name="connsiteX0" fmla="*/ 381000 w 381000"/>
              <a:gd name="connsiteY0" fmla="*/ 0 h 142875"/>
              <a:gd name="connsiteX1" fmla="*/ 190500 w 381000"/>
              <a:gd name="connsiteY1" fmla="*/ 142875 h 142875"/>
              <a:gd name="connsiteX2" fmla="*/ 0 w 381000"/>
              <a:gd name="connsiteY2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142875">
                <a:moveTo>
                  <a:pt x="381000" y="0"/>
                </a:moveTo>
                <a:cubicBezTo>
                  <a:pt x="381000" y="78867"/>
                  <a:pt x="295751" y="142875"/>
                  <a:pt x="190500" y="142875"/>
                </a:cubicBezTo>
                <a:cubicBezTo>
                  <a:pt x="85249" y="142875"/>
                  <a:pt x="0" y="78867"/>
                  <a:pt x="0" y="0"/>
                </a:cubicBez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7">
            <a:extLst>
              <a:ext uri="{FF2B5EF4-FFF2-40B4-BE49-F238E27FC236}">
                <a16:creationId xmlns:a16="http://schemas.microsoft.com/office/drawing/2014/main" id="{A9FD27F7-E02C-2842-CF5F-0056CBE4AC5F}"/>
              </a:ext>
            </a:extLst>
          </p:cNvPr>
          <p:cNvSpPr/>
          <p:nvPr/>
        </p:nvSpPr>
        <p:spPr>
          <a:xfrm>
            <a:off x="4474460" y="5396821"/>
            <a:ext cx="381000" cy="476250"/>
          </a:xfrm>
          <a:custGeom>
            <a:avLst/>
            <a:gdLst>
              <a:gd name="connsiteX0" fmla="*/ 0 w 381000"/>
              <a:gd name="connsiteY0" fmla="*/ 142875 h 476250"/>
              <a:gd name="connsiteX1" fmla="*/ 190500 w 381000"/>
              <a:gd name="connsiteY1" fmla="*/ 0 h 476250"/>
              <a:gd name="connsiteX2" fmla="*/ 325184 w 381000"/>
              <a:gd name="connsiteY2" fmla="*/ 41815 h 476250"/>
              <a:gd name="connsiteX3" fmla="*/ 381000 w 381000"/>
              <a:gd name="connsiteY3" fmla="*/ 142875 h 476250"/>
              <a:gd name="connsiteX4" fmla="*/ 381000 w 381000"/>
              <a:gd name="connsiteY4" fmla="*/ 333375 h 476250"/>
              <a:gd name="connsiteX5" fmla="*/ 190500 w 381000"/>
              <a:gd name="connsiteY5" fmla="*/ 476250 h 476250"/>
              <a:gd name="connsiteX6" fmla="*/ 0 w 381000"/>
              <a:gd name="connsiteY6" fmla="*/ 333375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00" h="476250">
                <a:moveTo>
                  <a:pt x="0" y="142875"/>
                </a:moveTo>
                <a:cubicBezTo>
                  <a:pt x="0" y="64008"/>
                  <a:pt x="85249" y="0"/>
                  <a:pt x="190500" y="0"/>
                </a:cubicBezTo>
                <a:cubicBezTo>
                  <a:pt x="240982" y="0"/>
                  <a:pt x="289465" y="15049"/>
                  <a:pt x="325184" y="41815"/>
                </a:cubicBezTo>
                <a:cubicBezTo>
                  <a:pt x="360902" y="68675"/>
                  <a:pt x="381000" y="104965"/>
                  <a:pt x="381000" y="142875"/>
                </a:cubicBezTo>
                <a:lnTo>
                  <a:pt x="381000" y="333375"/>
                </a:lnTo>
                <a:cubicBezTo>
                  <a:pt x="381000" y="412242"/>
                  <a:pt x="295751" y="476250"/>
                  <a:pt x="190500" y="476250"/>
                </a:cubicBezTo>
                <a:cubicBezTo>
                  <a:pt x="85249" y="476250"/>
                  <a:pt x="0" y="412242"/>
                  <a:pt x="0" y="333375"/>
                </a:cubicBezTo>
                <a:close/>
              </a:path>
            </a:pathLst>
          </a:custGeom>
          <a:solidFill>
            <a:srgbClr val="FFCC99"/>
          </a:solidFill>
          <a:ln w="9525" cap="flat">
            <a:solidFill>
              <a:srgbClr val="36393D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8">
            <a:extLst>
              <a:ext uri="{FF2B5EF4-FFF2-40B4-BE49-F238E27FC236}">
                <a16:creationId xmlns:a16="http://schemas.microsoft.com/office/drawing/2014/main" id="{CB936F5A-F213-94DD-BEE5-6A09484E3106}"/>
              </a:ext>
            </a:extLst>
          </p:cNvPr>
          <p:cNvSpPr/>
          <p:nvPr/>
        </p:nvSpPr>
        <p:spPr>
          <a:xfrm>
            <a:off x="4474460" y="5539696"/>
            <a:ext cx="381000" cy="142875"/>
          </a:xfrm>
          <a:custGeom>
            <a:avLst/>
            <a:gdLst>
              <a:gd name="connsiteX0" fmla="*/ 381000 w 381000"/>
              <a:gd name="connsiteY0" fmla="*/ 0 h 142875"/>
              <a:gd name="connsiteX1" fmla="*/ 190500 w 381000"/>
              <a:gd name="connsiteY1" fmla="*/ 142875 h 142875"/>
              <a:gd name="connsiteX2" fmla="*/ 0 w 381000"/>
              <a:gd name="connsiteY2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142875">
                <a:moveTo>
                  <a:pt x="381000" y="0"/>
                </a:moveTo>
                <a:cubicBezTo>
                  <a:pt x="381000" y="78867"/>
                  <a:pt x="295751" y="142875"/>
                  <a:pt x="190500" y="142875"/>
                </a:cubicBezTo>
                <a:cubicBezTo>
                  <a:pt x="85249" y="142875"/>
                  <a:pt x="0" y="78867"/>
                  <a:pt x="0" y="0"/>
                </a:cubicBezTo>
              </a:path>
            </a:pathLst>
          </a:custGeom>
          <a:noFill/>
          <a:ln w="9525" cap="flat">
            <a:solidFill>
              <a:srgbClr val="36393D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9">
            <a:extLst>
              <a:ext uri="{FF2B5EF4-FFF2-40B4-BE49-F238E27FC236}">
                <a16:creationId xmlns:a16="http://schemas.microsoft.com/office/drawing/2014/main" id="{6AE26548-FA15-BDB3-4E3C-BFD5E878D73B}"/>
              </a:ext>
            </a:extLst>
          </p:cNvPr>
          <p:cNvSpPr/>
          <p:nvPr/>
        </p:nvSpPr>
        <p:spPr>
          <a:xfrm>
            <a:off x="2664710" y="3587071"/>
            <a:ext cx="476250" cy="476250"/>
          </a:xfrm>
          <a:custGeom>
            <a:avLst/>
            <a:gdLst>
              <a:gd name="connsiteX0" fmla="*/ 0 w 476250"/>
              <a:gd name="connsiteY0" fmla="*/ 476250 h 476250"/>
              <a:gd name="connsiteX1" fmla="*/ 476250 w 476250"/>
              <a:gd name="connsiteY1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" h="476250">
                <a:moveTo>
                  <a:pt x="0" y="476250"/>
                </a:moveTo>
                <a:lnTo>
                  <a:pt x="476250" y="0"/>
                </a:lnTo>
              </a:path>
            </a:pathLst>
          </a:custGeom>
          <a:noFill/>
          <a:ln w="9525" cap="flat">
            <a:solidFill>
              <a:srgbClr val="000000"/>
            </a:solidFill>
            <a:custDash>
              <a:ds d="225000" sp="225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EC264E-7291-A599-090F-C6CF3FE91A42}"/>
              </a:ext>
            </a:extLst>
          </p:cNvPr>
          <p:cNvSpPr txBox="1"/>
          <p:nvPr/>
        </p:nvSpPr>
        <p:spPr>
          <a:xfrm>
            <a:off x="2501832" y="3698513"/>
            <a:ext cx="9236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Price &lt;$100</a:t>
            </a:r>
          </a:p>
        </p:txBody>
      </p:sp>
      <p:sp>
        <p:nvSpPr>
          <p:cNvPr id="15" name="Freeform: Shape 21">
            <a:extLst>
              <a:ext uri="{FF2B5EF4-FFF2-40B4-BE49-F238E27FC236}">
                <a16:creationId xmlns:a16="http://schemas.microsoft.com/office/drawing/2014/main" id="{5F385A99-0FFD-D04A-A32A-BEC007ACA7ED}"/>
              </a:ext>
            </a:extLst>
          </p:cNvPr>
          <p:cNvSpPr/>
          <p:nvPr/>
        </p:nvSpPr>
        <p:spPr>
          <a:xfrm>
            <a:off x="3236210" y="4253821"/>
            <a:ext cx="476250" cy="476250"/>
          </a:xfrm>
          <a:custGeom>
            <a:avLst/>
            <a:gdLst>
              <a:gd name="connsiteX0" fmla="*/ 0 w 476250"/>
              <a:gd name="connsiteY0" fmla="*/ 476250 h 476250"/>
              <a:gd name="connsiteX1" fmla="*/ 476250 w 476250"/>
              <a:gd name="connsiteY1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" h="476250">
                <a:moveTo>
                  <a:pt x="0" y="476250"/>
                </a:moveTo>
                <a:lnTo>
                  <a:pt x="476250" y="0"/>
                </a:lnTo>
              </a:path>
            </a:pathLst>
          </a:custGeom>
          <a:noFill/>
          <a:ln w="19050" cap="flat">
            <a:solidFill>
              <a:srgbClr val="0000F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A7AAB2-4716-F76B-4DC4-9FB3F1CC05DB}"/>
              </a:ext>
            </a:extLst>
          </p:cNvPr>
          <p:cNvSpPr txBox="1"/>
          <p:nvPr/>
        </p:nvSpPr>
        <p:spPr>
          <a:xfrm>
            <a:off x="3044757" y="4365263"/>
            <a:ext cx="851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Overnigh</a:t>
            </a:r>
            <a:r>
              <a:rPr lang="en-US" sz="1000" b="1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t delivery</a:t>
            </a:r>
            <a:endParaRPr lang="en-US" sz="1000" b="1" spc="0" baseline="0" dirty="0">
              <a:ln/>
              <a:solidFill>
                <a:srgbClr val="000000"/>
              </a:solidFill>
              <a:latin typeface="Helvetica"/>
              <a:cs typeface="Helvetica"/>
              <a:sym typeface="Helvetica"/>
              <a:rtl val="0"/>
            </a:endParaRPr>
          </a:p>
        </p:txBody>
      </p:sp>
      <p:sp>
        <p:nvSpPr>
          <p:cNvPr id="17" name="Freeform: Shape 23">
            <a:extLst>
              <a:ext uri="{FF2B5EF4-FFF2-40B4-BE49-F238E27FC236}">
                <a16:creationId xmlns:a16="http://schemas.microsoft.com/office/drawing/2014/main" id="{167C27B6-7C74-09D4-15B2-F5282353A7E0}"/>
              </a:ext>
            </a:extLst>
          </p:cNvPr>
          <p:cNvSpPr/>
          <p:nvPr/>
        </p:nvSpPr>
        <p:spPr>
          <a:xfrm>
            <a:off x="3140960" y="3587071"/>
            <a:ext cx="571500" cy="666750"/>
          </a:xfrm>
          <a:custGeom>
            <a:avLst/>
            <a:gdLst>
              <a:gd name="connsiteX0" fmla="*/ 0 w 571500"/>
              <a:gd name="connsiteY0" fmla="*/ 0 h 666750"/>
              <a:gd name="connsiteX1" fmla="*/ 571500 w 571500"/>
              <a:gd name="connsiteY1" fmla="*/ 66675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00" h="666750">
                <a:moveTo>
                  <a:pt x="0" y="0"/>
                </a:moveTo>
                <a:lnTo>
                  <a:pt x="571500" y="666750"/>
                </a:lnTo>
              </a:path>
            </a:pathLst>
          </a:custGeom>
          <a:noFill/>
          <a:ln w="19050" cap="flat">
            <a:solidFill>
              <a:srgbClr val="0000F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24">
            <a:extLst>
              <a:ext uri="{FF2B5EF4-FFF2-40B4-BE49-F238E27FC236}">
                <a16:creationId xmlns:a16="http://schemas.microsoft.com/office/drawing/2014/main" id="{59D7DF32-271E-3AEF-FB33-EDE3E74F25DA}"/>
              </a:ext>
            </a:extLst>
          </p:cNvPr>
          <p:cNvSpPr/>
          <p:nvPr/>
        </p:nvSpPr>
        <p:spPr>
          <a:xfrm>
            <a:off x="3712460" y="4253821"/>
            <a:ext cx="952500" cy="1143000"/>
          </a:xfrm>
          <a:custGeom>
            <a:avLst/>
            <a:gdLst>
              <a:gd name="connsiteX0" fmla="*/ 952500 w 952500"/>
              <a:gd name="connsiteY0" fmla="*/ 1143000 h 1143000"/>
              <a:gd name="connsiteX1" fmla="*/ 0 w 952500"/>
              <a:gd name="connsiteY1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00" h="1143000">
                <a:moveTo>
                  <a:pt x="952500" y="1143000"/>
                </a:moveTo>
                <a:lnTo>
                  <a:pt x="0" y="0"/>
                </a:lnTo>
              </a:path>
            </a:pathLst>
          </a:custGeom>
          <a:noFill/>
          <a:ln w="9525" cap="flat">
            <a:solidFill>
              <a:srgbClr val="000000"/>
            </a:solidFill>
            <a:custDash>
              <a:ds d="225000" sp="225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B20098-D5FC-BF1A-9435-34775EF5A9F1}"/>
              </a:ext>
            </a:extLst>
          </p:cNvPr>
          <p:cNvSpPr txBox="1"/>
          <p:nvPr/>
        </p:nvSpPr>
        <p:spPr>
          <a:xfrm>
            <a:off x="4335395" y="5117738"/>
            <a:ext cx="4619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Rest</a:t>
            </a:r>
          </a:p>
        </p:txBody>
      </p:sp>
      <p:sp>
        <p:nvSpPr>
          <p:cNvPr id="20" name="Freeform: Shape 26">
            <a:extLst>
              <a:ext uri="{FF2B5EF4-FFF2-40B4-BE49-F238E27FC236}">
                <a16:creationId xmlns:a16="http://schemas.microsoft.com/office/drawing/2014/main" id="{D4B3CF46-F28E-8911-3737-4DB36B228EBC}"/>
              </a:ext>
            </a:extLst>
          </p:cNvPr>
          <p:cNvSpPr/>
          <p:nvPr/>
        </p:nvSpPr>
        <p:spPr>
          <a:xfrm>
            <a:off x="3807710" y="4920571"/>
            <a:ext cx="476250" cy="476250"/>
          </a:xfrm>
          <a:custGeom>
            <a:avLst/>
            <a:gdLst>
              <a:gd name="connsiteX0" fmla="*/ 0 w 476250"/>
              <a:gd name="connsiteY0" fmla="*/ 476250 h 476250"/>
              <a:gd name="connsiteX1" fmla="*/ 476250 w 476250"/>
              <a:gd name="connsiteY1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" h="476250">
                <a:moveTo>
                  <a:pt x="0" y="476250"/>
                </a:moveTo>
                <a:lnTo>
                  <a:pt x="476250" y="0"/>
                </a:lnTo>
              </a:path>
            </a:pathLst>
          </a:custGeom>
          <a:noFill/>
          <a:ln w="9525" cap="flat">
            <a:solidFill>
              <a:srgbClr val="000000"/>
            </a:solidFill>
            <a:custDash>
              <a:ds d="225000" sp="225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EC3231-39F0-94FF-36DF-E753AFBBB478}"/>
              </a:ext>
            </a:extLst>
          </p:cNvPr>
          <p:cNvSpPr txBox="1"/>
          <p:nvPr/>
        </p:nvSpPr>
        <p:spPr>
          <a:xfrm>
            <a:off x="3358284" y="5029929"/>
            <a:ext cx="10021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Size: Me</a:t>
            </a:r>
            <a:r>
              <a:rPr lang="en-US" sz="1000" b="1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dium</a:t>
            </a:r>
            <a:endParaRPr lang="en-US" sz="1000" b="1" spc="0" baseline="0" dirty="0">
              <a:ln/>
              <a:solidFill>
                <a:srgbClr val="000000"/>
              </a:solidFill>
              <a:latin typeface="Helvetica"/>
              <a:cs typeface="Helvetica"/>
              <a:sym typeface="Helvetica"/>
              <a:rtl val="0"/>
            </a:endParaRPr>
          </a:p>
        </p:txBody>
      </p:sp>
      <p:sp>
        <p:nvSpPr>
          <p:cNvPr id="22" name="Freeform: Shape 28">
            <a:extLst>
              <a:ext uri="{FF2B5EF4-FFF2-40B4-BE49-F238E27FC236}">
                <a16:creationId xmlns:a16="http://schemas.microsoft.com/office/drawing/2014/main" id="{BDC845D0-2DAC-53FC-9703-5FF4B0C9446B}"/>
              </a:ext>
            </a:extLst>
          </p:cNvPr>
          <p:cNvSpPr/>
          <p:nvPr/>
        </p:nvSpPr>
        <p:spPr>
          <a:xfrm>
            <a:off x="5245985" y="5396821"/>
            <a:ext cx="381000" cy="476250"/>
          </a:xfrm>
          <a:custGeom>
            <a:avLst/>
            <a:gdLst>
              <a:gd name="connsiteX0" fmla="*/ 0 w 381000"/>
              <a:gd name="connsiteY0" fmla="*/ 142875 h 476250"/>
              <a:gd name="connsiteX1" fmla="*/ 190500 w 381000"/>
              <a:gd name="connsiteY1" fmla="*/ 0 h 476250"/>
              <a:gd name="connsiteX2" fmla="*/ 325184 w 381000"/>
              <a:gd name="connsiteY2" fmla="*/ 41815 h 476250"/>
              <a:gd name="connsiteX3" fmla="*/ 381000 w 381000"/>
              <a:gd name="connsiteY3" fmla="*/ 142875 h 476250"/>
              <a:gd name="connsiteX4" fmla="*/ 381000 w 381000"/>
              <a:gd name="connsiteY4" fmla="*/ 333375 h 476250"/>
              <a:gd name="connsiteX5" fmla="*/ 190500 w 381000"/>
              <a:gd name="connsiteY5" fmla="*/ 476250 h 476250"/>
              <a:gd name="connsiteX6" fmla="*/ 0 w 381000"/>
              <a:gd name="connsiteY6" fmla="*/ 333375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00" h="476250">
                <a:moveTo>
                  <a:pt x="0" y="142875"/>
                </a:moveTo>
                <a:cubicBezTo>
                  <a:pt x="0" y="64008"/>
                  <a:pt x="85249" y="0"/>
                  <a:pt x="190500" y="0"/>
                </a:cubicBezTo>
                <a:cubicBezTo>
                  <a:pt x="240982" y="0"/>
                  <a:pt x="289465" y="15049"/>
                  <a:pt x="325184" y="41815"/>
                </a:cubicBezTo>
                <a:cubicBezTo>
                  <a:pt x="360902" y="68675"/>
                  <a:pt x="381000" y="104965"/>
                  <a:pt x="381000" y="142875"/>
                </a:cubicBezTo>
                <a:lnTo>
                  <a:pt x="381000" y="333375"/>
                </a:lnTo>
                <a:cubicBezTo>
                  <a:pt x="381000" y="412242"/>
                  <a:pt x="295751" y="476250"/>
                  <a:pt x="190500" y="476250"/>
                </a:cubicBezTo>
                <a:cubicBezTo>
                  <a:pt x="85249" y="476250"/>
                  <a:pt x="0" y="412242"/>
                  <a:pt x="0" y="333375"/>
                </a:cubicBezTo>
                <a:close/>
              </a:path>
            </a:pathLst>
          </a:custGeom>
          <a:solidFill>
            <a:srgbClr val="FFCC99"/>
          </a:solidFill>
          <a:ln w="9525" cap="flat">
            <a:solidFill>
              <a:srgbClr val="36393D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9">
            <a:extLst>
              <a:ext uri="{FF2B5EF4-FFF2-40B4-BE49-F238E27FC236}">
                <a16:creationId xmlns:a16="http://schemas.microsoft.com/office/drawing/2014/main" id="{3468096F-A1F4-D08C-BA5B-11AE708E0F76}"/>
              </a:ext>
            </a:extLst>
          </p:cNvPr>
          <p:cNvSpPr/>
          <p:nvPr/>
        </p:nvSpPr>
        <p:spPr>
          <a:xfrm>
            <a:off x="5245985" y="5539696"/>
            <a:ext cx="381000" cy="142875"/>
          </a:xfrm>
          <a:custGeom>
            <a:avLst/>
            <a:gdLst>
              <a:gd name="connsiteX0" fmla="*/ 381000 w 381000"/>
              <a:gd name="connsiteY0" fmla="*/ 0 h 142875"/>
              <a:gd name="connsiteX1" fmla="*/ 190500 w 381000"/>
              <a:gd name="connsiteY1" fmla="*/ 142875 h 142875"/>
              <a:gd name="connsiteX2" fmla="*/ 0 w 381000"/>
              <a:gd name="connsiteY2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142875">
                <a:moveTo>
                  <a:pt x="381000" y="0"/>
                </a:moveTo>
                <a:cubicBezTo>
                  <a:pt x="381000" y="78867"/>
                  <a:pt x="295751" y="142875"/>
                  <a:pt x="190500" y="142875"/>
                </a:cubicBezTo>
                <a:cubicBezTo>
                  <a:pt x="85249" y="142875"/>
                  <a:pt x="0" y="78867"/>
                  <a:pt x="0" y="0"/>
                </a:cubicBezTo>
              </a:path>
            </a:pathLst>
          </a:custGeom>
          <a:noFill/>
          <a:ln w="9525" cap="flat">
            <a:solidFill>
              <a:srgbClr val="36393D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30">
            <a:extLst>
              <a:ext uri="{FF2B5EF4-FFF2-40B4-BE49-F238E27FC236}">
                <a16:creationId xmlns:a16="http://schemas.microsoft.com/office/drawing/2014/main" id="{A2D4D49E-2FC7-5848-91F9-4A85A95DF535}"/>
              </a:ext>
            </a:extLst>
          </p:cNvPr>
          <p:cNvSpPr/>
          <p:nvPr/>
        </p:nvSpPr>
        <p:spPr>
          <a:xfrm>
            <a:off x="4674485" y="4730071"/>
            <a:ext cx="381000" cy="476250"/>
          </a:xfrm>
          <a:custGeom>
            <a:avLst/>
            <a:gdLst>
              <a:gd name="connsiteX0" fmla="*/ 0 w 381000"/>
              <a:gd name="connsiteY0" fmla="*/ 142875 h 476250"/>
              <a:gd name="connsiteX1" fmla="*/ 190500 w 381000"/>
              <a:gd name="connsiteY1" fmla="*/ 0 h 476250"/>
              <a:gd name="connsiteX2" fmla="*/ 325184 w 381000"/>
              <a:gd name="connsiteY2" fmla="*/ 41815 h 476250"/>
              <a:gd name="connsiteX3" fmla="*/ 381000 w 381000"/>
              <a:gd name="connsiteY3" fmla="*/ 142875 h 476250"/>
              <a:gd name="connsiteX4" fmla="*/ 381000 w 381000"/>
              <a:gd name="connsiteY4" fmla="*/ 333375 h 476250"/>
              <a:gd name="connsiteX5" fmla="*/ 190500 w 381000"/>
              <a:gd name="connsiteY5" fmla="*/ 476250 h 476250"/>
              <a:gd name="connsiteX6" fmla="*/ 0 w 381000"/>
              <a:gd name="connsiteY6" fmla="*/ 333375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00" h="476250">
                <a:moveTo>
                  <a:pt x="0" y="142875"/>
                </a:moveTo>
                <a:cubicBezTo>
                  <a:pt x="0" y="64008"/>
                  <a:pt x="85249" y="0"/>
                  <a:pt x="190500" y="0"/>
                </a:cubicBezTo>
                <a:cubicBezTo>
                  <a:pt x="240982" y="0"/>
                  <a:pt x="289465" y="15050"/>
                  <a:pt x="325184" y="41815"/>
                </a:cubicBezTo>
                <a:cubicBezTo>
                  <a:pt x="360902" y="68675"/>
                  <a:pt x="381000" y="104966"/>
                  <a:pt x="381000" y="142875"/>
                </a:cubicBezTo>
                <a:lnTo>
                  <a:pt x="381000" y="333375"/>
                </a:lnTo>
                <a:cubicBezTo>
                  <a:pt x="381000" y="412242"/>
                  <a:pt x="295751" y="476250"/>
                  <a:pt x="190500" y="476250"/>
                </a:cubicBezTo>
                <a:cubicBezTo>
                  <a:pt x="85249" y="476250"/>
                  <a:pt x="0" y="412242"/>
                  <a:pt x="0" y="333375"/>
                </a:cubicBezTo>
                <a:close/>
              </a:path>
            </a:pathLst>
          </a:custGeom>
          <a:solidFill>
            <a:srgbClr val="FFCC99"/>
          </a:solidFill>
          <a:ln w="9525" cap="flat">
            <a:solidFill>
              <a:srgbClr val="36393D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31">
            <a:extLst>
              <a:ext uri="{FF2B5EF4-FFF2-40B4-BE49-F238E27FC236}">
                <a16:creationId xmlns:a16="http://schemas.microsoft.com/office/drawing/2014/main" id="{62BF792A-56CE-34E0-1D47-2D72CFBDE52B}"/>
              </a:ext>
            </a:extLst>
          </p:cNvPr>
          <p:cNvSpPr/>
          <p:nvPr/>
        </p:nvSpPr>
        <p:spPr>
          <a:xfrm>
            <a:off x="4674485" y="4872946"/>
            <a:ext cx="381000" cy="142875"/>
          </a:xfrm>
          <a:custGeom>
            <a:avLst/>
            <a:gdLst>
              <a:gd name="connsiteX0" fmla="*/ 381000 w 381000"/>
              <a:gd name="connsiteY0" fmla="*/ 0 h 142875"/>
              <a:gd name="connsiteX1" fmla="*/ 190500 w 381000"/>
              <a:gd name="connsiteY1" fmla="*/ 142875 h 142875"/>
              <a:gd name="connsiteX2" fmla="*/ 0 w 381000"/>
              <a:gd name="connsiteY2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142875">
                <a:moveTo>
                  <a:pt x="381000" y="0"/>
                </a:moveTo>
                <a:cubicBezTo>
                  <a:pt x="381000" y="78867"/>
                  <a:pt x="295751" y="142875"/>
                  <a:pt x="190500" y="142875"/>
                </a:cubicBezTo>
                <a:cubicBezTo>
                  <a:pt x="85249" y="142875"/>
                  <a:pt x="0" y="78867"/>
                  <a:pt x="0" y="0"/>
                </a:cubicBezTo>
              </a:path>
            </a:pathLst>
          </a:custGeom>
          <a:noFill/>
          <a:ln w="9525" cap="flat">
            <a:solidFill>
              <a:srgbClr val="36393D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32">
            <a:extLst>
              <a:ext uri="{FF2B5EF4-FFF2-40B4-BE49-F238E27FC236}">
                <a16:creationId xmlns:a16="http://schemas.microsoft.com/office/drawing/2014/main" id="{0F5F8A5B-9151-A7F1-623A-DA8C2EC2F39C}"/>
              </a:ext>
            </a:extLst>
          </p:cNvPr>
          <p:cNvSpPr/>
          <p:nvPr/>
        </p:nvSpPr>
        <p:spPr>
          <a:xfrm>
            <a:off x="4293485" y="3587071"/>
            <a:ext cx="476250" cy="476250"/>
          </a:xfrm>
          <a:custGeom>
            <a:avLst/>
            <a:gdLst>
              <a:gd name="connsiteX0" fmla="*/ 0 w 476250"/>
              <a:gd name="connsiteY0" fmla="*/ 476250 h 476250"/>
              <a:gd name="connsiteX1" fmla="*/ 476250 w 476250"/>
              <a:gd name="connsiteY1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" h="476250">
                <a:moveTo>
                  <a:pt x="0" y="476250"/>
                </a:moveTo>
                <a:lnTo>
                  <a:pt x="476250" y="0"/>
                </a:lnTo>
              </a:path>
            </a:pathLst>
          </a:custGeom>
          <a:noFill/>
          <a:ln w="19050" cap="flat">
            <a:solidFill>
              <a:srgbClr val="0000F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D3DEC6-AC90-2EFE-66BA-31BA42EB13C2}"/>
              </a:ext>
            </a:extLst>
          </p:cNvPr>
          <p:cNvSpPr txBox="1"/>
          <p:nvPr/>
        </p:nvSpPr>
        <p:spPr>
          <a:xfrm>
            <a:off x="4135370" y="3698513"/>
            <a:ext cx="8755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Color: B</a:t>
            </a:r>
            <a:r>
              <a:rPr lang="en-US" sz="1000" b="1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lue</a:t>
            </a:r>
            <a:endParaRPr lang="en-US" sz="1000" b="1" spc="0" baseline="0" dirty="0">
              <a:ln/>
              <a:solidFill>
                <a:srgbClr val="000000"/>
              </a:solidFill>
              <a:latin typeface="Helvetica"/>
              <a:cs typeface="Helvetica"/>
              <a:sym typeface="Helvetica"/>
              <a:rtl val="0"/>
            </a:endParaRPr>
          </a:p>
        </p:txBody>
      </p:sp>
      <p:sp>
        <p:nvSpPr>
          <p:cNvPr id="28" name="Freeform: Shape 34">
            <a:extLst>
              <a:ext uri="{FF2B5EF4-FFF2-40B4-BE49-F238E27FC236}">
                <a16:creationId xmlns:a16="http://schemas.microsoft.com/office/drawing/2014/main" id="{E3700566-9DE9-1556-0569-C35A37B348C7}"/>
              </a:ext>
            </a:extLst>
          </p:cNvPr>
          <p:cNvSpPr/>
          <p:nvPr/>
        </p:nvSpPr>
        <p:spPr>
          <a:xfrm>
            <a:off x="4864985" y="4253821"/>
            <a:ext cx="476250" cy="476250"/>
          </a:xfrm>
          <a:custGeom>
            <a:avLst/>
            <a:gdLst>
              <a:gd name="connsiteX0" fmla="*/ 0 w 476250"/>
              <a:gd name="connsiteY0" fmla="*/ 476250 h 476250"/>
              <a:gd name="connsiteX1" fmla="*/ 476250 w 476250"/>
              <a:gd name="connsiteY1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" h="476250">
                <a:moveTo>
                  <a:pt x="0" y="476250"/>
                </a:moveTo>
                <a:lnTo>
                  <a:pt x="476250" y="0"/>
                </a:lnTo>
              </a:path>
            </a:pathLst>
          </a:custGeom>
          <a:noFill/>
          <a:ln w="9525" cap="flat">
            <a:solidFill>
              <a:srgbClr val="000000"/>
            </a:solidFill>
            <a:custDash>
              <a:ds d="225000" sp="225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35">
            <a:extLst>
              <a:ext uri="{FF2B5EF4-FFF2-40B4-BE49-F238E27FC236}">
                <a16:creationId xmlns:a16="http://schemas.microsoft.com/office/drawing/2014/main" id="{B9CF1133-330D-8739-2CD6-753265F0CD49}"/>
              </a:ext>
            </a:extLst>
          </p:cNvPr>
          <p:cNvSpPr/>
          <p:nvPr/>
        </p:nvSpPr>
        <p:spPr>
          <a:xfrm>
            <a:off x="4769735" y="3587071"/>
            <a:ext cx="571500" cy="666750"/>
          </a:xfrm>
          <a:custGeom>
            <a:avLst/>
            <a:gdLst>
              <a:gd name="connsiteX0" fmla="*/ 0 w 571500"/>
              <a:gd name="connsiteY0" fmla="*/ 0 h 666750"/>
              <a:gd name="connsiteX1" fmla="*/ 571500 w 571500"/>
              <a:gd name="connsiteY1" fmla="*/ 66675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00" h="666750">
                <a:moveTo>
                  <a:pt x="0" y="0"/>
                </a:moveTo>
                <a:lnTo>
                  <a:pt x="571500" y="666750"/>
                </a:lnTo>
              </a:path>
            </a:pathLst>
          </a:custGeom>
          <a:noFill/>
          <a:ln w="9525" cap="flat">
            <a:solidFill>
              <a:srgbClr val="000000"/>
            </a:solidFill>
            <a:custDash>
              <a:ds d="225000" sp="225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36">
            <a:extLst>
              <a:ext uri="{FF2B5EF4-FFF2-40B4-BE49-F238E27FC236}">
                <a16:creationId xmlns:a16="http://schemas.microsoft.com/office/drawing/2014/main" id="{33256FC0-B03E-4F3F-D0D6-39851711837D}"/>
              </a:ext>
            </a:extLst>
          </p:cNvPr>
          <p:cNvSpPr/>
          <p:nvPr/>
        </p:nvSpPr>
        <p:spPr>
          <a:xfrm>
            <a:off x="5341235" y="4253821"/>
            <a:ext cx="952500" cy="1143000"/>
          </a:xfrm>
          <a:custGeom>
            <a:avLst/>
            <a:gdLst>
              <a:gd name="connsiteX0" fmla="*/ 952500 w 952500"/>
              <a:gd name="connsiteY0" fmla="*/ 1143000 h 1143000"/>
              <a:gd name="connsiteX1" fmla="*/ 0 w 952500"/>
              <a:gd name="connsiteY1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00" h="1143000">
                <a:moveTo>
                  <a:pt x="952500" y="1143000"/>
                </a:moveTo>
                <a:lnTo>
                  <a:pt x="0" y="0"/>
                </a:lnTo>
              </a:path>
            </a:pathLst>
          </a:custGeom>
          <a:noFill/>
          <a:ln w="9525" cap="flat">
            <a:solidFill>
              <a:srgbClr val="000000"/>
            </a:solidFill>
            <a:custDash>
              <a:ds d="225000" sp="225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7">
            <a:extLst>
              <a:ext uri="{FF2B5EF4-FFF2-40B4-BE49-F238E27FC236}">
                <a16:creationId xmlns:a16="http://schemas.microsoft.com/office/drawing/2014/main" id="{A4F036B7-5202-E702-99A0-FFF109261228}"/>
              </a:ext>
            </a:extLst>
          </p:cNvPr>
          <p:cNvSpPr/>
          <p:nvPr/>
        </p:nvSpPr>
        <p:spPr>
          <a:xfrm>
            <a:off x="5436485" y="4920571"/>
            <a:ext cx="476250" cy="476250"/>
          </a:xfrm>
          <a:custGeom>
            <a:avLst/>
            <a:gdLst>
              <a:gd name="connsiteX0" fmla="*/ 0 w 476250"/>
              <a:gd name="connsiteY0" fmla="*/ 476250 h 476250"/>
              <a:gd name="connsiteX1" fmla="*/ 476250 w 476250"/>
              <a:gd name="connsiteY1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" h="476250">
                <a:moveTo>
                  <a:pt x="0" y="476250"/>
                </a:moveTo>
                <a:lnTo>
                  <a:pt x="476250" y="0"/>
                </a:lnTo>
              </a:path>
            </a:pathLst>
          </a:custGeom>
          <a:noFill/>
          <a:ln w="9525" cap="flat">
            <a:solidFill>
              <a:srgbClr val="000000"/>
            </a:solidFill>
            <a:custDash>
              <a:ds d="225000" sp="225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8">
            <a:extLst>
              <a:ext uri="{FF2B5EF4-FFF2-40B4-BE49-F238E27FC236}">
                <a16:creationId xmlns:a16="http://schemas.microsoft.com/office/drawing/2014/main" id="{3AFAD84C-16D4-EB0C-C9AC-955BDBA5520F}"/>
              </a:ext>
            </a:extLst>
          </p:cNvPr>
          <p:cNvSpPr/>
          <p:nvPr/>
        </p:nvSpPr>
        <p:spPr>
          <a:xfrm>
            <a:off x="8636885" y="4063321"/>
            <a:ext cx="381000" cy="476250"/>
          </a:xfrm>
          <a:custGeom>
            <a:avLst/>
            <a:gdLst>
              <a:gd name="connsiteX0" fmla="*/ 0 w 381000"/>
              <a:gd name="connsiteY0" fmla="*/ 142875 h 476250"/>
              <a:gd name="connsiteX1" fmla="*/ 190500 w 381000"/>
              <a:gd name="connsiteY1" fmla="*/ 0 h 476250"/>
              <a:gd name="connsiteX2" fmla="*/ 325184 w 381000"/>
              <a:gd name="connsiteY2" fmla="*/ 41815 h 476250"/>
              <a:gd name="connsiteX3" fmla="*/ 381000 w 381000"/>
              <a:gd name="connsiteY3" fmla="*/ 142875 h 476250"/>
              <a:gd name="connsiteX4" fmla="*/ 381000 w 381000"/>
              <a:gd name="connsiteY4" fmla="*/ 333375 h 476250"/>
              <a:gd name="connsiteX5" fmla="*/ 190500 w 381000"/>
              <a:gd name="connsiteY5" fmla="*/ 476250 h 476250"/>
              <a:gd name="connsiteX6" fmla="*/ 0 w 381000"/>
              <a:gd name="connsiteY6" fmla="*/ 333375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00" h="476250">
                <a:moveTo>
                  <a:pt x="0" y="142875"/>
                </a:moveTo>
                <a:cubicBezTo>
                  <a:pt x="0" y="64008"/>
                  <a:pt x="85249" y="0"/>
                  <a:pt x="190500" y="0"/>
                </a:cubicBezTo>
                <a:cubicBezTo>
                  <a:pt x="240982" y="0"/>
                  <a:pt x="289465" y="15050"/>
                  <a:pt x="325184" y="41815"/>
                </a:cubicBezTo>
                <a:cubicBezTo>
                  <a:pt x="360902" y="68675"/>
                  <a:pt x="381000" y="104966"/>
                  <a:pt x="381000" y="142875"/>
                </a:cubicBezTo>
                <a:lnTo>
                  <a:pt x="381000" y="333375"/>
                </a:lnTo>
                <a:cubicBezTo>
                  <a:pt x="381000" y="412242"/>
                  <a:pt x="295751" y="476250"/>
                  <a:pt x="190500" y="476250"/>
                </a:cubicBezTo>
                <a:cubicBezTo>
                  <a:pt x="85249" y="476250"/>
                  <a:pt x="0" y="412242"/>
                  <a:pt x="0" y="333375"/>
                </a:cubicBezTo>
                <a:close/>
              </a:path>
            </a:pathLst>
          </a:custGeom>
          <a:solidFill>
            <a:srgbClr val="FFCC99"/>
          </a:solidFill>
          <a:ln w="9525" cap="flat">
            <a:solidFill>
              <a:srgbClr val="36393D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9">
            <a:extLst>
              <a:ext uri="{FF2B5EF4-FFF2-40B4-BE49-F238E27FC236}">
                <a16:creationId xmlns:a16="http://schemas.microsoft.com/office/drawing/2014/main" id="{097D30BD-8638-927C-B9FC-23AD58251BE0}"/>
              </a:ext>
            </a:extLst>
          </p:cNvPr>
          <p:cNvSpPr/>
          <p:nvPr/>
        </p:nvSpPr>
        <p:spPr>
          <a:xfrm>
            <a:off x="8636885" y="4206196"/>
            <a:ext cx="381000" cy="142875"/>
          </a:xfrm>
          <a:custGeom>
            <a:avLst/>
            <a:gdLst>
              <a:gd name="connsiteX0" fmla="*/ 381000 w 381000"/>
              <a:gd name="connsiteY0" fmla="*/ 0 h 142875"/>
              <a:gd name="connsiteX1" fmla="*/ 190500 w 381000"/>
              <a:gd name="connsiteY1" fmla="*/ 142875 h 142875"/>
              <a:gd name="connsiteX2" fmla="*/ 0 w 381000"/>
              <a:gd name="connsiteY2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142875">
                <a:moveTo>
                  <a:pt x="381000" y="0"/>
                </a:moveTo>
                <a:cubicBezTo>
                  <a:pt x="381000" y="78867"/>
                  <a:pt x="295751" y="142875"/>
                  <a:pt x="190500" y="142875"/>
                </a:cubicBezTo>
                <a:cubicBezTo>
                  <a:pt x="85249" y="142875"/>
                  <a:pt x="0" y="78867"/>
                  <a:pt x="0" y="0"/>
                </a:cubicBezTo>
              </a:path>
            </a:pathLst>
          </a:custGeom>
          <a:noFill/>
          <a:ln w="9525" cap="flat">
            <a:solidFill>
              <a:srgbClr val="36393D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40">
            <a:extLst>
              <a:ext uri="{FF2B5EF4-FFF2-40B4-BE49-F238E27FC236}">
                <a16:creationId xmlns:a16="http://schemas.microsoft.com/office/drawing/2014/main" id="{2F0DE92D-8E75-C799-B35C-DD7D32AE4A42}"/>
              </a:ext>
            </a:extLst>
          </p:cNvPr>
          <p:cNvSpPr/>
          <p:nvPr/>
        </p:nvSpPr>
        <p:spPr>
          <a:xfrm>
            <a:off x="9779885" y="5396821"/>
            <a:ext cx="381000" cy="476250"/>
          </a:xfrm>
          <a:custGeom>
            <a:avLst/>
            <a:gdLst>
              <a:gd name="connsiteX0" fmla="*/ 0 w 381000"/>
              <a:gd name="connsiteY0" fmla="*/ 142875 h 476250"/>
              <a:gd name="connsiteX1" fmla="*/ 190500 w 381000"/>
              <a:gd name="connsiteY1" fmla="*/ 0 h 476250"/>
              <a:gd name="connsiteX2" fmla="*/ 325184 w 381000"/>
              <a:gd name="connsiteY2" fmla="*/ 41815 h 476250"/>
              <a:gd name="connsiteX3" fmla="*/ 381000 w 381000"/>
              <a:gd name="connsiteY3" fmla="*/ 142875 h 476250"/>
              <a:gd name="connsiteX4" fmla="*/ 381000 w 381000"/>
              <a:gd name="connsiteY4" fmla="*/ 333375 h 476250"/>
              <a:gd name="connsiteX5" fmla="*/ 190500 w 381000"/>
              <a:gd name="connsiteY5" fmla="*/ 476250 h 476250"/>
              <a:gd name="connsiteX6" fmla="*/ 0 w 381000"/>
              <a:gd name="connsiteY6" fmla="*/ 333375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00" h="476250">
                <a:moveTo>
                  <a:pt x="0" y="142875"/>
                </a:moveTo>
                <a:cubicBezTo>
                  <a:pt x="0" y="64008"/>
                  <a:pt x="85249" y="0"/>
                  <a:pt x="190500" y="0"/>
                </a:cubicBezTo>
                <a:cubicBezTo>
                  <a:pt x="240982" y="0"/>
                  <a:pt x="289465" y="15049"/>
                  <a:pt x="325184" y="41815"/>
                </a:cubicBezTo>
                <a:cubicBezTo>
                  <a:pt x="360902" y="68675"/>
                  <a:pt x="381000" y="104965"/>
                  <a:pt x="381000" y="142875"/>
                </a:cubicBezTo>
                <a:lnTo>
                  <a:pt x="381000" y="333375"/>
                </a:lnTo>
                <a:cubicBezTo>
                  <a:pt x="381000" y="412242"/>
                  <a:pt x="295751" y="476250"/>
                  <a:pt x="190500" y="476250"/>
                </a:cubicBezTo>
                <a:cubicBezTo>
                  <a:pt x="85249" y="476250"/>
                  <a:pt x="0" y="412242"/>
                  <a:pt x="0" y="333375"/>
                </a:cubicBezTo>
                <a:close/>
              </a:path>
            </a:pathLst>
          </a:custGeom>
          <a:solidFill>
            <a:srgbClr val="FFCC99"/>
          </a:solidFill>
          <a:ln w="9525" cap="flat">
            <a:solidFill>
              <a:srgbClr val="36393D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41">
            <a:extLst>
              <a:ext uri="{FF2B5EF4-FFF2-40B4-BE49-F238E27FC236}">
                <a16:creationId xmlns:a16="http://schemas.microsoft.com/office/drawing/2014/main" id="{21BF41FD-58BA-2EAB-1F32-FA727F1411EA}"/>
              </a:ext>
            </a:extLst>
          </p:cNvPr>
          <p:cNvSpPr/>
          <p:nvPr/>
        </p:nvSpPr>
        <p:spPr>
          <a:xfrm>
            <a:off x="9779885" y="5539696"/>
            <a:ext cx="381000" cy="142875"/>
          </a:xfrm>
          <a:custGeom>
            <a:avLst/>
            <a:gdLst>
              <a:gd name="connsiteX0" fmla="*/ 381000 w 381000"/>
              <a:gd name="connsiteY0" fmla="*/ 0 h 142875"/>
              <a:gd name="connsiteX1" fmla="*/ 190500 w 381000"/>
              <a:gd name="connsiteY1" fmla="*/ 142875 h 142875"/>
              <a:gd name="connsiteX2" fmla="*/ 0 w 381000"/>
              <a:gd name="connsiteY2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142875">
                <a:moveTo>
                  <a:pt x="381000" y="0"/>
                </a:moveTo>
                <a:cubicBezTo>
                  <a:pt x="381000" y="78867"/>
                  <a:pt x="295751" y="142875"/>
                  <a:pt x="190500" y="142875"/>
                </a:cubicBezTo>
                <a:cubicBezTo>
                  <a:pt x="85249" y="142875"/>
                  <a:pt x="0" y="78867"/>
                  <a:pt x="0" y="0"/>
                </a:cubicBezTo>
              </a:path>
            </a:pathLst>
          </a:custGeom>
          <a:noFill/>
          <a:ln w="9525" cap="flat">
            <a:solidFill>
              <a:srgbClr val="36393D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42">
            <a:extLst>
              <a:ext uri="{FF2B5EF4-FFF2-40B4-BE49-F238E27FC236}">
                <a16:creationId xmlns:a16="http://schemas.microsoft.com/office/drawing/2014/main" id="{F2AD291D-325B-A286-2544-677269D6AC6C}"/>
              </a:ext>
            </a:extLst>
          </p:cNvPr>
          <p:cNvSpPr/>
          <p:nvPr/>
        </p:nvSpPr>
        <p:spPr>
          <a:xfrm>
            <a:off x="9208385" y="4730071"/>
            <a:ext cx="381000" cy="476250"/>
          </a:xfrm>
          <a:custGeom>
            <a:avLst/>
            <a:gdLst>
              <a:gd name="connsiteX0" fmla="*/ 0 w 381000"/>
              <a:gd name="connsiteY0" fmla="*/ 142875 h 476250"/>
              <a:gd name="connsiteX1" fmla="*/ 190500 w 381000"/>
              <a:gd name="connsiteY1" fmla="*/ 0 h 476250"/>
              <a:gd name="connsiteX2" fmla="*/ 325184 w 381000"/>
              <a:gd name="connsiteY2" fmla="*/ 41815 h 476250"/>
              <a:gd name="connsiteX3" fmla="*/ 381000 w 381000"/>
              <a:gd name="connsiteY3" fmla="*/ 142875 h 476250"/>
              <a:gd name="connsiteX4" fmla="*/ 381000 w 381000"/>
              <a:gd name="connsiteY4" fmla="*/ 333375 h 476250"/>
              <a:gd name="connsiteX5" fmla="*/ 190500 w 381000"/>
              <a:gd name="connsiteY5" fmla="*/ 476250 h 476250"/>
              <a:gd name="connsiteX6" fmla="*/ 0 w 381000"/>
              <a:gd name="connsiteY6" fmla="*/ 333375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00" h="476250">
                <a:moveTo>
                  <a:pt x="0" y="142875"/>
                </a:moveTo>
                <a:cubicBezTo>
                  <a:pt x="0" y="64008"/>
                  <a:pt x="85249" y="0"/>
                  <a:pt x="190500" y="0"/>
                </a:cubicBezTo>
                <a:cubicBezTo>
                  <a:pt x="240982" y="0"/>
                  <a:pt x="289465" y="15050"/>
                  <a:pt x="325184" y="41815"/>
                </a:cubicBezTo>
                <a:cubicBezTo>
                  <a:pt x="360902" y="68675"/>
                  <a:pt x="381000" y="104966"/>
                  <a:pt x="381000" y="142875"/>
                </a:cubicBezTo>
                <a:lnTo>
                  <a:pt x="381000" y="333375"/>
                </a:lnTo>
                <a:cubicBezTo>
                  <a:pt x="381000" y="412242"/>
                  <a:pt x="295751" y="476250"/>
                  <a:pt x="190500" y="476250"/>
                </a:cubicBezTo>
                <a:cubicBezTo>
                  <a:pt x="85249" y="476250"/>
                  <a:pt x="0" y="412242"/>
                  <a:pt x="0" y="333375"/>
                </a:cubicBezTo>
                <a:close/>
              </a:path>
            </a:pathLst>
          </a:custGeom>
          <a:solidFill>
            <a:srgbClr val="FFCC99"/>
          </a:solidFill>
          <a:ln w="9525" cap="flat">
            <a:solidFill>
              <a:srgbClr val="36393D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43">
            <a:extLst>
              <a:ext uri="{FF2B5EF4-FFF2-40B4-BE49-F238E27FC236}">
                <a16:creationId xmlns:a16="http://schemas.microsoft.com/office/drawing/2014/main" id="{99C223CD-98DF-4B4A-F546-428A547ABF7B}"/>
              </a:ext>
            </a:extLst>
          </p:cNvPr>
          <p:cNvSpPr/>
          <p:nvPr/>
        </p:nvSpPr>
        <p:spPr>
          <a:xfrm>
            <a:off x="9208385" y="4872946"/>
            <a:ext cx="381000" cy="142875"/>
          </a:xfrm>
          <a:custGeom>
            <a:avLst/>
            <a:gdLst>
              <a:gd name="connsiteX0" fmla="*/ 381000 w 381000"/>
              <a:gd name="connsiteY0" fmla="*/ 0 h 142875"/>
              <a:gd name="connsiteX1" fmla="*/ 190500 w 381000"/>
              <a:gd name="connsiteY1" fmla="*/ 142875 h 142875"/>
              <a:gd name="connsiteX2" fmla="*/ 0 w 381000"/>
              <a:gd name="connsiteY2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142875">
                <a:moveTo>
                  <a:pt x="381000" y="0"/>
                </a:moveTo>
                <a:cubicBezTo>
                  <a:pt x="381000" y="78867"/>
                  <a:pt x="295751" y="142875"/>
                  <a:pt x="190500" y="142875"/>
                </a:cubicBezTo>
                <a:cubicBezTo>
                  <a:pt x="85249" y="142875"/>
                  <a:pt x="0" y="78867"/>
                  <a:pt x="0" y="0"/>
                </a:cubicBezTo>
              </a:path>
            </a:pathLst>
          </a:custGeom>
          <a:noFill/>
          <a:ln w="9525" cap="flat">
            <a:solidFill>
              <a:srgbClr val="36393D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44">
            <a:extLst>
              <a:ext uri="{FF2B5EF4-FFF2-40B4-BE49-F238E27FC236}">
                <a16:creationId xmlns:a16="http://schemas.microsoft.com/office/drawing/2014/main" id="{FB9E56A8-0FC7-89F1-00F7-31BCB972DC96}"/>
              </a:ext>
            </a:extLst>
          </p:cNvPr>
          <p:cNvSpPr/>
          <p:nvPr/>
        </p:nvSpPr>
        <p:spPr>
          <a:xfrm>
            <a:off x="10637135" y="5396821"/>
            <a:ext cx="381000" cy="476250"/>
          </a:xfrm>
          <a:custGeom>
            <a:avLst/>
            <a:gdLst>
              <a:gd name="connsiteX0" fmla="*/ 0 w 381000"/>
              <a:gd name="connsiteY0" fmla="*/ 142875 h 476250"/>
              <a:gd name="connsiteX1" fmla="*/ 190500 w 381000"/>
              <a:gd name="connsiteY1" fmla="*/ 0 h 476250"/>
              <a:gd name="connsiteX2" fmla="*/ 325184 w 381000"/>
              <a:gd name="connsiteY2" fmla="*/ 41815 h 476250"/>
              <a:gd name="connsiteX3" fmla="*/ 381000 w 381000"/>
              <a:gd name="connsiteY3" fmla="*/ 142875 h 476250"/>
              <a:gd name="connsiteX4" fmla="*/ 381000 w 381000"/>
              <a:gd name="connsiteY4" fmla="*/ 333375 h 476250"/>
              <a:gd name="connsiteX5" fmla="*/ 190500 w 381000"/>
              <a:gd name="connsiteY5" fmla="*/ 476250 h 476250"/>
              <a:gd name="connsiteX6" fmla="*/ 0 w 381000"/>
              <a:gd name="connsiteY6" fmla="*/ 333375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00" h="476250">
                <a:moveTo>
                  <a:pt x="0" y="142875"/>
                </a:moveTo>
                <a:cubicBezTo>
                  <a:pt x="0" y="64008"/>
                  <a:pt x="85249" y="0"/>
                  <a:pt x="190500" y="0"/>
                </a:cubicBezTo>
                <a:cubicBezTo>
                  <a:pt x="240983" y="0"/>
                  <a:pt x="289465" y="15049"/>
                  <a:pt x="325184" y="41815"/>
                </a:cubicBezTo>
                <a:cubicBezTo>
                  <a:pt x="360902" y="68675"/>
                  <a:pt x="381000" y="104965"/>
                  <a:pt x="381000" y="142875"/>
                </a:cubicBezTo>
                <a:lnTo>
                  <a:pt x="381000" y="333375"/>
                </a:lnTo>
                <a:cubicBezTo>
                  <a:pt x="381000" y="412242"/>
                  <a:pt x="295752" y="476250"/>
                  <a:pt x="190500" y="476250"/>
                </a:cubicBezTo>
                <a:cubicBezTo>
                  <a:pt x="85249" y="476250"/>
                  <a:pt x="0" y="412242"/>
                  <a:pt x="0" y="333375"/>
                </a:cubicBezTo>
                <a:close/>
              </a:path>
            </a:pathLst>
          </a:custGeom>
          <a:solidFill>
            <a:srgbClr val="FFCC99"/>
          </a:solidFill>
          <a:ln w="9525" cap="flat">
            <a:solidFill>
              <a:srgbClr val="36393D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45">
            <a:extLst>
              <a:ext uri="{FF2B5EF4-FFF2-40B4-BE49-F238E27FC236}">
                <a16:creationId xmlns:a16="http://schemas.microsoft.com/office/drawing/2014/main" id="{3D16AC33-7BFD-8B8A-3B71-85DA1828BF3B}"/>
              </a:ext>
            </a:extLst>
          </p:cNvPr>
          <p:cNvSpPr/>
          <p:nvPr/>
        </p:nvSpPr>
        <p:spPr>
          <a:xfrm>
            <a:off x="10637135" y="5539696"/>
            <a:ext cx="381000" cy="142875"/>
          </a:xfrm>
          <a:custGeom>
            <a:avLst/>
            <a:gdLst>
              <a:gd name="connsiteX0" fmla="*/ 381000 w 381000"/>
              <a:gd name="connsiteY0" fmla="*/ 0 h 142875"/>
              <a:gd name="connsiteX1" fmla="*/ 190500 w 381000"/>
              <a:gd name="connsiteY1" fmla="*/ 142875 h 142875"/>
              <a:gd name="connsiteX2" fmla="*/ 0 w 381000"/>
              <a:gd name="connsiteY2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142875">
                <a:moveTo>
                  <a:pt x="381000" y="0"/>
                </a:moveTo>
                <a:cubicBezTo>
                  <a:pt x="381000" y="78867"/>
                  <a:pt x="295752" y="142875"/>
                  <a:pt x="190500" y="142875"/>
                </a:cubicBezTo>
                <a:cubicBezTo>
                  <a:pt x="85249" y="142875"/>
                  <a:pt x="0" y="78867"/>
                  <a:pt x="0" y="0"/>
                </a:cubicBezTo>
              </a:path>
            </a:pathLst>
          </a:custGeom>
          <a:noFill/>
          <a:ln w="9525" cap="flat">
            <a:solidFill>
              <a:srgbClr val="36393D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46">
            <a:extLst>
              <a:ext uri="{FF2B5EF4-FFF2-40B4-BE49-F238E27FC236}">
                <a16:creationId xmlns:a16="http://schemas.microsoft.com/office/drawing/2014/main" id="{BA54F684-5218-ACD2-DEA6-EC5EC2B4E7EA}"/>
              </a:ext>
            </a:extLst>
          </p:cNvPr>
          <p:cNvSpPr/>
          <p:nvPr/>
        </p:nvSpPr>
        <p:spPr>
          <a:xfrm>
            <a:off x="8827385" y="3587071"/>
            <a:ext cx="476250" cy="476250"/>
          </a:xfrm>
          <a:custGeom>
            <a:avLst/>
            <a:gdLst>
              <a:gd name="connsiteX0" fmla="*/ 0 w 476250"/>
              <a:gd name="connsiteY0" fmla="*/ 476250 h 476250"/>
              <a:gd name="connsiteX1" fmla="*/ 476250 w 476250"/>
              <a:gd name="connsiteY1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" h="476250">
                <a:moveTo>
                  <a:pt x="0" y="476250"/>
                </a:moveTo>
                <a:lnTo>
                  <a:pt x="476250" y="0"/>
                </a:lnTo>
              </a:path>
            </a:pathLst>
          </a:custGeom>
          <a:noFill/>
          <a:ln w="9525" cap="flat">
            <a:solidFill>
              <a:srgbClr val="000000"/>
            </a:solidFill>
            <a:custDash>
              <a:ds d="225000" sp="225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7">
            <a:extLst>
              <a:ext uri="{FF2B5EF4-FFF2-40B4-BE49-F238E27FC236}">
                <a16:creationId xmlns:a16="http://schemas.microsoft.com/office/drawing/2014/main" id="{DCFA13BA-9D77-26D6-D837-9DD799A287F9}"/>
              </a:ext>
            </a:extLst>
          </p:cNvPr>
          <p:cNvSpPr/>
          <p:nvPr/>
        </p:nvSpPr>
        <p:spPr>
          <a:xfrm>
            <a:off x="9398885" y="4253821"/>
            <a:ext cx="476250" cy="476250"/>
          </a:xfrm>
          <a:custGeom>
            <a:avLst/>
            <a:gdLst>
              <a:gd name="connsiteX0" fmla="*/ 0 w 476250"/>
              <a:gd name="connsiteY0" fmla="*/ 476250 h 476250"/>
              <a:gd name="connsiteX1" fmla="*/ 476250 w 476250"/>
              <a:gd name="connsiteY1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" h="476250">
                <a:moveTo>
                  <a:pt x="0" y="476250"/>
                </a:moveTo>
                <a:lnTo>
                  <a:pt x="476250" y="0"/>
                </a:lnTo>
              </a:path>
            </a:pathLst>
          </a:custGeom>
          <a:noFill/>
          <a:ln w="9525" cap="flat">
            <a:solidFill>
              <a:srgbClr val="000000"/>
            </a:solidFill>
            <a:custDash>
              <a:ds d="225000" sp="225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8">
            <a:extLst>
              <a:ext uri="{FF2B5EF4-FFF2-40B4-BE49-F238E27FC236}">
                <a16:creationId xmlns:a16="http://schemas.microsoft.com/office/drawing/2014/main" id="{4C097043-29A4-DAA4-89D8-24C99EFC33A8}"/>
              </a:ext>
            </a:extLst>
          </p:cNvPr>
          <p:cNvSpPr/>
          <p:nvPr/>
        </p:nvSpPr>
        <p:spPr>
          <a:xfrm>
            <a:off x="9303635" y="3587071"/>
            <a:ext cx="571500" cy="666750"/>
          </a:xfrm>
          <a:custGeom>
            <a:avLst/>
            <a:gdLst>
              <a:gd name="connsiteX0" fmla="*/ 0 w 571500"/>
              <a:gd name="connsiteY0" fmla="*/ 0 h 666750"/>
              <a:gd name="connsiteX1" fmla="*/ 571500 w 571500"/>
              <a:gd name="connsiteY1" fmla="*/ 66675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00" h="666750">
                <a:moveTo>
                  <a:pt x="0" y="0"/>
                </a:moveTo>
                <a:lnTo>
                  <a:pt x="571500" y="666750"/>
                </a:lnTo>
              </a:path>
            </a:pathLst>
          </a:custGeom>
          <a:noFill/>
          <a:ln w="9525" cap="flat">
            <a:solidFill>
              <a:srgbClr val="000000"/>
            </a:solidFill>
            <a:custDash>
              <a:ds d="225000" sp="225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9">
            <a:extLst>
              <a:ext uri="{FF2B5EF4-FFF2-40B4-BE49-F238E27FC236}">
                <a16:creationId xmlns:a16="http://schemas.microsoft.com/office/drawing/2014/main" id="{E5C68D05-6272-617A-8FA0-EA2669AA65CC}"/>
              </a:ext>
            </a:extLst>
          </p:cNvPr>
          <p:cNvSpPr/>
          <p:nvPr/>
        </p:nvSpPr>
        <p:spPr>
          <a:xfrm>
            <a:off x="9875135" y="4253821"/>
            <a:ext cx="952500" cy="1143000"/>
          </a:xfrm>
          <a:custGeom>
            <a:avLst/>
            <a:gdLst>
              <a:gd name="connsiteX0" fmla="*/ 952500 w 952500"/>
              <a:gd name="connsiteY0" fmla="*/ 1143000 h 1143000"/>
              <a:gd name="connsiteX1" fmla="*/ 0 w 952500"/>
              <a:gd name="connsiteY1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00" h="1143000">
                <a:moveTo>
                  <a:pt x="952500" y="1143000"/>
                </a:moveTo>
                <a:lnTo>
                  <a:pt x="0" y="0"/>
                </a:lnTo>
              </a:path>
            </a:pathLst>
          </a:custGeom>
          <a:noFill/>
          <a:ln w="9525" cap="flat">
            <a:solidFill>
              <a:srgbClr val="000000"/>
            </a:solidFill>
            <a:custDash>
              <a:ds d="225000" sp="225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50">
            <a:extLst>
              <a:ext uri="{FF2B5EF4-FFF2-40B4-BE49-F238E27FC236}">
                <a16:creationId xmlns:a16="http://schemas.microsoft.com/office/drawing/2014/main" id="{6B415B40-7988-881C-9721-DCE77F5695F0}"/>
              </a:ext>
            </a:extLst>
          </p:cNvPr>
          <p:cNvSpPr/>
          <p:nvPr/>
        </p:nvSpPr>
        <p:spPr>
          <a:xfrm>
            <a:off x="9970385" y="4920571"/>
            <a:ext cx="476250" cy="476250"/>
          </a:xfrm>
          <a:custGeom>
            <a:avLst/>
            <a:gdLst>
              <a:gd name="connsiteX0" fmla="*/ 0 w 476250"/>
              <a:gd name="connsiteY0" fmla="*/ 476250 h 476250"/>
              <a:gd name="connsiteX1" fmla="*/ 476250 w 476250"/>
              <a:gd name="connsiteY1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" h="476250">
                <a:moveTo>
                  <a:pt x="0" y="476250"/>
                </a:moveTo>
                <a:lnTo>
                  <a:pt x="476250" y="0"/>
                </a:lnTo>
              </a:path>
            </a:pathLst>
          </a:custGeom>
          <a:noFill/>
          <a:ln w="9525" cap="flat">
            <a:solidFill>
              <a:srgbClr val="000000"/>
            </a:solidFill>
            <a:custDash>
              <a:ds d="225000" sp="225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53">
            <a:extLst>
              <a:ext uri="{FF2B5EF4-FFF2-40B4-BE49-F238E27FC236}">
                <a16:creationId xmlns:a16="http://schemas.microsoft.com/office/drawing/2014/main" id="{4C75A08C-DF19-38A3-66BB-7F03608CE0E3}"/>
              </a:ext>
            </a:extLst>
          </p:cNvPr>
          <p:cNvSpPr/>
          <p:nvPr/>
        </p:nvSpPr>
        <p:spPr>
          <a:xfrm>
            <a:off x="2750435" y="3253696"/>
            <a:ext cx="762000" cy="381000"/>
          </a:xfrm>
          <a:custGeom>
            <a:avLst/>
            <a:gdLst>
              <a:gd name="connsiteX0" fmla="*/ 704850 w 762000"/>
              <a:gd name="connsiteY0" fmla="*/ 0 h 381000"/>
              <a:gd name="connsiteX1" fmla="*/ 762000 w 762000"/>
              <a:gd name="connsiteY1" fmla="*/ 57150 h 381000"/>
              <a:gd name="connsiteX2" fmla="*/ 762000 w 762000"/>
              <a:gd name="connsiteY2" fmla="*/ 323850 h 381000"/>
              <a:gd name="connsiteX3" fmla="*/ 704850 w 762000"/>
              <a:gd name="connsiteY3" fmla="*/ 381000 h 381000"/>
              <a:gd name="connsiteX4" fmla="*/ 57150 w 762000"/>
              <a:gd name="connsiteY4" fmla="*/ 381000 h 381000"/>
              <a:gd name="connsiteX5" fmla="*/ 0 w 762000"/>
              <a:gd name="connsiteY5" fmla="*/ 323850 h 381000"/>
              <a:gd name="connsiteX6" fmla="*/ 0 w 762000"/>
              <a:gd name="connsiteY6" fmla="*/ 57150 h 381000"/>
              <a:gd name="connsiteX7" fmla="*/ 57150 w 762000"/>
              <a:gd name="connsiteY7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2000" h="381000">
                <a:moveTo>
                  <a:pt x="704850" y="0"/>
                </a:moveTo>
                <a:cubicBezTo>
                  <a:pt x="736413" y="0"/>
                  <a:pt x="762000" y="25587"/>
                  <a:pt x="762000" y="57150"/>
                </a:cubicBezTo>
                <a:lnTo>
                  <a:pt x="762000" y="323850"/>
                </a:lnTo>
                <a:cubicBezTo>
                  <a:pt x="762000" y="355413"/>
                  <a:pt x="736413" y="381000"/>
                  <a:pt x="704850" y="381000"/>
                </a:cubicBezTo>
                <a:lnTo>
                  <a:pt x="57150" y="381000"/>
                </a:lnTo>
                <a:cubicBezTo>
                  <a:pt x="25587" y="381000"/>
                  <a:pt x="0" y="355413"/>
                  <a:pt x="0" y="323850"/>
                </a:cubicBezTo>
                <a:lnTo>
                  <a:pt x="0" y="57150"/>
                </a:lnTo>
                <a:cubicBezTo>
                  <a:pt x="0" y="25587"/>
                  <a:pt x="25587" y="0"/>
                  <a:pt x="57150" y="0"/>
                </a:cubicBezTo>
                <a:close/>
              </a:path>
            </a:pathLst>
          </a:custGeom>
          <a:solidFill>
            <a:srgbClr val="B1DDF0"/>
          </a:solidFill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A465EBC-45E4-604E-8B4E-44A53E82DA08}"/>
              </a:ext>
            </a:extLst>
          </p:cNvPr>
          <p:cNvSpPr txBox="1"/>
          <p:nvPr/>
        </p:nvSpPr>
        <p:spPr>
          <a:xfrm>
            <a:off x="2761862" y="3256782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Attribute </a:t>
            </a:r>
            <a:endParaRPr lang="en-US" sz="1000" b="1" dirty="0">
              <a:ln/>
              <a:solidFill>
                <a:srgbClr val="000000"/>
              </a:solidFill>
              <a:latin typeface="Helvetica"/>
              <a:cs typeface="Helvetica"/>
              <a:sym typeface="Helvetica"/>
              <a:rtl val="0"/>
            </a:endParaRPr>
          </a:p>
          <a:p>
            <a:pPr algn="ctr"/>
            <a:r>
              <a:rPr lang="en-US" sz="1000" b="1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router</a:t>
            </a:r>
          </a:p>
        </p:txBody>
      </p:sp>
      <p:sp>
        <p:nvSpPr>
          <p:cNvPr id="47" name="Freeform: Shape 56">
            <a:extLst>
              <a:ext uri="{FF2B5EF4-FFF2-40B4-BE49-F238E27FC236}">
                <a16:creationId xmlns:a16="http://schemas.microsoft.com/office/drawing/2014/main" id="{AD472F0A-470D-2391-2636-FAC45491697E}"/>
              </a:ext>
            </a:extLst>
          </p:cNvPr>
          <p:cNvSpPr/>
          <p:nvPr/>
        </p:nvSpPr>
        <p:spPr>
          <a:xfrm>
            <a:off x="4407785" y="3253696"/>
            <a:ext cx="762000" cy="381000"/>
          </a:xfrm>
          <a:custGeom>
            <a:avLst/>
            <a:gdLst>
              <a:gd name="connsiteX0" fmla="*/ 704850 w 762000"/>
              <a:gd name="connsiteY0" fmla="*/ 0 h 381000"/>
              <a:gd name="connsiteX1" fmla="*/ 762000 w 762000"/>
              <a:gd name="connsiteY1" fmla="*/ 57150 h 381000"/>
              <a:gd name="connsiteX2" fmla="*/ 762000 w 762000"/>
              <a:gd name="connsiteY2" fmla="*/ 323850 h 381000"/>
              <a:gd name="connsiteX3" fmla="*/ 704850 w 762000"/>
              <a:gd name="connsiteY3" fmla="*/ 381000 h 381000"/>
              <a:gd name="connsiteX4" fmla="*/ 57150 w 762000"/>
              <a:gd name="connsiteY4" fmla="*/ 381000 h 381000"/>
              <a:gd name="connsiteX5" fmla="*/ 0 w 762000"/>
              <a:gd name="connsiteY5" fmla="*/ 323850 h 381000"/>
              <a:gd name="connsiteX6" fmla="*/ 0 w 762000"/>
              <a:gd name="connsiteY6" fmla="*/ 57150 h 381000"/>
              <a:gd name="connsiteX7" fmla="*/ 57150 w 762000"/>
              <a:gd name="connsiteY7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2000" h="381000">
                <a:moveTo>
                  <a:pt x="704850" y="0"/>
                </a:moveTo>
                <a:cubicBezTo>
                  <a:pt x="736413" y="0"/>
                  <a:pt x="762000" y="25587"/>
                  <a:pt x="762000" y="57150"/>
                </a:cubicBezTo>
                <a:lnTo>
                  <a:pt x="762000" y="323850"/>
                </a:lnTo>
                <a:cubicBezTo>
                  <a:pt x="762000" y="355413"/>
                  <a:pt x="736413" y="381000"/>
                  <a:pt x="704850" y="381000"/>
                </a:cubicBezTo>
                <a:lnTo>
                  <a:pt x="57150" y="381000"/>
                </a:lnTo>
                <a:cubicBezTo>
                  <a:pt x="25587" y="381000"/>
                  <a:pt x="0" y="355413"/>
                  <a:pt x="0" y="323850"/>
                </a:cubicBezTo>
                <a:lnTo>
                  <a:pt x="0" y="57150"/>
                </a:lnTo>
                <a:cubicBezTo>
                  <a:pt x="0" y="25587"/>
                  <a:pt x="25587" y="0"/>
                  <a:pt x="57150" y="0"/>
                </a:cubicBezTo>
                <a:close/>
              </a:path>
            </a:pathLst>
          </a:custGeom>
          <a:solidFill>
            <a:srgbClr val="B1DDF0"/>
          </a:solidFill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58">
            <a:extLst>
              <a:ext uri="{FF2B5EF4-FFF2-40B4-BE49-F238E27FC236}">
                <a16:creationId xmlns:a16="http://schemas.microsoft.com/office/drawing/2014/main" id="{D80338E2-FB1A-EA40-1D15-899EC8138096}"/>
              </a:ext>
            </a:extLst>
          </p:cNvPr>
          <p:cNvSpPr/>
          <p:nvPr/>
        </p:nvSpPr>
        <p:spPr>
          <a:xfrm>
            <a:off x="8922635" y="3253696"/>
            <a:ext cx="762000" cy="381000"/>
          </a:xfrm>
          <a:custGeom>
            <a:avLst/>
            <a:gdLst>
              <a:gd name="connsiteX0" fmla="*/ 704850 w 762000"/>
              <a:gd name="connsiteY0" fmla="*/ 0 h 381000"/>
              <a:gd name="connsiteX1" fmla="*/ 762000 w 762000"/>
              <a:gd name="connsiteY1" fmla="*/ 57150 h 381000"/>
              <a:gd name="connsiteX2" fmla="*/ 762000 w 762000"/>
              <a:gd name="connsiteY2" fmla="*/ 323850 h 381000"/>
              <a:gd name="connsiteX3" fmla="*/ 704850 w 762000"/>
              <a:gd name="connsiteY3" fmla="*/ 381000 h 381000"/>
              <a:gd name="connsiteX4" fmla="*/ 57150 w 762000"/>
              <a:gd name="connsiteY4" fmla="*/ 381000 h 381000"/>
              <a:gd name="connsiteX5" fmla="*/ 0 w 762000"/>
              <a:gd name="connsiteY5" fmla="*/ 323850 h 381000"/>
              <a:gd name="connsiteX6" fmla="*/ 0 w 762000"/>
              <a:gd name="connsiteY6" fmla="*/ 57150 h 381000"/>
              <a:gd name="connsiteX7" fmla="*/ 57150 w 762000"/>
              <a:gd name="connsiteY7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2000" h="381000">
                <a:moveTo>
                  <a:pt x="704850" y="0"/>
                </a:moveTo>
                <a:cubicBezTo>
                  <a:pt x="736413" y="0"/>
                  <a:pt x="762000" y="25587"/>
                  <a:pt x="762000" y="57150"/>
                </a:cubicBezTo>
                <a:lnTo>
                  <a:pt x="762000" y="323850"/>
                </a:lnTo>
                <a:cubicBezTo>
                  <a:pt x="762000" y="355413"/>
                  <a:pt x="736413" y="381000"/>
                  <a:pt x="704850" y="381000"/>
                </a:cubicBezTo>
                <a:lnTo>
                  <a:pt x="57150" y="381000"/>
                </a:lnTo>
                <a:cubicBezTo>
                  <a:pt x="25587" y="381000"/>
                  <a:pt x="0" y="355413"/>
                  <a:pt x="0" y="323850"/>
                </a:cubicBezTo>
                <a:lnTo>
                  <a:pt x="0" y="57150"/>
                </a:lnTo>
                <a:cubicBezTo>
                  <a:pt x="0" y="25587"/>
                  <a:pt x="25587" y="0"/>
                  <a:pt x="57150" y="0"/>
                </a:cubicBezTo>
                <a:close/>
              </a:path>
            </a:pathLst>
          </a:custGeom>
          <a:solidFill>
            <a:srgbClr val="F9F7ED"/>
          </a:solidFill>
          <a:ln w="9525" cap="flat">
            <a:solidFill>
              <a:srgbClr val="36393D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60">
            <a:extLst>
              <a:ext uri="{FF2B5EF4-FFF2-40B4-BE49-F238E27FC236}">
                <a16:creationId xmlns:a16="http://schemas.microsoft.com/office/drawing/2014/main" id="{B831D755-8B35-1DAE-D1DA-4A412F219A23}"/>
              </a:ext>
            </a:extLst>
          </p:cNvPr>
          <p:cNvSpPr/>
          <p:nvPr/>
        </p:nvSpPr>
        <p:spPr>
          <a:xfrm>
            <a:off x="6827135" y="4730071"/>
            <a:ext cx="381000" cy="476250"/>
          </a:xfrm>
          <a:custGeom>
            <a:avLst/>
            <a:gdLst>
              <a:gd name="connsiteX0" fmla="*/ 0 w 381000"/>
              <a:gd name="connsiteY0" fmla="*/ 142875 h 476250"/>
              <a:gd name="connsiteX1" fmla="*/ 190500 w 381000"/>
              <a:gd name="connsiteY1" fmla="*/ 0 h 476250"/>
              <a:gd name="connsiteX2" fmla="*/ 325184 w 381000"/>
              <a:gd name="connsiteY2" fmla="*/ 41815 h 476250"/>
              <a:gd name="connsiteX3" fmla="*/ 381000 w 381000"/>
              <a:gd name="connsiteY3" fmla="*/ 142875 h 476250"/>
              <a:gd name="connsiteX4" fmla="*/ 381000 w 381000"/>
              <a:gd name="connsiteY4" fmla="*/ 333375 h 476250"/>
              <a:gd name="connsiteX5" fmla="*/ 190500 w 381000"/>
              <a:gd name="connsiteY5" fmla="*/ 476250 h 476250"/>
              <a:gd name="connsiteX6" fmla="*/ 0 w 381000"/>
              <a:gd name="connsiteY6" fmla="*/ 333375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00" h="476250">
                <a:moveTo>
                  <a:pt x="0" y="142875"/>
                </a:moveTo>
                <a:cubicBezTo>
                  <a:pt x="0" y="64008"/>
                  <a:pt x="85249" y="0"/>
                  <a:pt x="190500" y="0"/>
                </a:cubicBezTo>
                <a:cubicBezTo>
                  <a:pt x="240982" y="0"/>
                  <a:pt x="289465" y="15050"/>
                  <a:pt x="325184" y="41815"/>
                </a:cubicBezTo>
                <a:cubicBezTo>
                  <a:pt x="360902" y="68675"/>
                  <a:pt x="381000" y="104966"/>
                  <a:pt x="381000" y="142875"/>
                </a:cubicBezTo>
                <a:lnTo>
                  <a:pt x="381000" y="333375"/>
                </a:lnTo>
                <a:cubicBezTo>
                  <a:pt x="381000" y="412242"/>
                  <a:pt x="295751" y="476250"/>
                  <a:pt x="190500" y="476250"/>
                </a:cubicBezTo>
                <a:cubicBezTo>
                  <a:pt x="85249" y="476250"/>
                  <a:pt x="0" y="412242"/>
                  <a:pt x="0" y="333375"/>
                </a:cubicBezTo>
                <a:close/>
              </a:path>
            </a:pathLst>
          </a:custGeom>
          <a:solidFill>
            <a:srgbClr val="FFCC99"/>
          </a:solidFill>
          <a:ln w="9525" cap="flat">
            <a:solidFill>
              <a:srgbClr val="36393D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reeform: Shape 61">
            <a:extLst>
              <a:ext uri="{FF2B5EF4-FFF2-40B4-BE49-F238E27FC236}">
                <a16:creationId xmlns:a16="http://schemas.microsoft.com/office/drawing/2014/main" id="{CBCFD165-5C0C-3EEC-81F6-87432C6D2F78}"/>
              </a:ext>
            </a:extLst>
          </p:cNvPr>
          <p:cNvSpPr/>
          <p:nvPr/>
        </p:nvSpPr>
        <p:spPr>
          <a:xfrm>
            <a:off x="6827135" y="4872946"/>
            <a:ext cx="381000" cy="142875"/>
          </a:xfrm>
          <a:custGeom>
            <a:avLst/>
            <a:gdLst>
              <a:gd name="connsiteX0" fmla="*/ 381000 w 381000"/>
              <a:gd name="connsiteY0" fmla="*/ 0 h 142875"/>
              <a:gd name="connsiteX1" fmla="*/ 190500 w 381000"/>
              <a:gd name="connsiteY1" fmla="*/ 142875 h 142875"/>
              <a:gd name="connsiteX2" fmla="*/ 0 w 381000"/>
              <a:gd name="connsiteY2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142875">
                <a:moveTo>
                  <a:pt x="381000" y="0"/>
                </a:moveTo>
                <a:cubicBezTo>
                  <a:pt x="381000" y="78867"/>
                  <a:pt x="295751" y="142875"/>
                  <a:pt x="190500" y="142875"/>
                </a:cubicBezTo>
                <a:cubicBezTo>
                  <a:pt x="85249" y="142875"/>
                  <a:pt x="0" y="78867"/>
                  <a:pt x="0" y="0"/>
                </a:cubicBezTo>
              </a:path>
            </a:pathLst>
          </a:custGeom>
          <a:noFill/>
          <a:ln w="9525" cap="flat">
            <a:solidFill>
              <a:srgbClr val="36393D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62">
            <a:extLst>
              <a:ext uri="{FF2B5EF4-FFF2-40B4-BE49-F238E27FC236}">
                <a16:creationId xmlns:a16="http://schemas.microsoft.com/office/drawing/2014/main" id="{92900772-AF5F-3253-B43C-8DF8C4666649}"/>
              </a:ext>
            </a:extLst>
          </p:cNvPr>
          <p:cNvSpPr/>
          <p:nvPr/>
        </p:nvSpPr>
        <p:spPr>
          <a:xfrm>
            <a:off x="8284460" y="5396821"/>
            <a:ext cx="381000" cy="476250"/>
          </a:xfrm>
          <a:custGeom>
            <a:avLst/>
            <a:gdLst>
              <a:gd name="connsiteX0" fmla="*/ 0 w 381000"/>
              <a:gd name="connsiteY0" fmla="*/ 142875 h 476250"/>
              <a:gd name="connsiteX1" fmla="*/ 190500 w 381000"/>
              <a:gd name="connsiteY1" fmla="*/ 0 h 476250"/>
              <a:gd name="connsiteX2" fmla="*/ 325184 w 381000"/>
              <a:gd name="connsiteY2" fmla="*/ 41815 h 476250"/>
              <a:gd name="connsiteX3" fmla="*/ 381000 w 381000"/>
              <a:gd name="connsiteY3" fmla="*/ 142875 h 476250"/>
              <a:gd name="connsiteX4" fmla="*/ 381000 w 381000"/>
              <a:gd name="connsiteY4" fmla="*/ 333375 h 476250"/>
              <a:gd name="connsiteX5" fmla="*/ 190500 w 381000"/>
              <a:gd name="connsiteY5" fmla="*/ 476250 h 476250"/>
              <a:gd name="connsiteX6" fmla="*/ 0 w 381000"/>
              <a:gd name="connsiteY6" fmla="*/ 333375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00" h="476250">
                <a:moveTo>
                  <a:pt x="0" y="142875"/>
                </a:moveTo>
                <a:cubicBezTo>
                  <a:pt x="0" y="64008"/>
                  <a:pt x="85249" y="0"/>
                  <a:pt x="190500" y="0"/>
                </a:cubicBezTo>
                <a:cubicBezTo>
                  <a:pt x="240982" y="0"/>
                  <a:pt x="289465" y="15049"/>
                  <a:pt x="325184" y="41815"/>
                </a:cubicBezTo>
                <a:cubicBezTo>
                  <a:pt x="360902" y="68675"/>
                  <a:pt x="381000" y="104965"/>
                  <a:pt x="381000" y="142875"/>
                </a:cubicBezTo>
                <a:lnTo>
                  <a:pt x="381000" y="333375"/>
                </a:lnTo>
                <a:cubicBezTo>
                  <a:pt x="381000" y="412242"/>
                  <a:pt x="295751" y="476250"/>
                  <a:pt x="190500" y="476250"/>
                </a:cubicBezTo>
                <a:cubicBezTo>
                  <a:pt x="85249" y="476250"/>
                  <a:pt x="0" y="412242"/>
                  <a:pt x="0" y="333375"/>
                </a:cubicBezTo>
                <a:close/>
              </a:path>
            </a:pathLst>
          </a:custGeom>
          <a:solidFill>
            <a:srgbClr val="FFCC99"/>
          </a:solidFill>
          <a:ln w="9525" cap="flat">
            <a:solidFill>
              <a:srgbClr val="36393D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1023">
            <a:extLst>
              <a:ext uri="{FF2B5EF4-FFF2-40B4-BE49-F238E27FC236}">
                <a16:creationId xmlns:a16="http://schemas.microsoft.com/office/drawing/2014/main" id="{CCF88E1A-BA44-5DFF-7316-BEC34D1505B9}"/>
              </a:ext>
            </a:extLst>
          </p:cNvPr>
          <p:cNvSpPr/>
          <p:nvPr/>
        </p:nvSpPr>
        <p:spPr>
          <a:xfrm>
            <a:off x="8284460" y="5539696"/>
            <a:ext cx="381000" cy="142875"/>
          </a:xfrm>
          <a:custGeom>
            <a:avLst/>
            <a:gdLst>
              <a:gd name="connsiteX0" fmla="*/ 381000 w 381000"/>
              <a:gd name="connsiteY0" fmla="*/ 0 h 142875"/>
              <a:gd name="connsiteX1" fmla="*/ 190500 w 381000"/>
              <a:gd name="connsiteY1" fmla="*/ 142875 h 142875"/>
              <a:gd name="connsiteX2" fmla="*/ 0 w 381000"/>
              <a:gd name="connsiteY2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142875">
                <a:moveTo>
                  <a:pt x="381000" y="0"/>
                </a:moveTo>
                <a:cubicBezTo>
                  <a:pt x="381000" y="78867"/>
                  <a:pt x="295751" y="142875"/>
                  <a:pt x="190500" y="142875"/>
                </a:cubicBezTo>
                <a:cubicBezTo>
                  <a:pt x="85249" y="142875"/>
                  <a:pt x="0" y="78867"/>
                  <a:pt x="0" y="0"/>
                </a:cubicBezTo>
              </a:path>
            </a:pathLst>
          </a:custGeom>
          <a:noFill/>
          <a:ln w="9525" cap="flat">
            <a:solidFill>
              <a:srgbClr val="36393D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1024">
            <a:extLst>
              <a:ext uri="{FF2B5EF4-FFF2-40B4-BE49-F238E27FC236}">
                <a16:creationId xmlns:a16="http://schemas.microsoft.com/office/drawing/2014/main" id="{2355466E-B2EA-2E02-168E-E13AC905DBFB}"/>
              </a:ext>
            </a:extLst>
          </p:cNvPr>
          <p:cNvSpPr/>
          <p:nvPr/>
        </p:nvSpPr>
        <p:spPr>
          <a:xfrm>
            <a:off x="6446135" y="3587071"/>
            <a:ext cx="476250" cy="476250"/>
          </a:xfrm>
          <a:custGeom>
            <a:avLst/>
            <a:gdLst>
              <a:gd name="connsiteX0" fmla="*/ 0 w 476250"/>
              <a:gd name="connsiteY0" fmla="*/ 476250 h 476250"/>
              <a:gd name="connsiteX1" fmla="*/ 476250 w 476250"/>
              <a:gd name="connsiteY1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" h="476250">
                <a:moveTo>
                  <a:pt x="0" y="476250"/>
                </a:moveTo>
                <a:lnTo>
                  <a:pt x="476250" y="0"/>
                </a:lnTo>
              </a:path>
            </a:pathLst>
          </a:custGeom>
          <a:noFill/>
          <a:ln w="9525" cap="flat">
            <a:solidFill>
              <a:srgbClr val="000000"/>
            </a:solidFill>
            <a:custDash>
              <a:ds d="225000" sp="225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: Shape 1026">
            <a:extLst>
              <a:ext uri="{FF2B5EF4-FFF2-40B4-BE49-F238E27FC236}">
                <a16:creationId xmlns:a16="http://schemas.microsoft.com/office/drawing/2014/main" id="{45F0DBBE-BA1D-A7B8-09C6-AB8EA753E79A}"/>
              </a:ext>
            </a:extLst>
          </p:cNvPr>
          <p:cNvSpPr/>
          <p:nvPr/>
        </p:nvSpPr>
        <p:spPr>
          <a:xfrm>
            <a:off x="7017635" y="4253821"/>
            <a:ext cx="476250" cy="476250"/>
          </a:xfrm>
          <a:custGeom>
            <a:avLst/>
            <a:gdLst>
              <a:gd name="connsiteX0" fmla="*/ 0 w 476250"/>
              <a:gd name="connsiteY0" fmla="*/ 476250 h 476250"/>
              <a:gd name="connsiteX1" fmla="*/ 476250 w 476250"/>
              <a:gd name="connsiteY1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" h="476250">
                <a:moveTo>
                  <a:pt x="0" y="476250"/>
                </a:moveTo>
                <a:lnTo>
                  <a:pt x="476250" y="0"/>
                </a:lnTo>
              </a:path>
            </a:pathLst>
          </a:custGeom>
          <a:noFill/>
          <a:ln w="9525" cap="flat">
            <a:solidFill>
              <a:srgbClr val="000000"/>
            </a:solidFill>
            <a:custDash>
              <a:ds d="225000" sp="225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1027">
            <a:extLst>
              <a:ext uri="{FF2B5EF4-FFF2-40B4-BE49-F238E27FC236}">
                <a16:creationId xmlns:a16="http://schemas.microsoft.com/office/drawing/2014/main" id="{BBBD6127-73C3-8332-7494-083BBD52ABB7}"/>
              </a:ext>
            </a:extLst>
          </p:cNvPr>
          <p:cNvSpPr/>
          <p:nvPr/>
        </p:nvSpPr>
        <p:spPr>
          <a:xfrm>
            <a:off x="6922385" y="3587071"/>
            <a:ext cx="571500" cy="666750"/>
          </a:xfrm>
          <a:custGeom>
            <a:avLst/>
            <a:gdLst>
              <a:gd name="connsiteX0" fmla="*/ 0 w 571500"/>
              <a:gd name="connsiteY0" fmla="*/ 0 h 666750"/>
              <a:gd name="connsiteX1" fmla="*/ 571500 w 571500"/>
              <a:gd name="connsiteY1" fmla="*/ 66675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00" h="666750">
                <a:moveTo>
                  <a:pt x="0" y="0"/>
                </a:moveTo>
                <a:lnTo>
                  <a:pt x="571500" y="666750"/>
                </a:lnTo>
              </a:path>
            </a:pathLst>
          </a:custGeom>
          <a:noFill/>
          <a:ln w="19050" cap="flat">
            <a:solidFill>
              <a:srgbClr val="0000F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1028">
            <a:extLst>
              <a:ext uri="{FF2B5EF4-FFF2-40B4-BE49-F238E27FC236}">
                <a16:creationId xmlns:a16="http://schemas.microsoft.com/office/drawing/2014/main" id="{181E3194-B9D7-A543-4683-C5ABDDFD8100}"/>
              </a:ext>
            </a:extLst>
          </p:cNvPr>
          <p:cNvSpPr/>
          <p:nvPr/>
        </p:nvSpPr>
        <p:spPr>
          <a:xfrm>
            <a:off x="7493885" y="4253821"/>
            <a:ext cx="600075" cy="666750"/>
          </a:xfrm>
          <a:custGeom>
            <a:avLst/>
            <a:gdLst>
              <a:gd name="connsiteX0" fmla="*/ 600075 w 600075"/>
              <a:gd name="connsiteY0" fmla="*/ 666750 h 666750"/>
              <a:gd name="connsiteX1" fmla="*/ 0 w 600075"/>
              <a:gd name="connsiteY1" fmla="*/ 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0075" h="666750">
                <a:moveTo>
                  <a:pt x="600075" y="666750"/>
                </a:moveTo>
                <a:lnTo>
                  <a:pt x="0" y="0"/>
                </a:lnTo>
              </a:path>
            </a:pathLst>
          </a:custGeom>
          <a:noFill/>
          <a:ln w="19050" cap="flat">
            <a:solidFill>
              <a:srgbClr val="0000F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1029">
            <a:extLst>
              <a:ext uri="{FF2B5EF4-FFF2-40B4-BE49-F238E27FC236}">
                <a16:creationId xmlns:a16="http://schemas.microsoft.com/office/drawing/2014/main" id="{276A580C-E487-A4C3-B629-8895194C431E}"/>
              </a:ext>
            </a:extLst>
          </p:cNvPr>
          <p:cNvSpPr/>
          <p:nvPr/>
        </p:nvSpPr>
        <p:spPr>
          <a:xfrm>
            <a:off x="7589135" y="4920571"/>
            <a:ext cx="476250" cy="476250"/>
          </a:xfrm>
          <a:custGeom>
            <a:avLst/>
            <a:gdLst>
              <a:gd name="connsiteX0" fmla="*/ 0 w 476250"/>
              <a:gd name="connsiteY0" fmla="*/ 476250 h 476250"/>
              <a:gd name="connsiteX1" fmla="*/ 476250 w 476250"/>
              <a:gd name="connsiteY1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" h="476250">
                <a:moveTo>
                  <a:pt x="0" y="476250"/>
                </a:moveTo>
                <a:lnTo>
                  <a:pt x="476250" y="0"/>
                </a:lnTo>
              </a:path>
            </a:pathLst>
          </a:custGeom>
          <a:noFill/>
          <a:ln w="19050" cap="flat">
            <a:solidFill>
              <a:srgbClr val="0000F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42A8F2C-A89D-D353-D006-34703EC1BC55}"/>
              </a:ext>
            </a:extLst>
          </p:cNvPr>
          <p:cNvSpPr txBox="1"/>
          <p:nvPr/>
        </p:nvSpPr>
        <p:spPr>
          <a:xfrm>
            <a:off x="7397682" y="5032013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Overnigh</a:t>
            </a:r>
            <a:r>
              <a:rPr lang="en-US" sz="1000" b="1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t </a:t>
            </a:r>
          </a:p>
          <a:p>
            <a:pPr algn="l"/>
            <a:r>
              <a:rPr lang="en-US" sz="1000" b="1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delivery</a:t>
            </a:r>
            <a:endParaRPr lang="en-US" sz="1000" b="1" spc="0" baseline="0" dirty="0">
              <a:ln/>
              <a:solidFill>
                <a:srgbClr val="000000"/>
              </a:solidFill>
              <a:latin typeface="Helvetica"/>
              <a:cs typeface="Helvetica"/>
              <a:sym typeface="Helvetica"/>
              <a:rtl val="0"/>
            </a:endParaRPr>
          </a:p>
        </p:txBody>
      </p:sp>
      <p:sp>
        <p:nvSpPr>
          <p:cNvPr id="59" name="Freeform: Shape 1033">
            <a:extLst>
              <a:ext uri="{FF2B5EF4-FFF2-40B4-BE49-F238E27FC236}">
                <a16:creationId xmlns:a16="http://schemas.microsoft.com/office/drawing/2014/main" id="{91C70905-D4D4-E6E0-9A7F-38DE8666151B}"/>
              </a:ext>
            </a:extLst>
          </p:cNvPr>
          <p:cNvSpPr/>
          <p:nvPr/>
        </p:nvSpPr>
        <p:spPr>
          <a:xfrm>
            <a:off x="6560435" y="3253696"/>
            <a:ext cx="762000" cy="381000"/>
          </a:xfrm>
          <a:custGeom>
            <a:avLst/>
            <a:gdLst>
              <a:gd name="connsiteX0" fmla="*/ 704850 w 762000"/>
              <a:gd name="connsiteY0" fmla="*/ 0 h 381000"/>
              <a:gd name="connsiteX1" fmla="*/ 762000 w 762000"/>
              <a:gd name="connsiteY1" fmla="*/ 57150 h 381000"/>
              <a:gd name="connsiteX2" fmla="*/ 762000 w 762000"/>
              <a:gd name="connsiteY2" fmla="*/ 323850 h 381000"/>
              <a:gd name="connsiteX3" fmla="*/ 704850 w 762000"/>
              <a:gd name="connsiteY3" fmla="*/ 381000 h 381000"/>
              <a:gd name="connsiteX4" fmla="*/ 57150 w 762000"/>
              <a:gd name="connsiteY4" fmla="*/ 381000 h 381000"/>
              <a:gd name="connsiteX5" fmla="*/ 0 w 762000"/>
              <a:gd name="connsiteY5" fmla="*/ 323850 h 381000"/>
              <a:gd name="connsiteX6" fmla="*/ 0 w 762000"/>
              <a:gd name="connsiteY6" fmla="*/ 57150 h 381000"/>
              <a:gd name="connsiteX7" fmla="*/ 57150 w 762000"/>
              <a:gd name="connsiteY7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2000" h="381000">
                <a:moveTo>
                  <a:pt x="704850" y="0"/>
                </a:moveTo>
                <a:cubicBezTo>
                  <a:pt x="736413" y="0"/>
                  <a:pt x="762000" y="25587"/>
                  <a:pt x="762000" y="57150"/>
                </a:cubicBezTo>
                <a:lnTo>
                  <a:pt x="762000" y="323850"/>
                </a:lnTo>
                <a:cubicBezTo>
                  <a:pt x="762000" y="355413"/>
                  <a:pt x="736413" y="381000"/>
                  <a:pt x="704850" y="381000"/>
                </a:cubicBezTo>
                <a:lnTo>
                  <a:pt x="57150" y="381000"/>
                </a:lnTo>
                <a:cubicBezTo>
                  <a:pt x="25587" y="381000"/>
                  <a:pt x="0" y="355413"/>
                  <a:pt x="0" y="323850"/>
                </a:cubicBezTo>
                <a:lnTo>
                  <a:pt x="0" y="57150"/>
                </a:lnTo>
                <a:cubicBezTo>
                  <a:pt x="0" y="25587"/>
                  <a:pt x="25587" y="0"/>
                  <a:pt x="57150" y="0"/>
                </a:cubicBezTo>
                <a:close/>
              </a:path>
            </a:pathLst>
          </a:custGeom>
          <a:solidFill>
            <a:srgbClr val="B1DDF0"/>
          </a:solidFill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Freeform: Shape 1035">
            <a:extLst>
              <a:ext uri="{FF2B5EF4-FFF2-40B4-BE49-F238E27FC236}">
                <a16:creationId xmlns:a16="http://schemas.microsoft.com/office/drawing/2014/main" id="{8CA7DD0D-DDA4-E915-B610-D46DD0B08D69}"/>
              </a:ext>
            </a:extLst>
          </p:cNvPr>
          <p:cNvSpPr/>
          <p:nvPr/>
        </p:nvSpPr>
        <p:spPr>
          <a:xfrm>
            <a:off x="7398635" y="5396821"/>
            <a:ext cx="381000" cy="476250"/>
          </a:xfrm>
          <a:custGeom>
            <a:avLst/>
            <a:gdLst>
              <a:gd name="connsiteX0" fmla="*/ 0 w 381000"/>
              <a:gd name="connsiteY0" fmla="*/ 142875 h 476250"/>
              <a:gd name="connsiteX1" fmla="*/ 190500 w 381000"/>
              <a:gd name="connsiteY1" fmla="*/ 0 h 476250"/>
              <a:gd name="connsiteX2" fmla="*/ 325184 w 381000"/>
              <a:gd name="connsiteY2" fmla="*/ 41815 h 476250"/>
              <a:gd name="connsiteX3" fmla="*/ 381000 w 381000"/>
              <a:gd name="connsiteY3" fmla="*/ 142875 h 476250"/>
              <a:gd name="connsiteX4" fmla="*/ 381000 w 381000"/>
              <a:gd name="connsiteY4" fmla="*/ 333375 h 476250"/>
              <a:gd name="connsiteX5" fmla="*/ 190500 w 381000"/>
              <a:gd name="connsiteY5" fmla="*/ 476250 h 476250"/>
              <a:gd name="connsiteX6" fmla="*/ 0 w 381000"/>
              <a:gd name="connsiteY6" fmla="*/ 333375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00" h="476250">
                <a:moveTo>
                  <a:pt x="0" y="142875"/>
                </a:moveTo>
                <a:cubicBezTo>
                  <a:pt x="0" y="64008"/>
                  <a:pt x="85249" y="0"/>
                  <a:pt x="190500" y="0"/>
                </a:cubicBezTo>
                <a:cubicBezTo>
                  <a:pt x="240982" y="0"/>
                  <a:pt x="289465" y="15049"/>
                  <a:pt x="325184" y="41815"/>
                </a:cubicBezTo>
                <a:cubicBezTo>
                  <a:pt x="360902" y="68675"/>
                  <a:pt x="381000" y="104965"/>
                  <a:pt x="381000" y="142875"/>
                </a:cubicBezTo>
                <a:lnTo>
                  <a:pt x="381000" y="333375"/>
                </a:lnTo>
                <a:cubicBezTo>
                  <a:pt x="381000" y="412242"/>
                  <a:pt x="295751" y="476250"/>
                  <a:pt x="190500" y="476250"/>
                </a:cubicBezTo>
                <a:cubicBezTo>
                  <a:pt x="85249" y="476250"/>
                  <a:pt x="0" y="412242"/>
                  <a:pt x="0" y="333375"/>
                </a:cubicBezTo>
                <a:close/>
              </a:path>
            </a:pathLst>
          </a:custGeom>
          <a:solidFill>
            <a:srgbClr val="B1DDF0"/>
          </a:solidFill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Freeform: Shape 1036">
            <a:extLst>
              <a:ext uri="{FF2B5EF4-FFF2-40B4-BE49-F238E27FC236}">
                <a16:creationId xmlns:a16="http://schemas.microsoft.com/office/drawing/2014/main" id="{D19634C9-B695-B69E-905E-E828FC6627FB}"/>
              </a:ext>
            </a:extLst>
          </p:cNvPr>
          <p:cNvSpPr/>
          <p:nvPr/>
        </p:nvSpPr>
        <p:spPr>
          <a:xfrm>
            <a:off x="7398635" y="5539696"/>
            <a:ext cx="381000" cy="142875"/>
          </a:xfrm>
          <a:custGeom>
            <a:avLst/>
            <a:gdLst>
              <a:gd name="connsiteX0" fmla="*/ 381000 w 381000"/>
              <a:gd name="connsiteY0" fmla="*/ 0 h 142875"/>
              <a:gd name="connsiteX1" fmla="*/ 190500 w 381000"/>
              <a:gd name="connsiteY1" fmla="*/ 142875 h 142875"/>
              <a:gd name="connsiteX2" fmla="*/ 0 w 381000"/>
              <a:gd name="connsiteY2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142875">
                <a:moveTo>
                  <a:pt x="381000" y="0"/>
                </a:moveTo>
                <a:cubicBezTo>
                  <a:pt x="381000" y="78867"/>
                  <a:pt x="295751" y="142875"/>
                  <a:pt x="190500" y="142875"/>
                </a:cubicBezTo>
                <a:cubicBezTo>
                  <a:pt x="85249" y="142875"/>
                  <a:pt x="0" y="78867"/>
                  <a:pt x="0" y="0"/>
                </a:cubicBez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" name="Freeform: Shape 1037">
            <a:extLst>
              <a:ext uri="{FF2B5EF4-FFF2-40B4-BE49-F238E27FC236}">
                <a16:creationId xmlns:a16="http://schemas.microsoft.com/office/drawing/2014/main" id="{7DA3B451-C38E-001E-C837-5EFE4152CE1B}"/>
              </a:ext>
            </a:extLst>
          </p:cNvPr>
          <p:cNvSpPr/>
          <p:nvPr/>
        </p:nvSpPr>
        <p:spPr>
          <a:xfrm>
            <a:off x="6179435" y="4063321"/>
            <a:ext cx="381000" cy="476250"/>
          </a:xfrm>
          <a:custGeom>
            <a:avLst/>
            <a:gdLst>
              <a:gd name="connsiteX0" fmla="*/ 0 w 381000"/>
              <a:gd name="connsiteY0" fmla="*/ 142875 h 476250"/>
              <a:gd name="connsiteX1" fmla="*/ 190500 w 381000"/>
              <a:gd name="connsiteY1" fmla="*/ 0 h 476250"/>
              <a:gd name="connsiteX2" fmla="*/ 325184 w 381000"/>
              <a:gd name="connsiteY2" fmla="*/ 41815 h 476250"/>
              <a:gd name="connsiteX3" fmla="*/ 381000 w 381000"/>
              <a:gd name="connsiteY3" fmla="*/ 142875 h 476250"/>
              <a:gd name="connsiteX4" fmla="*/ 381000 w 381000"/>
              <a:gd name="connsiteY4" fmla="*/ 333375 h 476250"/>
              <a:gd name="connsiteX5" fmla="*/ 190500 w 381000"/>
              <a:gd name="connsiteY5" fmla="*/ 476250 h 476250"/>
              <a:gd name="connsiteX6" fmla="*/ 0 w 381000"/>
              <a:gd name="connsiteY6" fmla="*/ 333375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00" h="476250">
                <a:moveTo>
                  <a:pt x="0" y="142875"/>
                </a:moveTo>
                <a:cubicBezTo>
                  <a:pt x="0" y="64008"/>
                  <a:pt x="85249" y="0"/>
                  <a:pt x="190500" y="0"/>
                </a:cubicBezTo>
                <a:cubicBezTo>
                  <a:pt x="240982" y="0"/>
                  <a:pt x="289465" y="15050"/>
                  <a:pt x="325184" y="41815"/>
                </a:cubicBezTo>
                <a:cubicBezTo>
                  <a:pt x="360902" y="68675"/>
                  <a:pt x="381000" y="104966"/>
                  <a:pt x="381000" y="142875"/>
                </a:cubicBezTo>
                <a:lnTo>
                  <a:pt x="381000" y="333375"/>
                </a:lnTo>
                <a:cubicBezTo>
                  <a:pt x="381000" y="412242"/>
                  <a:pt x="295751" y="476250"/>
                  <a:pt x="190500" y="476250"/>
                </a:cubicBezTo>
                <a:cubicBezTo>
                  <a:pt x="85249" y="476250"/>
                  <a:pt x="0" y="412242"/>
                  <a:pt x="0" y="333375"/>
                </a:cubicBezTo>
                <a:close/>
              </a:path>
            </a:pathLst>
          </a:custGeom>
          <a:solidFill>
            <a:srgbClr val="FFCC99"/>
          </a:solidFill>
          <a:ln w="9525" cap="flat">
            <a:solidFill>
              <a:srgbClr val="36393D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1038">
            <a:extLst>
              <a:ext uri="{FF2B5EF4-FFF2-40B4-BE49-F238E27FC236}">
                <a16:creationId xmlns:a16="http://schemas.microsoft.com/office/drawing/2014/main" id="{B10C5B9A-0F91-3293-B6F7-00A783A69D30}"/>
              </a:ext>
            </a:extLst>
          </p:cNvPr>
          <p:cNvSpPr/>
          <p:nvPr/>
        </p:nvSpPr>
        <p:spPr>
          <a:xfrm>
            <a:off x="6179435" y="4206196"/>
            <a:ext cx="381000" cy="142875"/>
          </a:xfrm>
          <a:custGeom>
            <a:avLst/>
            <a:gdLst>
              <a:gd name="connsiteX0" fmla="*/ 381000 w 381000"/>
              <a:gd name="connsiteY0" fmla="*/ 0 h 142875"/>
              <a:gd name="connsiteX1" fmla="*/ 190500 w 381000"/>
              <a:gd name="connsiteY1" fmla="*/ 142875 h 142875"/>
              <a:gd name="connsiteX2" fmla="*/ 0 w 381000"/>
              <a:gd name="connsiteY2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142875">
                <a:moveTo>
                  <a:pt x="381000" y="0"/>
                </a:moveTo>
                <a:cubicBezTo>
                  <a:pt x="381000" y="78867"/>
                  <a:pt x="295751" y="142875"/>
                  <a:pt x="190500" y="142875"/>
                </a:cubicBezTo>
                <a:cubicBezTo>
                  <a:pt x="85249" y="142875"/>
                  <a:pt x="0" y="78867"/>
                  <a:pt x="0" y="0"/>
                </a:cubicBezTo>
              </a:path>
            </a:pathLst>
          </a:custGeom>
          <a:noFill/>
          <a:ln w="9525" cap="flat">
            <a:solidFill>
              <a:srgbClr val="36393D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" name="Freeform: Shape 1039">
            <a:extLst>
              <a:ext uri="{FF2B5EF4-FFF2-40B4-BE49-F238E27FC236}">
                <a16:creationId xmlns:a16="http://schemas.microsoft.com/office/drawing/2014/main" id="{FD707201-D88C-75B4-2D57-0A12D435E6BF}"/>
              </a:ext>
            </a:extLst>
          </p:cNvPr>
          <p:cNvSpPr/>
          <p:nvPr/>
        </p:nvSpPr>
        <p:spPr>
          <a:xfrm>
            <a:off x="6103235" y="5396821"/>
            <a:ext cx="381000" cy="476250"/>
          </a:xfrm>
          <a:custGeom>
            <a:avLst/>
            <a:gdLst>
              <a:gd name="connsiteX0" fmla="*/ 0 w 381000"/>
              <a:gd name="connsiteY0" fmla="*/ 142875 h 476250"/>
              <a:gd name="connsiteX1" fmla="*/ 190500 w 381000"/>
              <a:gd name="connsiteY1" fmla="*/ 0 h 476250"/>
              <a:gd name="connsiteX2" fmla="*/ 325184 w 381000"/>
              <a:gd name="connsiteY2" fmla="*/ 41815 h 476250"/>
              <a:gd name="connsiteX3" fmla="*/ 381000 w 381000"/>
              <a:gd name="connsiteY3" fmla="*/ 142875 h 476250"/>
              <a:gd name="connsiteX4" fmla="*/ 381000 w 381000"/>
              <a:gd name="connsiteY4" fmla="*/ 333375 h 476250"/>
              <a:gd name="connsiteX5" fmla="*/ 190500 w 381000"/>
              <a:gd name="connsiteY5" fmla="*/ 476250 h 476250"/>
              <a:gd name="connsiteX6" fmla="*/ 0 w 381000"/>
              <a:gd name="connsiteY6" fmla="*/ 333375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00" h="476250">
                <a:moveTo>
                  <a:pt x="0" y="142875"/>
                </a:moveTo>
                <a:cubicBezTo>
                  <a:pt x="0" y="64008"/>
                  <a:pt x="85249" y="0"/>
                  <a:pt x="190500" y="0"/>
                </a:cubicBezTo>
                <a:cubicBezTo>
                  <a:pt x="240982" y="0"/>
                  <a:pt x="289465" y="15049"/>
                  <a:pt x="325184" y="41815"/>
                </a:cubicBezTo>
                <a:cubicBezTo>
                  <a:pt x="360902" y="68675"/>
                  <a:pt x="381000" y="104965"/>
                  <a:pt x="381000" y="142875"/>
                </a:cubicBezTo>
                <a:lnTo>
                  <a:pt x="381000" y="333375"/>
                </a:lnTo>
                <a:cubicBezTo>
                  <a:pt x="381000" y="412242"/>
                  <a:pt x="295751" y="476250"/>
                  <a:pt x="190500" y="476250"/>
                </a:cubicBezTo>
                <a:cubicBezTo>
                  <a:pt x="85249" y="476250"/>
                  <a:pt x="0" y="412242"/>
                  <a:pt x="0" y="333375"/>
                </a:cubicBezTo>
                <a:close/>
              </a:path>
            </a:pathLst>
          </a:custGeom>
          <a:solidFill>
            <a:srgbClr val="FFCC99"/>
          </a:solidFill>
          <a:ln w="9525" cap="flat">
            <a:solidFill>
              <a:srgbClr val="36393D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" name="Freeform: Shape 1040">
            <a:extLst>
              <a:ext uri="{FF2B5EF4-FFF2-40B4-BE49-F238E27FC236}">
                <a16:creationId xmlns:a16="http://schemas.microsoft.com/office/drawing/2014/main" id="{B69F8E9E-DC80-C6B5-3B5D-62D2F062AB01}"/>
              </a:ext>
            </a:extLst>
          </p:cNvPr>
          <p:cNvSpPr/>
          <p:nvPr/>
        </p:nvSpPr>
        <p:spPr>
          <a:xfrm>
            <a:off x="6103235" y="5539696"/>
            <a:ext cx="381000" cy="142875"/>
          </a:xfrm>
          <a:custGeom>
            <a:avLst/>
            <a:gdLst>
              <a:gd name="connsiteX0" fmla="*/ 381000 w 381000"/>
              <a:gd name="connsiteY0" fmla="*/ 0 h 142875"/>
              <a:gd name="connsiteX1" fmla="*/ 190500 w 381000"/>
              <a:gd name="connsiteY1" fmla="*/ 142875 h 142875"/>
              <a:gd name="connsiteX2" fmla="*/ 0 w 381000"/>
              <a:gd name="connsiteY2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142875">
                <a:moveTo>
                  <a:pt x="381000" y="0"/>
                </a:moveTo>
                <a:cubicBezTo>
                  <a:pt x="381000" y="78867"/>
                  <a:pt x="295751" y="142875"/>
                  <a:pt x="190500" y="142875"/>
                </a:cubicBezTo>
                <a:cubicBezTo>
                  <a:pt x="85249" y="142875"/>
                  <a:pt x="0" y="78867"/>
                  <a:pt x="0" y="0"/>
                </a:cubicBezTo>
              </a:path>
            </a:pathLst>
          </a:custGeom>
          <a:noFill/>
          <a:ln w="9525" cap="flat">
            <a:solidFill>
              <a:srgbClr val="36393D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" name="Freeform: Shape 1041">
            <a:extLst>
              <a:ext uri="{FF2B5EF4-FFF2-40B4-BE49-F238E27FC236}">
                <a16:creationId xmlns:a16="http://schemas.microsoft.com/office/drawing/2014/main" id="{7BE10432-5D6E-2106-746F-B927A0BDBC64}"/>
              </a:ext>
            </a:extLst>
          </p:cNvPr>
          <p:cNvSpPr/>
          <p:nvPr/>
        </p:nvSpPr>
        <p:spPr>
          <a:xfrm>
            <a:off x="4093460" y="4063321"/>
            <a:ext cx="381000" cy="476250"/>
          </a:xfrm>
          <a:custGeom>
            <a:avLst/>
            <a:gdLst>
              <a:gd name="connsiteX0" fmla="*/ 0 w 381000"/>
              <a:gd name="connsiteY0" fmla="*/ 142875 h 476250"/>
              <a:gd name="connsiteX1" fmla="*/ 190500 w 381000"/>
              <a:gd name="connsiteY1" fmla="*/ 0 h 476250"/>
              <a:gd name="connsiteX2" fmla="*/ 325184 w 381000"/>
              <a:gd name="connsiteY2" fmla="*/ 41815 h 476250"/>
              <a:gd name="connsiteX3" fmla="*/ 381000 w 381000"/>
              <a:gd name="connsiteY3" fmla="*/ 142875 h 476250"/>
              <a:gd name="connsiteX4" fmla="*/ 381000 w 381000"/>
              <a:gd name="connsiteY4" fmla="*/ 333375 h 476250"/>
              <a:gd name="connsiteX5" fmla="*/ 190500 w 381000"/>
              <a:gd name="connsiteY5" fmla="*/ 476250 h 476250"/>
              <a:gd name="connsiteX6" fmla="*/ 0 w 381000"/>
              <a:gd name="connsiteY6" fmla="*/ 333375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00" h="476250">
                <a:moveTo>
                  <a:pt x="0" y="142875"/>
                </a:moveTo>
                <a:cubicBezTo>
                  <a:pt x="0" y="64008"/>
                  <a:pt x="85249" y="0"/>
                  <a:pt x="190500" y="0"/>
                </a:cubicBezTo>
                <a:cubicBezTo>
                  <a:pt x="240982" y="0"/>
                  <a:pt x="289465" y="15050"/>
                  <a:pt x="325184" y="41815"/>
                </a:cubicBezTo>
                <a:cubicBezTo>
                  <a:pt x="360902" y="68675"/>
                  <a:pt x="381000" y="104966"/>
                  <a:pt x="381000" y="142875"/>
                </a:cubicBezTo>
                <a:lnTo>
                  <a:pt x="381000" y="333375"/>
                </a:lnTo>
                <a:cubicBezTo>
                  <a:pt x="381000" y="412242"/>
                  <a:pt x="295751" y="476250"/>
                  <a:pt x="190500" y="476250"/>
                </a:cubicBezTo>
                <a:cubicBezTo>
                  <a:pt x="85249" y="476250"/>
                  <a:pt x="0" y="412242"/>
                  <a:pt x="0" y="333375"/>
                </a:cubicBezTo>
                <a:close/>
              </a:path>
            </a:pathLst>
          </a:custGeom>
          <a:solidFill>
            <a:srgbClr val="B1DDF0"/>
          </a:solidFill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" name="Freeform: Shape 1042">
            <a:extLst>
              <a:ext uri="{FF2B5EF4-FFF2-40B4-BE49-F238E27FC236}">
                <a16:creationId xmlns:a16="http://schemas.microsoft.com/office/drawing/2014/main" id="{E1A1694B-285D-4FCC-8996-4B18746F5555}"/>
              </a:ext>
            </a:extLst>
          </p:cNvPr>
          <p:cNvSpPr/>
          <p:nvPr/>
        </p:nvSpPr>
        <p:spPr>
          <a:xfrm>
            <a:off x="4093460" y="4206196"/>
            <a:ext cx="381000" cy="142875"/>
          </a:xfrm>
          <a:custGeom>
            <a:avLst/>
            <a:gdLst>
              <a:gd name="connsiteX0" fmla="*/ 381000 w 381000"/>
              <a:gd name="connsiteY0" fmla="*/ 0 h 142875"/>
              <a:gd name="connsiteX1" fmla="*/ 190500 w 381000"/>
              <a:gd name="connsiteY1" fmla="*/ 142875 h 142875"/>
              <a:gd name="connsiteX2" fmla="*/ 0 w 381000"/>
              <a:gd name="connsiteY2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142875">
                <a:moveTo>
                  <a:pt x="381000" y="0"/>
                </a:moveTo>
                <a:cubicBezTo>
                  <a:pt x="381000" y="78867"/>
                  <a:pt x="295751" y="142875"/>
                  <a:pt x="190500" y="142875"/>
                </a:cubicBezTo>
                <a:cubicBezTo>
                  <a:pt x="85249" y="142875"/>
                  <a:pt x="0" y="78867"/>
                  <a:pt x="0" y="0"/>
                </a:cubicBez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Freeform: Shape 1046">
            <a:extLst>
              <a:ext uri="{FF2B5EF4-FFF2-40B4-BE49-F238E27FC236}">
                <a16:creationId xmlns:a16="http://schemas.microsoft.com/office/drawing/2014/main" id="{516B925E-AF31-F1CA-47B2-26949A1B40F4}"/>
              </a:ext>
            </a:extLst>
          </p:cNvPr>
          <p:cNvSpPr/>
          <p:nvPr/>
        </p:nvSpPr>
        <p:spPr>
          <a:xfrm>
            <a:off x="1436670" y="3444197"/>
            <a:ext cx="1253090" cy="71186"/>
          </a:xfrm>
          <a:custGeom>
            <a:avLst/>
            <a:gdLst>
              <a:gd name="connsiteX0" fmla="*/ 0 w 691800"/>
              <a:gd name="connsiteY0" fmla="*/ 619125 h 619125"/>
              <a:gd name="connsiteX1" fmla="*/ 376238 w 691800"/>
              <a:gd name="connsiteY1" fmla="*/ 619125 h 619125"/>
              <a:gd name="connsiteX2" fmla="*/ 376238 w 691800"/>
              <a:gd name="connsiteY2" fmla="*/ 0 h 619125"/>
              <a:gd name="connsiteX3" fmla="*/ 691801 w 691800"/>
              <a:gd name="connsiteY3" fmla="*/ 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800" h="619125">
                <a:moveTo>
                  <a:pt x="0" y="619125"/>
                </a:moveTo>
                <a:lnTo>
                  <a:pt x="376238" y="619125"/>
                </a:lnTo>
                <a:lnTo>
                  <a:pt x="376238" y="0"/>
                </a:lnTo>
                <a:lnTo>
                  <a:pt x="691801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9" name="Freeform: Shape 1047">
            <a:extLst>
              <a:ext uri="{FF2B5EF4-FFF2-40B4-BE49-F238E27FC236}">
                <a16:creationId xmlns:a16="http://schemas.microsoft.com/office/drawing/2014/main" id="{85EB9E34-81F3-EBBA-A77D-B5217507AF45}"/>
              </a:ext>
            </a:extLst>
          </p:cNvPr>
          <p:cNvSpPr/>
          <p:nvPr/>
        </p:nvSpPr>
        <p:spPr>
          <a:xfrm>
            <a:off x="2673092" y="3410858"/>
            <a:ext cx="66675" cy="66675"/>
          </a:xfrm>
          <a:custGeom>
            <a:avLst/>
            <a:gdLst>
              <a:gd name="connsiteX0" fmla="*/ 66675 w 66675"/>
              <a:gd name="connsiteY0" fmla="*/ 33338 h 66675"/>
              <a:gd name="connsiteX1" fmla="*/ 0 w 66675"/>
              <a:gd name="connsiteY1" fmla="*/ 66675 h 66675"/>
              <a:gd name="connsiteX2" fmla="*/ 16669 w 66675"/>
              <a:gd name="connsiteY2" fmla="*/ 33338 h 66675"/>
              <a:gd name="connsiteX3" fmla="*/ 0 w 66675"/>
              <a:gd name="connsiteY3" fmla="*/ 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75" h="66675">
                <a:moveTo>
                  <a:pt x="66675" y="33338"/>
                </a:moveTo>
                <a:lnTo>
                  <a:pt x="0" y="66675"/>
                </a:lnTo>
                <a:lnTo>
                  <a:pt x="16669" y="3333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6F256BC-1B21-5681-D0F6-3EC9D3B1F088}"/>
              </a:ext>
            </a:extLst>
          </p:cNvPr>
          <p:cNvSpPr txBox="1"/>
          <p:nvPr/>
        </p:nvSpPr>
        <p:spPr>
          <a:xfrm>
            <a:off x="589532" y="3280386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Query </a:t>
            </a:r>
          </a:p>
          <a:p>
            <a:pPr algn="l"/>
            <a:r>
              <a:rPr lang="en-US" sz="1000" b="1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attributes</a:t>
            </a:r>
          </a:p>
        </p:txBody>
      </p:sp>
      <p:sp>
        <p:nvSpPr>
          <p:cNvPr id="71" name="Freeform: Shape 1050">
            <a:extLst>
              <a:ext uri="{FF2B5EF4-FFF2-40B4-BE49-F238E27FC236}">
                <a16:creationId xmlns:a16="http://schemas.microsoft.com/office/drawing/2014/main" id="{CCAD216F-6C65-C078-0E1E-E652585AF244}"/>
              </a:ext>
            </a:extLst>
          </p:cNvPr>
          <p:cNvSpPr/>
          <p:nvPr/>
        </p:nvSpPr>
        <p:spPr>
          <a:xfrm>
            <a:off x="8093960" y="4920571"/>
            <a:ext cx="381000" cy="476250"/>
          </a:xfrm>
          <a:custGeom>
            <a:avLst/>
            <a:gdLst>
              <a:gd name="connsiteX0" fmla="*/ 381000 w 381000"/>
              <a:gd name="connsiteY0" fmla="*/ 476250 h 476250"/>
              <a:gd name="connsiteX1" fmla="*/ 0 w 381000"/>
              <a:gd name="connsiteY1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1000" h="476250">
                <a:moveTo>
                  <a:pt x="381000" y="476250"/>
                </a:moveTo>
                <a:lnTo>
                  <a:pt x="0" y="0"/>
                </a:lnTo>
              </a:path>
            </a:pathLst>
          </a:custGeom>
          <a:noFill/>
          <a:ln w="9525" cap="flat">
            <a:solidFill>
              <a:srgbClr val="000000"/>
            </a:solidFill>
            <a:custDash>
              <a:ds d="225000" sp="225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" name="Freeform: Shape 1052">
            <a:extLst>
              <a:ext uri="{FF2B5EF4-FFF2-40B4-BE49-F238E27FC236}">
                <a16:creationId xmlns:a16="http://schemas.microsoft.com/office/drawing/2014/main" id="{F30A58A4-53B3-4893-D7A3-BFB5BC863448}"/>
              </a:ext>
            </a:extLst>
          </p:cNvPr>
          <p:cNvSpPr/>
          <p:nvPr/>
        </p:nvSpPr>
        <p:spPr>
          <a:xfrm>
            <a:off x="4587617" y="3020333"/>
            <a:ext cx="66675" cy="66675"/>
          </a:xfrm>
          <a:custGeom>
            <a:avLst/>
            <a:gdLst>
              <a:gd name="connsiteX0" fmla="*/ 66675 w 66675"/>
              <a:gd name="connsiteY0" fmla="*/ 33338 h 66675"/>
              <a:gd name="connsiteX1" fmla="*/ 0 w 66675"/>
              <a:gd name="connsiteY1" fmla="*/ 66675 h 66675"/>
              <a:gd name="connsiteX2" fmla="*/ 16669 w 66675"/>
              <a:gd name="connsiteY2" fmla="*/ 33338 h 66675"/>
              <a:gd name="connsiteX3" fmla="*/ 0 w 66675"/>
              <a:gd name="connsiteY3" fmla="*/ 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75" h="66675">
                <a:moveTo>
                  <a:pt x="66675" y="33338"/>
                </a:moveTo>
                <a:lnTo>
                  <a:pt x="0" y="66675"/>
                </a:lnTo>
                <a:lnTo>
                  <a:pt x="16669" y="3333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Freeform: Shape 1053">
            <a:extLst>
              <a:ext uri="{FF2B5EF4-FFF2-40B4-BE49-F238E27FC236}">
                <a16:creationId xmlns:a16="http://schemas.microsoft.com/office/drawing/2014/main" id="{711738C9-C5DC-322A-9DA7-19C48DE69959}"/>
              </a:ext>
            </a:extLst>
          </p:cNvPr>
          <p:cNvSpPr/>
          <p:nvPr/>
        </p:nvSpPr>
        <p:spPr>
          <a:xfrm>
            <a:off x="3045710" y="2958421"/>
            <a:ext cx="190500" cy="190500"/>
          </a:xfrm>
          <a:custGeom>
            <a:avLst/>
            <a:gdLst>
              <a:gd name="connsiteX0" fmla="*/ 190500 w 190500"/>
              <a:gd name="connsiteY0" fmla="*/ 95250 h 190500"/>
              <a:gd name="connsiteX1" fmla="*/ 95250 w 190500"/>
              <a:gd name="connsiteY1" fmla="*/ 190500 h 190500"/>
              <a:gd name="connsiteX2" fmla="*/ 0 w 190500"/>
              <a:gd name="connsiteY2" fmla="*/ 95250 h 190500"/>
              <a:gd name="connsiteX3" fmla="*/ 95250 w 190500"/>
              <a:gd name="connsiteY3" fmla="*/ 0 h 190500"/>
              <a:gd name="connsiteX4" fmla="*/ 190500 w 190500"/>
              <a:gd name="connsiteY4" fmla="*/ 9525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0" h="190500">
                <a:moveTo>
                  <a:pt x="190500" y="95250"/>
                </a:moveTo>
                <a:cubicBezTo>
                  <a:pt x="190500" y="147855"/>
                  <a:pt x="147855" y="190500"/>
                  <a:pt x="95250" y="190500"/>
                </a:cubicBezTo>
                <a:cubicBezTo>
                  <a:pt x="42645" y="190500"/>
                  <a:pt x="0" y="147855"/>
                  <a:pt x="0" y="95250"/>
                </a:cubicBezTo>
                <a:cubicBezTo>
                  <a:pt x="0" y="42645"/>
                  <a:pt x="42645" y="0"/>
                  <a:pt x="95250" y="0"/>
                </a:cubicBezTo>
                <a:cubicBezTo>
                  <a:pt x="147855" y="0"/>
                  <a:pt x="190500" y="42645"/>
                  <a:pt x="190500" y="95250"/>
                </a:cubicBezTo>
                <a:close/>
              </a:path>
            </a:pathLst>
          </a:custGeom>
          <a:solidFill>
            <a:srgbClr val="F8CECC"/>
          </a:solidFill>
          <a:ln w="9525" cap="flat">
            <a:solidFill>
              <a:srgbClr val="B8545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4" name="Freeform: Shape 1055">
            <a:extLst>
              <a:ext uri="{FF2B5EF4-FFF2-40B4-BE49-F238E27FC236}">
                <a16:creationId xmlns:a16="http://schemas.microsoft.com/office/drawing/2014/main" id="{F5D2CC6E-8200-53EC-1CDA-5DEB05AC79F6}"/>
              </a:ext>
            </a:extLst>
          </p:cNvPr>
          <p:cNvSpPr/>
          <p:nvPr/>
        </p:nvSpPr>
        <p:spPr>
          <a:xfrm>
            <a:off x="4684010" y="2958421"/>
            <a:ext cx="190500" cy="190500"/>
          </a:xfrm>
          <a:custGeom>
            <a:avLst/>
            <a:gdLst>
              <a:gd name="connsiteX0" fmla="*/ 190500 w 190500"/>
              <a:gd name="connsiteY0" fmla="*/ 95250 h 190500"/>
              <a:gd name="connsiteX1" fmla="*/ 95250 w 190500"/>
              <a:gd name="connsiteY1" fmla="*/ 190500 h 190500"/>
              <a:gd name="connsiteX2" fmla="*/ 0 w 190500"/>
              <a:gd name="connsiteY2" fmla="*/ 95250 h 190500"/>
              <a:gd name="connsiteX3" fmla="*/ 95250 w 190500"/>
              <a:gd name="connsiteY3" fmla="*/ 0 h 190500"/>
              <a:gd name="connsiteX4" fmla="*/ 190500 w 190500"/>
              <a:gd name="connsiteY4" fmla="*/ 9525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0" h="190500">
                <a:moveTo>
                  <a:pt x="190500" y="95250"/>
                </a:moveTo>
                <a:cubicBezTo>
                  <a:pt x="190500" y="147855"/>
                  <a:pt x="147855" y="190500"/>
                  <a:pt x="95250" y="190500"/>
                </a:cubicBezTo>
                <a:cubicBezTo>
                  <a:pt x="42645" y="190500"/>
                  <a:pt x="0" y="147855"/>
                  <a:pt x="0" y="95250"/>
                </a:cubicBezTo>
                <a:cubicBezTo>
                  <a:pt x="0" y="42645"/>
                  <a:pt x="42645" y="0"/>
                  <a:pt x="95250" y="0"/>
                </a:cubicBezTo>
                <a:cubicBezTo>
                  <a:pt x="147855" y="0"/>
                  <a:pt x="190500" y="42645"/>
                  <a:pt x="190500" y="95250"/>
                </a:cubicBezTo>
                <a:close/>
              </a:path>
            </a:pathLst>
          </a:custGeom>
          <a:solidFill>
            <a:srgbClr val="F8CECC"/>
          </a:solidFill>
          <a:ln w="9525" cap="flat">
            <a:solidFill>
              <a:srgbClr val="B8545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5" name="Freeform: Shape 1056">
            <a:extLst>
              <a:ext uri="{FF2B5EF4-FFF2-40B4-BE49-F238E27FC236}">
                <a16:creationId xmlns:a16="http://schemas.microsoft.com/office/drawing/2014/main" id="{4D50A3ED-3245-513A-6AFB-A8D2699DC54D}"/>
              </a:ext>
            </a:extLst>
          </p:cNvPr>
          <p:cNvSpPr/>
          <p:nvPr/>
        </p:nvSpPr>
        <p:spPr>
          <a:xfrm>
            <a:off x="6827135" y="2958421"/>
            <a:ext cx="190500" cy="190500"/>
          </a:xfrm>
          <a:custGeom>
            <a:avLst/>
            <a:gdLst>
              <a:gd name="connsiteX0" fmla="*/ 190500 w 190500"/>
              <a:gd name="connsiteY0" fmla="*/ 95250 h 190500"/>
              <a:gd name="connsiteX1" fmla="*/ 95250 w 190500"/>
              <a:gd name="connsiteY1" fmla="*/ 190500 h 190500"/>
              <a:gd name="connsiteX2" fmla="*/ 0 w 190500"/>
              <a:gd name="connsiteY2" fmla="*/ 95250 h 190500"/>
              <a:gd name="connsiteX3" fmla="*/ 95250 w 190500"/>
              <a:gd name="connsiteY3" fmla="*/ 0 h 190500"/>
              <a:gd name="connsiteX4" fmla="*/ 190500 w 190500"/>
              <a:gd name="connsiteY4" fmla="*/ 9525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0" h="190500">
                <a:moveTo>
                  <a:pt x="190500" y="95250"/>
                </a:moveTo>
                <a:cubicBezTo>
                  <a:pt x="190500" y="147855"/>
                  <a:pt x="147855" y="190500"/>
                  <a:pt x="95250" y="190500"/>
                </a:cubicBezTo>
                <a:cubicBezTo>
                  <a:pt x="42645" y="190500"/>
                  <a:pt x="0" y="147855"/>
                  <a:pt x="0" y="95250"/>
                </a:cubicBezTo>
                <a:cubicBezTo>
                  <a:pt x="0" y="42645"/>
                  <a:pt x="42645" y="0"/>
                  <a:pt x="95250" y="0"/>
                </a:cubicBezTo>
                <a:cubicBezTo>
                  <a:pt x="147855" y="0"/>
                  <a:pt x="190500" y="42645"/>
                  <a:pt x="190500" y="95250"/>
                </a:cubicBezTo>
                <a:close/>
              </a:path>
            </a:pathLst>
          </a:custGeom>
          <a:solidFill>
            <a:srgbClr val="F8CECC"/>
          </a:solidFill>
          <a:ln w="9525" cap="flat">
            <a:solidFill>
              <a:srgbClr val="B8545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6" name="Freeform: Shape 1057">
            <a:extLst>
              <a:ext uri="{FF2B5EF4-FFF2-40B4-BE49-F238E27FC236}">
                <a16:creationId xmlns:a16="http://schemas.microsoft.com/office/drawing/2014/main" id="{2E723F16-2DD3-C755-2BFC-042FD94E3752}"/>
              </a:ext>
            </a:extLst>
          </p:cNvPr>
          <p:cNvSpPr/>
          <p:nvPr/>
        </p:nvSpPr>
        <p:spPr>
          <a:xfrm>
            <a:off x="9208385" y="2920321"/>
            <a:ext cx="190500" cy="190500"/>
          </a:xfrm>
          <a:custGeom>
            <a:avLst/>
            <a:gdLst>
              <a:gd name="connsiteX0" fmla="*/ 190500 w 190500"/>
              <a:gd name="connsiteY0" fmla="*/ 95250 h 190500"/>
              <a:gd name="connsiteX1" fmla="*/ 95250 w 190500"/>
              <a:gd name="connsiteY1" fmla="*/ 190500 h 190500"/>
              <a:gd name="connsiteX2" fmla="*/ 0 w 190500"/>
              <a:gd name="connsiteY2" fmla="*/ 95250 h 190500"/>
              <a:gd name="connsiteX3" fmla="*/ 95250 w 190500"/>
              <a:gd name="connsiteY3" fmla="*/ 0 h 190500"/>
              <a:gd name="connsiteX4" fmla="*/ 190500 w 190500"/>
              <a:gd name="connsiteY4" fmla="*/ 9525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0" h="190500">
                <a:moveTo>
                  <a:pt x="190500" y="95250"/>
                </a:moveTo>
                <a:cubicBezTo>
                  <a:pt x="190500" y="147855"/>
                  <a:pt x="147855" y="190500"/>
                  <a:pt x="95250" y="190500"/>
                </a:cubicBezTo>
                <a:cubicBezTo>
                  <a:pt x="42645" y="190500"/>
                  <a:pt x="0" y="147855"/>
                  <a:pt x="0" y="95250"/>
                </a:cubicBezTo>
                <a:cubicBezTo>
                  <a:pt x="0" y="42645"/>
                  <a:pt x="42645" y="0"/>
                  <a:pt x="95250" y="0"/>
                </a:cubicBezTo>
                <a:cubicBezTo>
                  <a:pt x="147855" y="0"/>
                  <a:pt x="190500" y="42645"/>
                  <a:pt x="190500" y="95250"/>
                </a:cubicBezTo>
                <a:close/>
              </a:path>
            </a:pathLst>
          </a:custGeom>
          <a:solidFill>
            <a:srgbClr val="F8CECC"/>
          </a:solidFill>
          <a:ln w="9525" cap="flat">
            <a:solidFill>
              <a:srgbClr val="B8545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" name="Freeform: Shape 1058">
            <a:extLst>
              <a:ext uri="{FF2B5EF4-FFF2-40B4-BE49-F238E27FC236}">
                <a16:creationId xmlns:a16="http://schemas.microsoft.com/office/drawing/2014/main" id="{0F6DECE8-4B24-16FD-D994-36D394802A74}"/>
              </a:ext>
            </a:extLst>
          </p:cNvPr>
          <p:cNvSpPr/>
          <p:nvPr/>
        </p:nvSpPr>
        <p:spPr>
          <a:xfrm>
            <a:off x="2683760" y="2672671"/>
            <a:ext cx="952500" cy="285750"/>
          </a:xfrm>
          <a:custGeom>
            <a:avLst/>
            <a:gdLst>
              <a:gd name="connsiteX0" fmla="*/ 0 w 952500"/>
              <a:gd name="connsiteY0" fmla="*/ 0 h 285750"/>
              <a:gd name="connsiteX1" fmla="*/ 952500 w 952500"/>
              <a:gd name="connsiteY1" fmla="*/ 0 h 285750"/>
              <a:gd name="connsiteX2" fmla="*/ 952500 w 952500"/>
              <a:gd name="connsiteY2" fmla="*/ 285750 h 285750"/>
              <a:gd name="connsiteX3" fmla="*/ 0 w 952500"/>
              <a:gd name="connsiteY3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00" h="285750">
                <a:moveTo>
                  <a:pt x="0" y="0"/>
                </a:moveTo>
                <a:lnTo>
                  <a:pt x="952500" y="0"/>
                </a:lnTo>
                <a:lnTo>
                  <a:pt x="952500" y="285750"/>
                </a:lnTo>
                <a:lnTo>
                  <a:pt x="0" y="285750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8B18667-0DD2-7F3B-6F33-D473C1B055C7}"/>
              </a:ext>
            </a:extLst>
          </p:cNvPr>
          <p:cNvSpPr txBox="1"/>
          <p:nvPr/>
        </p:nvSpPr>
        <p:spPr>
          <a:xfrm>
            <a:off x="2718509" y="2529590"/>
            <a:ext cx="824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Bucket 1</a:t>
            </a:r>
          </a:p>
        </p:txBody>
      </p:sp>
      <p:sp>
        <p:nvSpPr>
          <p:cNvPr id="79" name="Freeform: Shape 1060">
            <a:extLst>
              <a:ext uri="{FF2B5EF4-FFF2-40B4-BE49-F238E27FC236}">
                <a16:creationId xmlns:a16="http://schemas.microsoft.com/office/drawing/2014/main" id="{C91D4192-42DC-A6F9-81F0-D63C1EC5D228}"/>
              </a:ext>
            </a:extLst>
          </p:cNvPr>
          <p:cNvSpPr/>
          <p:nvPr/>
        </p:nvSpPr>
        <p:spPr>
          <a:xfrm>
            <a:off x="4274435" y="2672671"/>
            <a:ext cx="952500" cy="285750"/>
          </a:xfrm>
          <a:custGeom>
            <a:avLst/>
            <a:gdLst>
              <a:gd name="connsiteX0" fmla="*/ 0 w 952500"/>
              <a:gd name="connsiteY0" fmla="*/ 0 h 285750"/>
              <a:gd name="connsiteX1" fmla="*/ 952500 w 952500"/>
              <a:gd name="connsiteY1" fmla="*/ 0 h 285750"/>
              <a:gd name="connsiteX2" fmla="*/ 952500 w 952500"/>
              <a:gd name="connsiteY2" fmla="*/ 285750 h 285750"/>
              <a:gd name="connsiteX3" fmla="*/ 0 w 952500"/>
              <a:gd name="connsiteY3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00" h="285750">
                <a:moveTo>
                  <a:pt x="0" y="0"/>
                </a:moveTo>
                <a:lnTo>
                  <a:pt x="952500" y="0"/>
                </a:lnTo>
                <a:lnTo>
                  <a:pt x="952500" y="285750"/>
                </a:lnTo>
                <a:lnTo>
                  <a:pt x="0" y="285750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971DA90-1339-340E-B262-CF77ACE8D41D}"/>
              </a:ext>
            </a:extLst>
          </p:cNvPr>
          <p:cNvSpPr txBox="1"/>
          <p:nvPr/>
        </p:nvSpPr>
        <p:spPr>
          <a:xfrm>
            <a:off x="4304610" y="2521809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Bucket  2</a:t>
            </a:r>
          </a:p>
        </p:txBody>
      </p:sp>
      <p:sp>
        <p:nvSpPr>
          <p:cNvPr id="81" name="Freeform: Shape 1062">
            <a:extLst>
              <a:ext uri="{FF2B5EF4-FFF2-40B4-BE49-F238E27FC236}">
                <a16:creationId xmlns:a16="http://schemas.microsoft.com/office/drawing/2014/main" id="{49703CF2-F87F-B8AE-B934-432275373DCE}"/>
              </a:ext>
            </a:extLst>
          </p:cNvPr>
          <p:cNvSpPr/>
          <p:nvPr/>
        </p:nvSpPr>
        <p:spPr>
          <a:xfrm>
            <a:off x="8798810" y="2672671"/>
            <a:ext cx="952500" cy="285750"/>
          </a:xfrm>
          <a:custGeom>
            <a:avLst/>
            <a:gdLst>
              <a:gd name="connsiteX0" fmla="*/ 0 w 952500"/>
              <a:gd name="connsiteY0" fmla="*/ 0 h 285750"/>
              <a:gd name="connsiteX1" fmla="*/ 952500 w 952500"/>
              <a:gd name="connsiteY1" fmla="*/ 0 h 285750"/>
              <a:gd name="connsiteX2" fmla="*/ 952500 w 952500"/>
              <a:gd name="connsiteY2" fmla="*/ 285750 h 285750"/>
              <a:gd name="connsiteX3" fmla="*/ 0 w 952500"/>
              <a:gd name="connsiteY3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00" h="285750">
                <a:moveTo>
                  <a:pt x="0" y="0"/>
                </a:moveTo>
                <a:lnTo>
                  <a:pt x="952500" y="0"/>
                </a:lnTo>
                <a:lnTo>
                  <a:pt x="952500" y="285750"/>
                </a:lnTo>
                <a:lnTo>
                  <a:pt x="0" y="285750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5D160E2-F7FC-2329-4957-320D34F3ED76}"/>
              </a:ext>
            </a:extLst>
          </p:cNvPr>
          <p:cNvSpPr txBox="1"/>
          <p:nvPr/>
        </p:nvSpPr>
        <p:spPr>
          <a:xfrm>
            <a:off x="8812145" y="2538736"/>
            <a:ext cx="893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Bucket  B</a:t>
            </a:r>
          </a:p>
        </p:txBody>
      </p:sp>
      <p:sp>
        <p:nvSpPr>
          <p:cNvPr id="83" name="Freeform: Shape 1068">
            <a:extLst>
              <a:ext uri="{FF2B5EF4-FFF2-40B4-BE49-F238E27FC236}">
                <a16:creationId xmlns:a16="http://schemas.microsoft.com/office/drawing/2014/main" id="{2CB211C7-7A4F-F3BB-FEDE-33980961E106}"/>
              </a:ext>
            </a:extLst>
          </p:cNvPr>
          <p:cNvSpPr/>
          <p:nvPr/>
        </p:nvSpPr>
        <p:spPr>
          <a:xfrm>
            <a:off x="6749792" y="3015571"/>
            <a:ext cx="66675" cy="66675"/>
          </a:xfrm>
          <a:custGeom>
            <a:avLst/>
            <a:gdLst>
              <a:gd name="connsiteX0" fmla="*/ 66675 w 66675"/>
              <a:gd name="connsiteY0" fmla="*/ 33338 h 66675"/>
              <a:gd name="connsiteX1" fmla="*/ 0 w 66675"/>
              <a:gd name="connsiteY1" fmla="*/ 66675 h 66675"/>
              <a:gd name="connsiteX2" fmla="*/ 16669 w 66675"/>
              <a:gd name="connsiteY2" fmla="*/ 33338 h 66675"/>
              <a:gd name="connsiteX3" fmla="*/ 0 w 66675"/>
              <a:gd name="connsiteY3" fmla="*/ 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75" h="66675">
                <a:moveTo>
                  <a:pt x="66675" y="33338"/>
                </a:moveTo>
                <a:lnTo>
                  <a:pt x="0" y="66675"/>
                </a:lnTo>
                <a:lnTo>
                  <a:pt x="16669" y="3333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4" name="Freeform: Shape 1078">
            <a:extLst>
              <a:ext uri="{FF2B5EF4-FFF2-40B4-BE49-F238E27FC236}">
                <a16:creationId xmlns:a16="http://schemas.microsoft.com/office/drawing/2014/main" id="{A36F7FF7-A40A-013B-6A65-938819275F8A}"/>
              </a:ext>
            </a:extLst>
          </p:cNvPr>
          <p:cNvSpPr/>
          <p:nvPr/>
        </p:nvSpPr>
        <p:spPr>
          <a:xfrm rot="16200000">
            <a:off x="1151970" y="2684068"/>
            <a:ext cx="1143000" cy="333375"/>
          </a:xfrm>
          <a:custGeom>
            <a:avLst/>
            <a:gdLst>
              <a:gd name="connsiteX0" fmla="*/ 0 w 1143000"/>
              <a:gd name="connsiteY0" fmla="*/ 333375 h 333375"/>
              <a:gd name="connsiteX1" fmla="*/ 190500 w 1143000"/>
              <a:gd name="connsiteY1" fmla="*/ 0 h 333375"/>
              <a:gd name="connsiteX2" fmla="*/ 952500 w 1143000"/>
              <a:gd name="connsiteY2" fmla="*/ 0 h 333375"/>
              <a:gd name="connsiteX3" fmla="*/ 1143000 w 1143000"/>
              <a:gd name="connsiteY3" fmla="*/ 33337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000" h="333375">
                <a:moveTo>
                  <a:pt x="0" y="333375"/>
                </a:moveTo>
                <a:lnTo>
                  <a:pt x="190500" y="0"/>
                </a:lnTo>
                <a:lnTo>
                  <a:pt x="952500" y="0"/>
                </a:lnTo>
                <a:lnTo>
                  <a:pt x="1143000" y="333375"/>
                </a:lnTo>
                <a:close/>
              </a:path>
            </a:pathLst>
          </a:custGeom>
          <a:solidFill>
            <a:srgbClr val="BAC8D3"/>
          </a:solidFill>
          <a:ln w="9525" cap="flat">
            <a:solidFill>
              <a:srgbClr val="23445D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50FE01F-7402-7B75-8ADF-AE476E7D37D1}"/>
              </a:ext>
            </a:extLst>
          </p:cNvPr>
          <p:cNvSpPr txBox="1"/>
          <p:nvPr/>
        </p:nvSpPr>
        <p:spPr>
          <a:xfrm rot="16200000">
            <a:off x="1250201" y="2746695"/>
            <a:ext cx="10054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ANN function</a:t>
            </a:r>
          </a:p>
        </p:txBody>
      </p:sp>
      <p:sp>
        <p:nvSpPr>
          <p:cNvPr id="86" name="Freeform: Shape 1082">
            <a:extLst>
              <a:ext uri="{FF2B5EF4-FFF2-40B4-BE49-F238E27FC236}">
                <a16:creationId xmlns:a16="http://schemas.microsoft.com/office/drawing/2014/main" id="{F9BF0936-C2BB-4EDF-C24D-23E98F240522}"/>
              </a:ext>
            </a:extLst>
          </p:cNvPr>
          <p:cNvSpPr/>
          <p:nvPr/>
        </p:nvSpPr>
        <p:spPr>
          <a:xfrm rot="16200000">
            <a:off x="625712" y="2700737"/>
            <a:ext cx="952500" cy="285750"/>
          </a:xfrm>
          <a:custGeom>
            <a:avLst/>
            <a:gdLst>
              <a:gd name="connsiteX0" fmla="*/ 0 w 952500"/>
              <a:gd name="connsiteY0" fmla="*/ 0 h 285750"/>
              <a:gd name="connsiteX1" fmla="*/ 952500 w 952500"/>
              <a:gd name="connsiteY1" fmla="*/ 0 h 285750"/>
              <a:gd name="connsiteX2" fmla="*/ 952500 w 952500"/>
              <a:gd name="connsiteY2" fmla="*/ 285750 h 285750"/>
              <a:gd name="connsiteX3" fmla="*/ 0 w 952500"/>
              <a:gd name="connsiteY3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00" h="285750">
                <a:moveTo>
                  <a:pt x="0" y="0"/>
                </a:moveTo>
                <a:lnTo>
                  <a:pt x="952500" y="0"/>
                </a:lnTo>
                <a:lnTo>
                  <a:pt x="952500" y="285750"/>
                </a:lnTo>
                <a:lnTo>
                  <a:pt x="0" y="285750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149EE3A-441F-F02F-6FDD-0B8B0E72798E}"/>
              </a:ext>
            </a:extLst>
          </p:cNvPr>
          <p:cNvSpPr txBox="1"/>
          <p:nvPr/>
        </p:nvSpPr>
        <p:spPr>
          <a:xfrm>
            <a:off x="588500" y="2553329"/>
            <a:ext cx="588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Query </a:t>
            </a:r>
          </a:p>
          <a:p>
            <a:pPr algn="l"/>
            <a:r>
              <a:rPr lang="en-US" sz="1000" b="1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Vector</a:t>
            </a:r>
          </a:p>
        </p:txBody>
      </p:sp>
      <p:sp>
        <p:nvSpPr>
          <p:cNvPr id="88" name="Freeform: Shape 1086">
            <a:extLst>
              <a:ext uri="{FF2B5EF4-FFF2-40B4-BE49-F238E27FC236}">
                <a16:creationId xmlns:a16="http://schemas.microsoft.com/office/drawing/2014/main" id="{43174CB7-581B-CEA8-6955-FD08B296AA23}"/>
              </a:ext>
            </a:extLst>
          </p:cNvPr>
          <p:cNvSpPr/>
          <p:nvPr/>
        </p:nvSpPr>
        <p:spPr>
          <a:xfrm>
            <a:off x="6388985" y="2672671"/>
            <a:ext cx="952500" cy="285750"/>
          </a:xfrm>
          <a:custGeom>
            <a:avLst/>
            <a:gdLst>
              <a:gd name="connsiteX0" fmla="*/ 0 w 952500"/>
              <a:gd name="connsiteY0" fmla="*/ 0 h 285750"/>
              <a:gd name="connsiteX1" fmla="*/ 952500 w 952500"/>
              <a:gd name="connsiteY1" fmla="*/ 0 h 285750"/>
              <a:gd name="connsiteX2" fmla="*/ 952500 w 952500"/>
              <a:gd name="connsiteY2" fmla="*/ 285750 h 285750"/>
              <a:gd name="connsiteX3" fmla="*/ 0 w 952500"/>
              <a:gd name="connsiteY3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00" h="285750">
                <a:moveTo>
                  <a:pt x="0" y="0"/>
                </a:moveTo>
                <a:lnTo>
                  <a:pt x="952500" y="0"/>
                </a:lnTo>
                <a:lnTo>
                  <a:pt x="952500" y="285750"/>
                </a:lnTo>
                <a:lnTo>
                  <a:pt x="0" y="285750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D9671A7-4507-14B2-6B3B-8EA89C6E4721}"/>
              </a:ext>
            </a:extLst>
          </p:cNvPr>
          <p:cNvSpPr txBox="1"/>
          <p:nvPr/>
        </p:nvSpPr>
        <p:spPr>
          <a:xfrm>
            <a:off x="6408309" y="2521808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Bucket m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08B778C-5BEF-10A4-E4E5-DCDE41B1B1A1}"/>
              </a:ext>
            </a:extLst>
          </p:cNvPr>
          <p:cNvSpPr txBox="1"/>
          <p:nvPr/>
        </p:nvSpPr>
        <p:spPr>
          <a:xfrm>
            <a:off x="4400929" y="3250563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Attribute </a:t>
            </a:r>
            <a:endParaRPr lang="en-US" sz="1000" b="1" dirty="0">
              <a:ln/>
              <a:solidFill>
                <a:srgbClr val="000000"/>
              </a:solidFill>
              <a:latin typeface="Helvetica"/>
              <a:cs typeface="Helvetica"/>
              <a:sym typeface="Helvetica"/>
              <a:rtl val="0"/>
            </a:endParaRPr>
          </a:p>
          <a:p>
            <a:pPr algn="ctr"/>
            <a:r>
              <a:rPr lang="en-US" sz="1000" b="1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router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A446180-876C-7C0D-2E02-9258E4827713}"/>
              </a:ext>
            </a:extLst>
          </p:cNvPr>
          <p:cNvSpPr txBox="1"/>
          <p:nvPr/>
        </p:nvSpPr>
        <p:spPr>
          <a:xfrm>
            <a:off x="6567195" y="3264982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Attribute </a:t>
            </a:r>
            <a:endParaRPr lang="en-US" sz="1000" b="1" dirty="0">
              <a:ln/>
              <a:solidFill>
                <a:srgbClr val="000000"/>
              </a:solidFill>
              <a:latin typeface="Helvetica"/>
              <a:cs typeface="Helvetica"/>
              <a:sym typeface="Helvetica"/>
              <a:rtl val="0"/>
            </a:endParaRPr>
          </a:p>
          <a:p>
            <a:pPr algn="ctr"/>
            <a:r>
              <a:rPr lang="en-US" sz="1000" b="1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router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19EDC21-B8FF-AC75-F798-6F26915B3A0A}"/>
              </a:ext>
            </a:extLst>
          </p:cNvPr>
          <p:cNvSpPr txBox="1"/>
          <p:nvPr/>
        </p:nvSpPr>
        <p:spPr>
          <a:xfrm>
            <a:off x="8952676" y="3256345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Attribute </a:t>
            </a:r>
            <a:endParaRPr lang="en-US" sz="1000" b="1" dirty="0">
              <a:ln/>
              <a:solidFill>
                <a:srgbClr val="000000"/>
              </a:solidFill>
              <a:latin typeface="Helvetica"/>
              <a:cs typeface="Helvetica"/>
              <a:sym typeface="Helvetica"/>
              <a:rtl val="0"/>
            </a:endParaRPr>
          </a:p>
          <a:p>
            <a:pPr algn="ctr"/>
            <a:r>
              <a:rPr lang="en-US" sz="1000" b="1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router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DC118B9-15CC-2E88-2EDD-91783E49E4B3}"/>
              </a:ext>
            </a:extLst>
          </p:cNvPr>
          <p:cNvGrpSpPr/>
          <p:nvPr/>
        </p:nvGrpSpPr>
        <p:grpSpPr>
          <a:xfrm>
            <a:off x="2267585" y="2812636"/>
            <a:ext cx="1519407" cy="394462"/>
            <a:chOff x="2377826" y="5655786"/>
            <a:chExt cx="1519407" cy="394462"/>
          </a:xfrm>
        </p:grpSpPr>
        <p:sp>
          <p:nvSpPr>
            <p:cNvPr id="94" name="Freeform 179">
              <a:extLst>
                <a:ext uri="{FF2B5EF4-FFF2-40B4-BE49-F238E27FC236}">
                  <a16:creationId xmlns:a16="http://schemas.microsoft.com/office/drawing/2014/main" id="{4CA2BD95-D668-29CC-65A7-853FE2132EBA}"/>
                </a:ext>
              </a:extLst>
            </p:cNvPr>
            <p:cNvSpPr/>
            <p:nvPr/>
          </p:nvSpPr>
          <p:spPr>
            <a:xfrm>
              <a:off x="2377826" y="5655786"/>
              <a:ext cx="1519407" cy="394462"/>
            </a:xfrm>
            <a:custGeom>
              <a:avLst/>
              <a:gdLst>
                <a:gd name="connsiteX0" fmla="*/ 0 w 762000"/>
                <a:gd name="connsiteY0" fmla="*/ 0 h 285750"/>
                <a:gd name="connsiteX1" fmla="*/ 762000 w 762000"/>
                <a:gd name="connsiteY1" fmla="*/ 0 h 285750"/>
                <a:gd name="connsiteX2" fmla="*/ 762000 w 762000"/>
                <a:gd name="connsiteY2" fmla="*/ 285750 h 285750"/>
                <a:gd name="connsiteX3" fmla="*/ 0 w 762000"/>
                <a:gd name="connsiteY3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285750">
                  <a:moveTo>
                    <a:pt x="0" y="0"/>
                  </a:moveTo>
                  <a:lnTo>
                    <a:pt x="762000" y="0"/>
                  </a:lnTo>
                  <a:lnTo>
                    <a:pt x="762000" y="285750"/>
                  </a:lnTo>
                  <a:lnTo>
                    <a:pt x="0" y="285750"/>
                  </a:lnTo>
                  <a:close/>
                </a:path>
              </a:pathLst>
            </a:custGeom>
            <a:solidFill>
              <a:srgbClr val="EEEEEE"/>
            </a:solidFill>
            <a:ln w="9525" cap="flat">
              <a:solidFill>
                <a:srgbClr val="36393D"/>
              </a:solidFill>
              <a:prstDash val="solid"/>
              <a:miter/>
            </a:ln>
          </p:spPr>
          <p:txBody>
            <a:bodyPr rot="0" spcFirstLastPara="0" vertOverflow="overflow" horzOverflow="overflow" vert="horz" wrap="non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0D6CCACC-0EEA-98ED-BB39-AC5D7F444880}"/>
                </a:ext>
              </a:extLst>
            </p:cNvPr>
            <p:cNvSpPr/>
            <p:nvPr/>
          </p:nvSpPr>
          <p:spPr>
            <a:xfrm>
              <a:off x="3475988" y="5743837"/>
              <a:ext cx="210393" cy="21210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1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0D28B288-6A25-1B30-35FB-770F0C61C063}"/>
                </a:ext>
              </a:extLst>
            </p:cNvPr>
            <p:cNvSpPr/>
            <p:nvPr/>
          </p:nvSpPr>
          <p:spPr>
            <a:xfrm>
              <a:off x="3151396" y="5750214"/>
              <a:ext cx="210393" cy="21210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1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9FAF784B-0DAE-0E71-0202-7C9B033F9CD6}"/>
                </a:ext>
              </a:extLst>
            </p:cNvPr>
            <p:cNvSpPr/>
            <p:nvPr/>
          </p:nvSpPr>
          <p:spPr>
            <a:xfrm>
              <a:off x="2810474" y="5743837"/>
              <a:ext cx="210393" cy="212103"/>
            </a:xfrm>
            <a:prstGeom prst="ellipse">
              <a:avLst/>
            </a:prstGeom>
            <a:solidFill>
              <a:srgbClr val="F5F9A8">
                <a:alpha val="60495"/>
              </a:srgb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1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A446999D-9D38-47AC-12DB-124009CCB61B}"/>
                </a:ext>
              </a:extLst>
            </p:cNvPr>
            <p:cNvSpPr/>
            <p:nvPr/>
          </p:nvSpPr>
          <p:spPr>
            <a:xfrm>
              <a:off x="2470362" y="5743839"/>
              <a:ext cx="210393" cy="212103"/>
            </a:xfrm>
            <a:prstGeom prst="ellipse">
              <a:avLst/>
            </a:prstGeom>
            <a:solidFill>
              <a:srgbClr val="F5F9A8">
                <a:alpha val="60495"/>
              </a:srgb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1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7242303-B6B0-AE08-B030-488A711A8464}"/>
              </a:ext>
            </a:extLst>
          </p:cNvPr>
          <p:cNvGrpSpPr/>
          <p:nvPr/>
        </p:nvGrpSpPr>
        <p:grpSpPr>
          <a:xfrm>
            <a:off x="4022417" y="2806636"/>
            <a:ext cx="1519407" cy="394462"/>
            <a:chOff x="3936895" y="5658912"/>
            <a:chExt cx="1519407" cy="394462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D20992E5-032F-C59D-3F4B-AB7C139695CA}"/>
                </a:ext>
              </a:extLst>
            </p:cNvPr>
            <p:cNvSpPr/>
            <p:nvPr/>
          </p:nvSpPr>
          <p:spPr>
            <a:xfrm>
              <a:off x="4979061" y="5682297"/>
              <a:ext cx="210393" cy="212103"/>
            </a:xfrm>
            <a:prstGeom prst="ellipse">
              <a:avLst/>
            </a:prstGeom>
            <a:solidFill>
              <a:srgbClr val="91C9FD">
                <a:alpha val="60495"/>
              </a:srgb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1"/>
            </a:p>
          </p:txBody>
        </p:sp>
        <p:sp>
          <p:nvSpPr>
            <p:cNvPr id="101" name="Freeform 179">
              <a:extLst>
                <a:ext uri="{FF2B5EF4-FFF2-40B4-BE49-F238E27FC236}">
                  <a16:creationId xmlns:a16="http://schemas.microsoft.com/office/drawing/2014/main" id="{948A0518-0BA7-76D5-0C59-A4547B471CE8}"/>
                </a:ext>
              </a:extLst>
            </p:cNvPr>
            <p:cNvSpPr/>
            <p:nvPr/>
          </p:nvSpPr>
          <p:spPr>
            <a:xfrm>
              <a:off x="3936895" y="5658912"/>
              <a:ext cx="1519407" cy="394462"/>
            </a:xfrm>
            <a:custGeom>
              <a:avLst/>
              <a:gdLst>
                <a:gd name="connsiteX0" fmla="*/ 0 w 762000"/>
                <a:gd name="connsiteY0" fmla="*/ 0 h 285750"/>
                <a:gd name="connsiteX1" fmla="*/ 762000 w 762000"/>
                <a:gd name="connsiteY1" fmla="*/ 0 h 285750"/>
                <a:gd name="connsiteX2" fmla="*/ 762000 w 762000"/>
                <a:gd name="connsiteY2" fmla="*/ 285750 h 285750"/>
                <a:gd name="connsiteX3" fmla="*/ 0 w 762000"/>
                <a:gd name="connsiteY3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285750">
                  <a:moveTo>
                    <a:pt x="0" y="0"/>
                  </a:moveTo>
                  <a:lnTo>
                    <a:pt x="762000" y="0"/>
                  </a:lnTo>
                  <a:lnTo>
                    <a:pt x="762000" y="285750"/>
                  </a:lnTo>
                  <a:lnTo>
                    <a:pt x="0" y="285750"/>
                  </a:lnTo>
                  <a:close/>
                </a:path>
              </a:pathLst>
            </a:custGeom>
            <a:solidFill>
              <a:srgbClr val="EEEEEE"/>
            </a:solidFill>
            <a:ln w="9525" cap="flat">
              <a:solidFill>
                <a:srgbClr val="36393D"/>
              </a:solidFill>
              <a:prstDash val="solid"/>
              <a:miter/>
            </a:ln>
          </p:spPr>
          <p:txBody>
            <a:bodyPr rot="0" spcFirstLastPara="0" vertOverflow="overflow" horzOverflow="overflow" vert="horz" wrap="non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950C3F91-5FE8-9F74-1F75-3DC6E7274522}"/>
                </a:ext>
              </a:extLst>
            </p:cNvPr>
            <p:cNvSpPr/>
            <p:nvPr/>
          </p:nvSpPr>
          <p:spPr>
            <a:xfrm>
              <a:off x="4986239" y="5750214"/>
              <a:ext cx="210393" cy="212103"/>
            </a:xfrm>
            <a:prstGeom prst="ellipse">
              <a:avLst/>
            </a:prstGeom>
            <a:solidFill>
              <a:srgbClr val="CAC1F6">
                <a:alpha val="60495"/>
              </a:srgb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1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603305F2-9E85-EA05-10C4-A4606285DDED}"/>
                </a:ext>
              </a:extLst>
            </p:cNvPr>
            <p:cNvSpPr/>
            <p:nvPr/>
          </p:nvSpPr>
          <p:spPr>
            <a:xfrm>
              <a:off x="4066614" y="5755398"/>
              <a:ext cx="210393" cy="212103"/>
            </a:xfrm>
            <a:prstGeom prst="ellipse">
              <a:avLst/>
            </a:prstGeom>
            <a:solidFill>
              <a:srgbClr val="FF9CBC">
                <a:alpha val="60495"/>
              </a:srgb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1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002B742F-7FA9-A95F-44B9-9FA2B1CEC8F3}"/>
                </a:ext>
              </a:extLst>
            </p:cNvPr>
            <p:cNvSpPr/>
            <p:nvPr/>
          </p:nvSpPr>
          <p:spPr>
            <a:xfrm>
              <a:off x="4525734" y="5757917"/>
              <a:ext cx="210393" cy="212103"/>
            </a:xfrm>
            <a:prstGeom prst="ellipse">
              <a:avLst/>
            </a:prstGeom>
            <a:solidFill>
              <a:srgbClr val="7030A0">
                <a:alpha val="60495"/>
              </a:srgb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1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B5E7080-DB3C-B046-DE60-BD6534531317}"/>
              </a:ext>
            </a:extLst>
          </p:cNvPr>
          <p:cNvGrpSpPr/>
          <p:nvPr/>
        </p:nvGrpSpPr>
        <p:grpSpPr>
          <a:xfrm>
            <a:off x="8520372" y="2792559"/>
            <a:ext cx="1519407" cy="394462"/>
            <a:chOff x="7043460" y="5652660"/>
            <a:chExt cx="1519407" cy="394462"/>
          </a:xfrm>
        </p:grpSpPr>
        <p:sp>
          <p:nvSpPr>
            <p:cNvPr id="106" name="Freeform 179">
              <a:extLst>
                <a:ext uri="{FF2B5EF4-FFF2-40B4-BE49-F238E27FC236}">
                  <a16:creationId xmlns:a16="http://schemas.microsoft.com/office/drawing/2014/main" id="{6712BA2F-0638-940B-F9CD-366C203F83A0}"/>
                </a:ext>
              </a:extLst>
            </p:cNvPr>
            <p:cNvSpPr/>
            <p:nvPr/>
          </p:nvSpPr>
          <p:spPr>
            <a:xfrm>
              <a:off x="7043460" y="5652660"/>
              <a:ext cx="1519407" cy="394462"/>
            </a:xfrm>
            <a:custGeom>
              <a:avLst/>
              <a:gdLst>
                <a:gd name="connsiteX0" fmla="*/ 0 w 762000"/>
                <a:gd name="connsiteY0" fmla="*/ 0 h 285750"/>
                <a:gd name="connsiteX1" fmla="*/ 762000 w 762000"/>
                <a:gd name="connsiteY1" fmla="*/ 0 h 285750"/>
                <a:gd name="connsiteX2" fmla="*/ 762000 w 762000"/>
                <a:gd name="connsiteY2" fmla="*/ 285750 h 285750"/>
                <a:gd name="connsiteX3" fmla="*/ 0 w 762000"/>
                <a:gd name="connsiteY3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285750">
                  <a:moveTo>
                    <a:pt x="0" y="0"/>
                  </a:moveTo>
                  <a:lnTo>
                    <a:pt x="762000" y="0"/>
                  </a:lnTo>
                  <a:lnTo>
                    <a:pt x="762000" y="285750"/>
                  </a:lnTo>
                  <a:lnTo>
                    <a:pt x="0" y="285750"/>
                  </a:lnTo>
                  <a:close/>
                </a:path>
              </a:pathLst>
            </a:custGeom>
            <a:solidFill>
              <a:srgbClr val="EEEEEE"/>
            </a:solidFill>
            <a:ln w="9525" cap="flat">
              <a:solidFill>
                <a:srgbClr val="36393D"/>
              </a:solidFill>
              <a:prstDash val="solid"/>
              <a:miter/>
            </a:ln>
          </p:spPr>
          <p:txBody>
            <a:bodyPr rot="0" spcFirstLastPara="0" vertOverflow="overflow" horzOverflow="overflow" vert="horz" wrap="non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CCB444A7-0114-DF5B-5913-BE51094E7BFC}"/>
                </a:ext>
              </a:extLst>
            </p:cNvPr>
            <p:cNvSpPr/>
            <p:nvPr/>
          </p:nvSpPr>
          <p:spPr>
            <a:xfrm>
              <a:off x="7217948" y="5743837"/>
              <a:ext cx="210393" cy="212103"/>
            </a:xfrm>
            <a:prstGeom prst="ellipse">
              <a:avLst/>
            </a:prstGeom>
            <a:solidFill>
              <a:srgbClr val="00FF99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1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DDD12F40-7E9B-F0B2-BBDD-CDA9966067BE}"/>
                </a:ext>
              </a:extLst>
            </p:cNvPr>
            <p:cNvSpPr/>
            <p:nvPr/>
          </p:nvSpPr>
          <p:spPr>
            <a:xfrm>
              <a:off x="7602829" y="5743837"/>
              <a:ext cx="210393" cy="21210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1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955BB04D-31C4-8C78-6E08-039E4FDDBF61}"/>
                </a:ext>
              </a:extLst>
            </p:cNvPr>
            <p:cNvSpPr/>
            <p:nvPr/>
          </p:nvSpPr>
          <p:spPr>
            <a:xfrm>
              <a:off x="7987710" y="5751789"/>
              <a:ext cx="210393" cy="21210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1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1427F419-5E49-6EEE-921B-A5190E8EFAA5}"/>
                </a:ext>
              </a:extLst>
            </p:cNvPr>
            <p:cNvSpPr/>
            <p:nvPr/>
          </p:nvSpPr>
          <p:spPr>
            <a:xfrm>
              <a:off x="8334522" y="5757917"/>
              <a:ext cx="210393" cy="21210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1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70B01FE8-ED08-1152-C6FD-0FDC6FC02567}"/>
              </a:ext>
            </a:extLst>
          </p:cNvPr>
          <p:cNvGrpSpPr/>
          <p:nvPr/>
        </p:nvGrpSpPr>
        <p:grpSpPr>
          <a:xfrm>
            <a:off x="6177749" y="2783413"/>
            <a:ext cx="1519407" cy="394462"/>
            <a:chOff x="5486236" y="5652660"/>
            <a:chExt cx="1519407" cy="394462"/>
          </a:xfrm>
        </p:grpSpPr>
        <p:sp>
          <p:nvSpPr>
            <p:cNvPr id="112" name="Freeform 179">
              <a:extLst>
                <a:ext uri="{FF2B5EF4-FFF2-40B4-BE49-F238E27FC236}">
                  <a16:creationId xmlns:a16="http://schemas.microsoft.com/office/drawing/2014/main" id="{471BDC86-7666-A0FE-50F4-892AFE32E97E}"/>
                </a:ext>
              </a:extLst>
            </p:cNvPr>
            <p:cNvSpPr/>
            <p:nvPr/>
          </p:nvSpPr>
          <p:spPr>
            <a:xfrm>
              <a:off x="5486236" y="5652660"/>
              <a:ext cx="1519407" cy="394462"/>
            </a:xfrm>
            <a:custGeom>
              <a:avLst/>
              <a:gdLst>
                <a:gd name="connsiteX0" fmla="*/ 0 w 762000"/>
                <a:gd name="connsiteY0" fmla="*/ 0 h 285750"/>
                <a:gd name="connsiteX1" fmla="*/ 762000 w 762000"/>
                <a:gd name="connsiteY1" fmla="*/ 0 h 285750"/>
                <a:gd name="connsiteX2" fmla="*/ 762000 w 762000"/>
                <a:gd name="connsiteY2" fmla="*/ 285750 h 285750"/>
                <a:gd name="connsiteX3" fmla="*/ 0 w 762000"/>
                <a:gd name="connsiteY3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285750">
                  <a:moveTo>
                    <a:pt x="0" y="0"/>
                  </a:moveTo>
                  <a:lnTo>
                    <a:pt x="762000" y="0"/>
                  </a:lnTo>
                  <a:lnTo>
                    <a:pt x="762000" y="285750"/>
                  </a:lnTo>
                  <a:lnTo>
                    <a:pt x="0" y="285750"/>
                  </a:lnTo>
                  <a:close/>
                </a:path>
              </a:pathLst>
            </a:custGeom>
            <a:solidFill>
              <a:srgbClr val="EEEEEE"/>
            </a:solidFill>
            <a:ln w="9525" cap="flat">
              <a:solidFill>
                <a:srgbClr val="36393D"/>
              </a:solidFill>
              <a:prstDash val="solid"/>
              <a:miter/>
            </a:ln>
          </p:spPr>
          <p:txBody>
            <a:bodyPr rot="0" spcFirstLastPara="0" vertOverflow="overflow" horzOverflow="overflow" vert="horz" wrap="non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81AAB7A2-6996-9231-24C2-33BAAB592522}"/>
                </a:ext>
              </a:extLst>
            </p:cNvPr>
            <p:cNvSpPr/>
            <p:nvPr/>
          </p:nvSpPr>
          <p:spPr>
            <a:xfrm>
              <a:off x="5964689" y="5757917"/>
              <a:ext cx="210393" cy="21210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60495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1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CBE46646-4AC6-4274-1359-7AABC3DE1E53}"/>
                </a:ext>
              </a:extLst>
            </p:cNvPr>
            <p:cNvSpPr/>
            <p:nvPr/>
          </p:nvSpPr>
          <p:spPr>
            <a:xfrm>
              <a:off x="5645100" y="5757919"/>
              <a:ext cx="210393" cy="21210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60495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1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398E0803-4A23-8F26-416A-617FEA5197E0}"/>
                </a:ext>
              </a:extLst>
            </p:cNvPr>
            <p:cNvSpPr/>
            <p:nvPr/>
          </p:nvSpPr>
          <p:spPr>
            <a:xfrm>
              <a:off x="6333946" y="5761417"/>
              <a:ext cx="210393" cy="21210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60495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1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EA2649E6-CCAE-44DC-3752-6812332024CA}"/>
                </a:ext>
              </a:extLst>
            </p:cNvPr>
            <p:cNvSpPr/>
            <p:nvPr/>
          </p:nvSpPr>
          <p:spPr>
            <a:xfrm>
              <a:off x="6666201" y="5757917"/>
              <a:ext cx="210393" cy="212103"/>
            </a:xfrm>
            <a:prstGeom prst="ellipse">
              <a:avLst/>
            </a:prstGeom>
            <a:solidFill>
              <a:schemeClr val="accent1">
                <a:alpha val="60495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1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593B2B66-F2F9-0D6D-E38E-0834177C2E4C}"/>
                </a:ext>
              </a:extLst>
            </p:cNvPr>
            <p:cNvSpPr/>
            <p:nvPr/>
          </p:nvSpPr>
          <p:spPr>
            <a:xfrm>
              <a:off x="5969942" y="5759602"/>
              <a:ext cx="210393" cy="2121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0495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1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37E8A00A-0AEA-D60B-7A28-6BA6F9BE0AFE}"/>
                </a:ext>
              </a:extLst>
            </p:cNvPr>
            <p:cNvSpPr/>
            <p:nvPr/>
          </p:nvSpPr>
          <p:spPr>
            <a:xfrm>
              <a:off x="6339199" y="5763102"/>
              <a:ext cx="210393" cy="2121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0495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1"/>
            </a:p>
          </p:txBody>
        </p:sp>
      </p:grp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9C3E0EBA-3055-9751-097E-AC4C60ADF311}"/>
              </a:ext>
            </a:extLst>
          </p:cNvPr>
          <p:cNvCxnSpPr>
            <a:cxnSpLocks/>
            <a:stCxn id="87" idx="3"/>
          </p:cNvCxnSpPr>
          <p:nvPr/>
        </p:nvCxnSpPr>
        <p:spPr>
          <a:xfrm>
            <a:off x="1177123" y="2753384"/>
            <a:ext cx="361777" cy="12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2DC17B58-29D4-F23C-C1F7-61B105D15723}"/>
              </a:ext>
            </a:extLst>
          </p:cNvPr>
          <p:cNvCxnSpPr/>
          <p:nvPr/>
        </p:nvCxnSpPr>
        <p:spPr>
          <a:xfrm>
            <a:off x="1997960" y="2996406"/>
            <a:ext cx="2563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DE8C6F1F-3ECD-AA81-5836-BF7064F45D8F}"/>
              </a:ext>
            </a:extLst>
          </p:cNvPr>
          <p:cNvCxnSpPr/>
          <p:nvPr/>
        </p:nvCxnSpPr>
        <p:spPr>
          <a:xfrm>
            <a:off x="2063215" y="3715870"/>
            <a:ext cx="0" cy="22513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BD0C3306-26C6-1933-5833-2919442CFD87}"/>
              </a:ext>
            </a:extLst>
          </p:cNvPr>
          <p:cNvCxnSpPr>
            <a:cxnSpLocks/>
          </p:cNvCxnSpPr>
          <p:nvPr/>
        </p:nvCxnSpPr>
        <p:spPr>
          <a:xfrm flipV="1">
            <a:off x="2341792" y="2424785"/>
            <a:ext cx="7556509" cy="112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9A42B588-9002-300D-90D8-7FEB338D49DE}"/>
              </a:ext>
            </a:extLst>
          </p:cNvPr>
          <p:cNvSpPr txBox="1"/>
          <p:nvPr/>
        </p:nvSpPr>
        <p:spPr>
          <a:xfrm rot="16200000">
            <a:off x="1171718" y="4523680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A</a:t>
            </a:r>
            <a:r>
              <a:rPr lang="en-US" sz="1000" b="1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ttribute based</a:t>
            </a:r>
          </a:p>
          <a:p>
            <a:pPr algn="l"/>
            <a:r>
              <a:rPr lang="en-US" sz="1000" b="1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Partitioning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A9324278-29B4-62C0-2F9B-077004D89653}"/>
              </a:ext>
            </a:extLst>
          </p:cNvPr>
          <p:cNvSpPr txBox="1"/>
          <p:nvPr/>
        </p:nvSpPr>
        <p:spPr>
          <a:xfrm>
            <a:off x="5160686" y="2150866"/>
            <a:ext cx="20681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 Embedding based Partitioning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0AB3E4-C993-91C9-381F-950CA5E63A36}"/>
              </a:ext>
            </a:extLst>
          </p:cNvPr>
          <p:cNvSpPr txBox="1"/>
          <p:nvPr/>
        </p:nvSpPr>
        <p:spPr>
          <a:xfrm>
            <a:off x="945043" y="537889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Huffman </a:t>
            </a:r>
          </a:p>
          <a:p>
            <a:r>
              <a:rPr lang="en-US" dirty="0">
                <a:solidFill>
                  <a:schemeClr val="accent3"/>
                </a:solidFill>
              </a:rPr>
              <a:t>tree</a:t>
            </a:r>
          </a:p>
        </p:txBody>
      </p:sp>
    </p:spTree>
    <p:extLst>
      <p:ext uri="{BB962C8B-B14F-4D97-AF65-F5344CB8AC3E}">
        <p14:creationId xmlns:p14="http://schemas.microsoft.com/office/powerpoint/2010/main" val="519082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72D0D-7B09-EE80-BA68-7255138E4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Experiments: Baseline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92A087-143A-785A-6155-735FDE8BE5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6176" y="1430431"/>
                <a:ext cx="3007659" cy="3230346"/>
              </a:xfrm>
              <a:noFill/>
              <a:ln>
                <a:solidFill>
                  <a:schemeClr val="accent6"/>
                </a:solidFill>
              </a:ln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400" dirty="0"/>
                  <a:t>NHQ</a:t>
                </a:r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1800" dirty="0"/>
                  <a:t>Near neighbor graph on a fused distance measure</a:t>
                </a:r>
              </a:p>
              <a:p>
                <a:pPr marL="0" indent="0" algn="ctr">
                  <a:buNone/>
                </a:pPr>
                <a:endParaRPr lang="en-US" sz="1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(.) +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(.)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92A087-143A-785A-6155-735FDE8BE5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6176" y="1430431"/>
                <a:ext cx="3007659" cy="3230346"/>
              </a:xfrm>
              <a:blipFill>
                <a:blip r:embed="rId2"/>
                <a:stretch>
                  <a:fillRect t="-2734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4AD8AAC-3C59-9927-2CDA-DFD638A359A4}"/>
              </a:ext>
            </a:extLst>
          </p:cNvPr>
          <p:cNvSpPr txBox="1">
            <a:spLocks/>
          </p:cNvSpPr>
          <p:nvPr/>
        </p:nvSpPr>
        <p:spPr>
          <a:xfrm>
            <a:off x="4325470" y="1430431"/>
            <a:ext cx="3007659" cy="32303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AIRSHIP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1800" dirty="0"/>
              <a:t>Near neighbor graph with beam search buffer containing constraint satisfied neighbors</a:t>
            </a:r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83E3C1-E770-4E63-A6E4-F870EDB32223}"/>
              </a:ext>
            </a:extLst>
          </p:cNvPr>
          <p:cNvSpPr txBox="1">
            <a:spLocks/>
          </p:cNvSpPr>
          <p:nvPr/>
        </p:nvSpPr>
        <p:spPr>
          <a:xfrm>
            <a:off x="8314764" y="1430431"/>
            <a:ext cx="3007659" cy="323034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err="1"/>
              <a:t>DiskANN</a:t>
            </a: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1800" dirty="0"/>
              <a:t>Near neighbor graph based two variations</a:t>
            </a:r>
          </a:p>
          <a:p>
            <a:pPr algn="ctr"/>
            <a:r>
              <a:rPr lang="en-US" sz="1800" dirty="0"/>
              <a:t>Filtered </a:t>
            </a:r>
            <a:r>
              <a:rPr lang="en-US" sz="1800" dirty="0" err="1"/>
              <a:t>DiskANN</a:t>
            </a:r>
            <a:r>
              <a:rPr lang="en-US" sz="1800" dirty="0"/>
              <a:t> </a:t>
            </a:r>
          </a:p>
          <a:p>
            <a:pPr algn="ctr"/>
            <a:r>
              <a:rPr lang="en-US" sz="1800" dirty="0" err="1"/>
              <a:t>Stiched</a:t>
            </a:r>
            <a:r>
              <a:rPr lang="en-US" sz="1800" dirty="0"/>
              <a:t> </a:t>
            </a:r>
            <a:r>
              <a:rPr lang="en-US" sz="1800" dirty="0" err="1"/>
              <a:t>DiskANN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2151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04739-BFB4-BF43-0B50-B040D0DE4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Experiments: Dataset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816431-AA68-E091-8D51-E14EE33C4863}"/>
              </a:ext>
            </a:extLst>
          </p:cNvPr>
          <p:cNvSpPr txBox="1"/>
          <p:nvPr/>
        </p:nvSpPr>
        <p:spPr>
          <a:xfrm>
            <a:off x="336176" y="1998828"/>
            <a:ext cx="65795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	Corpus	Dim    # Attribute types     #Unique attributes</a:t>
            </a:r>
          </a:p>
          <a:p>
            <a:endParaRPr lang="en-US" dirty="0"/>
          </a:p>
          <a:p>
            <a:r>
              <a:rPr lang="en-US" dirty="0"/>
              <a:t>SIFT	1M	128	     3		27</a:t>
            </a:r>
          </a:p>
          <a:p>
            <a:r>
              <a:rPr lang="en-US" dirty="0"/>
              <a:t>Glove	1.18M	100	     3		27	</a:t>
            </a:r>
          </a:p>
          <a:p>
            <a:r>
              <a:rPr lang="en-US" dirty="0"/>
              <a:t>Crawl	2M	300	     3		27</a:t>
            </a:r>
          </a:p>
          <a:p>
            <a:r>
              <a:rPr lang="en-US" dirty="0" err="1"/>
              <a:t>Msong</a:t>
            </a:r>
            <a:r>
              <a:rPr lang="en-US" dirty="0"/>
              <a:t> 	992K	420	     3		27</a:t>
            </a:r>
          </a:p>
          <a:p>
            <a:endParaRPr lang="en-US" dirty="0"/>
          </a:p>
          <a:p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46D90B-3186-F09D-AAD3-D6168C97A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166" y="1397338"/>
            <a:ext cx="4681739" cy="351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91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CF050-0A36-97F3-3A57-F14D3BBD1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Experiments: Recall vs QPS</a:t>
            </a:r>
          </a:p>
        </p:txBody>
      </p:sp>
      <p:pic>
        <p:nvPicPr>
          <p:cNvPr id="4" name="Picture 3" descr="A diagram of different types of data&#10;&#10;Description automatically generated with medium confidence">
            <a:extLst>
              <a:ext uri="{FF2B5EF4-FFF2-40B4-BE49-F238E27FC236}">
                <a16:creationId xmlns:a16="http://schemas.microsoft.com/office/drawing/2014/main" id="{9240BB86-E56F-58EA-4E9B-627C08911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590" y="1330216"/>
            <a:ext cx="7549474" cy="50329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3045979-1574-678C-0B54-757679E036AA}"/>
                  </a:ext>
                </a:extLst>
              </p:cNvPr>
              <p:cNvSpPr txBox="1"/>
              <p:nvPr/>
            </p:nvSpPr>
            <p:spPr>
              <a:xfrm>
                <a:off x="336175" y="1561883"/>
                <a:ext cx="3285913" cy="3331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Embedding based partitioning : FAISS-</a:t>
                </a:r>
                <a:r>
                  <a:rPr lang="en-US" sz="2000" dirty="0" err="1"/>
                  <a:t>kmeans</a:t>
                </a:r>
                <a:endParaRPr lang="en-US" sz="200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𝑅𝑒𝑐𝑎𝑙𝑙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100@100=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𝑀𝑒𝑡h𝑜𝑑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𝑡𝑜𝑝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100} ∩ {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𝑇𝑟𝑢𝑒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𝑡𝑜𝑝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100}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  <a:p>
                <a:endParaRPr lang="en-US" b="1" dirty="0"/>
              </a:p>
              <a:p>
                <a:endParaRPr lang="en-US" b="1" dirty="0"/>
              </a:p>
              <a:p>
                <a:r>
                  <a:rPr lang="en-US" sz="2000" b="1" dirty="0"/>
                  <a:t>Plots: Top – Right is better</a:t>
                </a:r>
              </a:p>
              <a:p>
                <a:endParaRPr lang="en-US" b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3045979-1574-678C-0B54-757679E03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75" y="1561883"/>
                <a:ext cx="3285913" cy="3331746"/>
              </a:xfrm>
              <a:prstGeom prst="rect">
                <a:avLst/>
              </a:prstGeom>
              <a:blipFill>
                <a:blip r:embed="rId3"/>
                <a:stretch>
                  <a:fillRect l="-1923" t="-758" r="-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36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2296E-A689-152B-A889-E535F7F0A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Experiments: Index size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8263A3-27B8-36BC-16A7-214A893A85E7}"/>
              </a:ext>
            </a:extLst>
          </p:cNvPr>
          <p:cNvSpPr txBox="1"/>
          <p:nvPr/>
        </p:nvSpPr>
        <p:spPr>
          <a:xfrm>
            <a:off x="336176" y="2014356"/>
            <a:ext cx="29201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Table shows the index size overhead</a:t>
            </a:r>
          </a:p>
          <a:p>
            <a:endParaRPr lang="en-US" sz="2000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Lower is better</a:t>
            </a: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2218D4-C995-35E7-6EBA-33DA39160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282" y="2383688"/>
            <a:ext cx="7895004" cy="1844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B38A77-1027-5FFE-F178-9640AA45DC7B}"/>
              </a:ext>
            </a:extLst>
          </p:cNvPr>
          <p:cNvSpPr txBox="1"/>
          <p:nvPr/>
        </p:nvSpPr>
        <p:spPr>
          <a:xfrm>
            <a:off x="4672352" y="2014356"/>
            <a:ext cx="6125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effectLst/>
                <a:latin typeface="Arial" panose="020B0604020202020204" pitchFamily="34" charset="0"/>
              </a:rPr>
              <a:t>Index size (MB) of CAPS against the baselines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31521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57003-8D7A-4AF1-9FA0-E2AE08FBA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Performance analysis on real-world attributes data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6CAA1C-19A6-339C-62A3-E219DBC2D3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905" y="1724492"/>
            <a:ext cx="5842000" cy="43815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FCE84A-63EB-835B-1854-F3E6B4848630}"/>
              </a:ext>
            </a:extLst>
          </p:cNvPr>
          <p:cNvSpPr txBox="1"/>
          <p:nvPr/>
        </p:nvSpPr>
        <p:spPr>
          <a:xfrm>
            <a:off x="809811" y="3138673"/>
            <a:ext cx="5056094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nightly full (and periodic differential) backups are becoming quite large, due mostly to the amount of indexes on our tables; roughly half the backup size is comprised of indexes. We're using the Simple recovery model for our backups. Is there any way through using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FileGroups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some other file-partitioning method to exclude indexes from the backups? It would be nice if this could be extended to full-text catalogs as well. 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Tags: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sql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-server, backup, sql-server-2008, indexes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562A8327-C135-4AC0-FC24-2FD482619F96}"/>
              </a:ext>
            </a:extLst>
          </p:cNvPr>
          <p:cNvSpPr txBox="1">
            <a:spLocks/>
          </p:cNvSpPr>
          <p:nvPr/>
        </p:nvSpPr>
        <p:spPr>
          <a:xfrm>
            <a:off x="336176" y="1430431"/>
            <a:ext cx="11371729" cy="4629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err="1"/>
              <a:t>Stackexchange</a:t>
            </a:r>
            <a:r>
              <a:rPr lang="en-US" sz="2000" dirty="0"/>
              <a:t> questions: </a:t>
            </a:r>
            <a:r>
              <a:rPr lang="en-US" sz="2000" dirty="0" err="1"/>
              <a:t>Serverfault</a:t>
            </a:r>
            <a:endParaRPr lang="en-US" sz="2000" dirty="0"/>
          </a:p>
          <a:p>
            <a:r>
              <a:rPr lang="en-US" sz="1800" dirty="0"/>
              <a:t>832692 questions </a:t>
            </a:r>
          </a:p>
          <a:p>
            <a:r>
              <a:rPr lang="en-US" sz="1800" b="0" i="0" dirty="0">
                <a:effectLst/>
              </a:rPr>
              <a:t>sentence-transformers, multi-</a:t>
            </a:r>
            <a:r>
              <a:rPr lang="en-US" sz="1800" b="0" i="0" dirty="0" err="1">
                <a:effectLst/>
              </a:rPr>
              <a:t>qa</a:t>
            </a:r>
            <a:r>
              <a:rPr lang="en-US" sz="1800" b="0" i="0" dirty="0">
                <a:effectLst/>
              </a:rPr>
              <a:t>-</a:t>
            </a:r>
            <a:r>
              <a:rPr lang="en-US" sz="1800" b="0" i="0" dirty="0" err="1">
                <a:effectLst/>
              </a:rPr>
              <a:t>mpnet</a:t>
            </a:r>
            <a:r>
              <a:rPr lang="en-US" sz="1800" b="0" i="0" dirty="0">
                <a:effectLst/>
              </a:rPr>
              <a:t>-base-dot-</a:t>
            </a:r>
            <a:br>
              <a:rPr lang="en-US" sz="1800" dirty="0"/>
            </a:br>
            <a:r>
              <a:rPr lang="en-US" sz="1800" b="0" i="0" dirty="0">
                <a:effectLst/>
              </a:rPr>
              <a:t>v1 embedding of size 768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CF5F7F49-2097-FC15-B2AF-B91FCB190E50}"/>
              </a:ext>
            </a:extLst>
          </p:cNvPr>
          <p:cNvSpPr/>
          <p:nvPr/>
        </p:nvSpPr>
        <p:spPr>
          <a:xfrm>
            <a:off x="664569" y="3244464"/>
            <a:ext cx="187103" cy="1849856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517CE1A2-86B2-7FF0-B756-B6F6EAB40E7F}"/>
              </a:ext>
            </a:extLst>
          </p:cNvPr>
          <p:cNvSpPr/>
          <p:nvPr/>
        </p:nvSpPr>
        <p:spPr>
          <a:xfrm>
            <a:off x="685821" y="5312348"/>
            <a:ext cx="164397" cy="438502"/>
          </a:xfrm>
          <a:prstGeom prst="lef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EF153A-B7EE-0554-7E64-C603E5609B2B}"/>
              </a:ext>
            </a:extLst>
          </p:cNvPr>
          <p:cNvSpPr txBox="1"/>
          <p:nvPr/>
        </p:nvSpPr>
        <p:spPr>
          <a:xfrm rot="16200000">
            <a:off x="-78671" y="4000115"/>
            <a:ext cx="118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Embedding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6337DB-AFFD-63FA-7AEE-544B7C331774}"/>
              </a:ext>
            </a:extLst>
          </p:cNvPr>
          <p:cNvSpPr txBox="1"/>
          <p:nvPr/>
        </p:nvSpPr>
        <p:spPr>
          <a:xfrm rot="16200000">
            <a:off x="19748" y="5482561"/>
            <a:ext cx="1057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Attributes</a:t>
            </a:r>
          </a:p>
        </p:txBody>
      </p:sp>
    </p:spTree>
    <p:extLst>
      <p:ext uri="{BB962C8B-B14F-4D97-AF65-F5344CB8AC3E}">
        <p14:creationId xmlns:p14="http://schemas.microsoft.com/office/powerpoint/2010/main" val="1145642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D5DE4-8176-7208-B0E6-C3DF9581F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Recommendation system</a:t>
            </a:r>
          </a:p>
        </p:txBody>
      </p:sp>
      <p:pic>
        <p:nvPicPr>
          <p:cNvPr id="4" name="Content Placeholder 3" descr="A diagram of a task&#10;&#10;Description automatically generated">
            <a:extLst>
              <a:ext uri="{FF2B5EF4-FFF2-40B4-BE49-F238E27FC236}">
                <a16:creationId xmlns:a16="http://schemas.microsoft.com/office/drawing/2014/main" id="{6BCA68AA-CACA-3739-85DE-D18EB2E392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929" r="50361" b="-394"/>
          <a:stretch/>
        </p:blipFill>
        <p:spPr>
          <a:xfrm>
            <a:off x="6953770" y="1639436"/>
            <a:ext cx="4121478" cy="3631827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BCC9662-BCEE-F508-E9F7-F8ECECFC2884}"/>
              </a:ext>
            </a:extLst>
          </p:cNvPr>
          <p:cNvSpPr txBox="1">
            <a:spLocks/>
          </p:cNvSpPr>
          <p:nvPr/>
        </p:nvSpPr>
        <p:spPr>
          <a:xfrm>
            <a:off x="336176" y="1412845"/>
            <a:ext cx="6354567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cs typeface="Calibri"/>
              </a:rPr>
              <a:t>Represent an item as vector embedding</a:t>
            </a:r>
            <a:endParaRPr lang="en-US" sz="2000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>
                <a:cs typeface="Calibri"/>
              </a:rPr>
              <a:t>CNN/</a:t>
            </a:r>
            <a:r>
              <a:rPr lang="en-US" sz="1800" dirty="0" err="1">
                <a:cs typeface="Calibri"/>
              </a:rPr>
              <a:t>ViT</a:t>
            </a:r>
            <a:r>
              <a:rPr lang="en-US" sz="1800" dirty="0">
                <a:cs typeface="Calibri"/>
              </a:rPr>
              <a:t> for image</a:t>
            </a:r>
            <a:endParaRPr lang="en-US" sz="1800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>
                <a:cs typeface="Calibri"/>
              </a:rPr>
              <a:t>Transformers for text</a:t>
            </a:r>
            <a:endParaRPr lang="en-US" sz="1800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>
                <a:ea typeface="Calibri"/>
                <a:cs typeface="Calibri"/>
              </a:rPr>
              <a:t>Audio transformers for audio data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>
                <a:cs typeface="Calibri"/>
              </a:rPr>
              <a:t>Positive and negative pairs of items, encoded via collaborative filtering</a:t>
            </a:r>
            <a:endParaRPr lang="en-US" sz="1800" dirty="0">
              <a:ea typeface="Calibri"/>
              <a:cs typeface="Calibri"/>
            </a:endParaRPr>
          </a:p>
          <a:p>
            <a:r>
              <a:rPr lang="en-US" sz="2000" dirty="0">
                <a:ea typeface="Calibri" panose="020F0502020204030204"/>
                <a:cs typeface="Calibri"/>
              </a:rPr>
              <a:t>Represent a query as a vector </a:t>
            </a:r>
            <a:r>
              <a:rPr lang="en-US" sz="2000" dirty="0">
                <a:cs typeface="Calibri"/>
              </a:rPr>
              <a:t>embedding</a:t>
            </a:r>
            <a:endParaRPr lang="en-US" sz="2000" dirty="0">
              <a:ea typeface="Calibri" panose="020F0502020204030204"/>
              <a:cs typeface="Calibri"/>
            </a:endParaRPr>
          </a:p>
          <a:p>
            <a:r>
              <a:rPr lang="en-US" sz="2000" dirty="0">
                <a:ea typeface="Calibri" panose="020F0502020204030204"/>
                <a:cs typeface="Calibri"/>
              </a:rPr>
              <a:t>Perform near-neighbor search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>
                <a:ea typeface="Calibri" panose="020F0502020204030204"/>
                <a:cs typeface="Calibri"/>
              </a:rPr>
              <a:t>Find top-k items on a similarity metric (cosine, Euclidean)</a:t>
            </a:r>
          </a:p>
          <a:p>
            <a:pPr marL="457200" lvl="1" indent="0">
              <a:buNone/>
            </a:pPr>
            <a:endParaRPr lang="en-US" sz="2000" dirty="0">
              <a:ea typeface="Calibri" panose="020F0502020204030204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 sz="2000" dirty="0">
              <a:ea typeface="Calibri" panose="020F0502020204030204"/>
              <a:cs typeface="Calibri"/>
            </a:endParaRPr>
          </a:p>
          <a:p>
            <a:endParaRPr lang="en-US" sz="2400" dirty="0">
              <a:ea typeface="Calibri" panose="020F0502020204030204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8B188F-AE69-97CC-7745-D4667434C80C}"/>
              </a:ext>
            </a:extLst>
          </p:cNvPr>
          <p:cNvSpPr txBox="1"/>
          <p:nvPr/>
        </p:nvSpPr>
        <p:spPr>
          <a:xfrm>
            <a:off x="7793866" y="6398653"/>
            <a:ext cx="395596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https://www.pinecone.io/blog/rise-vector-data/</a:t>
            </a:r>
            <a:endParaRPr lang="en-US" sz="12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839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57003-8D7A-4AF1-9FA0-E2AE08FBA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Performance analysis on real-world attributes data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4CFD1D-7714-98C9-56C4-EA0BC13BD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176" y="1402672"/>
            <a:ext cx="4848383" cy="4657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Amazon: query autocompletion with constraints</a:t>
            </a:r>
          </a:p>
          <a:p>
            <a:pPr marL="0" indent="0">
              <a:buNone/>
            </a:pPr>
            <a:r>
              <a:rPr lang="en-US" sz="2000" dirty="0"/>
              <a:t>8M search phrases represented by</a:t>
            </a:r>
          </a:p>
          <a:p>
            <a:r>
              <a:rPr lang="en-US" sz="2000" dirty="0"/>
              <a:t>embedding of dim = 768</a:t>
            </a:r>
          </a:p>
          <a:p>
            <a:r>
              <a:rPr lang="en-US" sz="2000" dirty="0"/>
              <a:t>#unique attributes = 11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3B85E7-02CF-A097-51AF-D68071AE5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214" y="1677087"/>
            <a:ext cx="5690586" cy="182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85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57003-8D7A-4AF1-9FA0-E2AE08FBA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Varying # of attributes (L)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0468C68-34B2-D466-A234-9CEA6D185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177" y="1430431"/>
            <a:ext cx="7698114" cy="4629710"/>
          </a:xfrm>
        </p:spPr>
        <p:txBody>
          <a:bodyPr/>
          <a:lstStyle/>
          <a:p>
            <a:r>
              <a:rPr lang="en-US" sz="2000" dirty="0">
                <a:effectLst/>
                <a:latin typeface="LinLibertineT"/>
              </a:rPr>
              <a:t>For 1 attribute, NHQ is about 13% better than CAPS</a:t>
            </a:r>
            <a:endParaRPr lang="en-US" sz="2000" dirty="0">
              <a:latin typeface="LinLibertineT"/>
            </a:endParaRPr>
          </a:p>
          <a:p>
            <a:r>
              <a:rPr lang="en-US" sz="2000" dirty="0">
                <a:effectLst/>
                <a:latin typeface="LinLibertineT"/>
              </a:rPr>
              <a:t>For 2 attributes, NHQ is about the same as CAPS</a:t>
            </a:r>
            <a:endParaRPr lang="en-US" sz="2000" dirty="0">
              <a:latin typeface="LinLibertineT"/>
            </a:endParaRPr>
          </a:p>
          <a:p>
            <a:r>
              <a:rPr lang="en-US" sz="2000" dirty="0">
                <a:effectLst/>
                <a:latin typeface="LinLibertineT"/>
              </a:rPr>
              <a:t>For 3 attributes, CAPS is about 40% better than NHQ</a:t>
            </a:r>
            <a:endParaRPr lang="en-US" sz="2000" dirty="0">
              <a:latin typeface="LinLibertineT"/>
            </a:endParaRPr>
          </a:p>
          <a:p>
            <a:r>
              <a:rPr lang="en-US" sz="2000" dirty="0">
                <a:effectLst/>
                <a:latin typeface="LinLibertineT"/>
              </a:rPr>
              <a:t>For 10 attributes, CAPS is significantly better than NHQ (About 300%) </a:t>
            </a:r>
            <a:endParaRPr lang="en-US" sz="2000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F69B82-A63D-CCA9-B73F-9A34C51BD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23" y="3611940"/>
            <a:ext cx="3192720" cy="23945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E3C4C5-DFEF-1A81-60ED-14823B306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398" y="3620818"/>
            <a:ext cx="3162894" cy="23721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5178D9-0137-F0DE-C19B-5ABFBA4061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10" y="3643014"/>
            <a:ext cx="3157729" cy="23682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C48B0F-276F-E164-AC8A-F0036D2DA7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106" y="3594183"/>
            <a:ext cx="3216395" cy="241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20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17538-4609-B0DD-9990-6880B745A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Ablation study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E01CD6D8-AFB2-482E-2DD1-011EFBA0CF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6"/>
          <a:stretch/>
        </p:blipFill>
        <p:spPr>
          <a:xfrm>
            <a:off x="6022040" y="2102869"/>
            <a:ext cx="5665601" cy="284281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A462E4-BA6A-0CC3-9BE3-5376F5561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176" y="1430431"/>
            <a:ext cx="5284695" cy="462971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Absence of attributes in query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Absence = fraction of missing attributes in query</a:t>
            </a:r>
          </a:p>
          <a:p>
            <a:pPr marL="0" indent="0">
              <a:buNone/>
            </a:pPr>
            <a:r>
              <a:rPr lang="en-US" sz="2000" dirty="0"/>
              <a:t>Higher absence = High attribute sparsity</a:t>
            </a:r>
          </a:p>
        </p:txBody>
      </p:sp>
    </p:spTree>
    <p:extLst>
      <p:ext uri="{BB962C8B-B14F-4D97-AF65-F5344CB8AC3E}">
        <p14:creationId xmlns:p14="http://schemas.microsoft.com/office/powerpoint/2010/main" val="1781920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17538-4609-B0DD-9990-6880B745A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Ablation study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7D6BFDC0-7F33-5FB2-9944-4EC9D20A4C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51"/>
          <a:stretch/>
        </p:blipFill>
        <p:spPr>
          <a:xfrm>
            <a:off x="5835919" y="2007592"/>
            <a:ext cx="5759451" cy="284281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7F691-3A51-0141-E330-9D2251BFE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176" y="1430431"/>
            <a:ext cx="4993715" cy="4629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Attribute partitioning  tree height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000" dirty="0"/>
              <a:t>Varying number of </a:t>
            </a:r>
            <a:r>
              <a:rPr lang="en-US" sz="2000" dirty="0" err="1"/>
              <a:t>subpartitions</a:t>
            </a:r>
            <a:r>
              <a:rPr lang="en-US" sz="2000" dirty="0"/>
              <a:t>.</a:t>
            </a:r>
          </a:p>
          <a:p>
            <a:r>
              <a:rPr lang="en-US" sz="2000" dirty="0"/>
              <a:t>Each </a:t>
            </a:r>
            <a:r>
              <a:rPr lang="en-US" sz="2000" dirty="0" err="1"/>
              <a:t>subpartitions</a:t>
            </a:r>
            <a:r>
              <a:rPr lang="en-US" sz="2000" dirty="0"/>
              <a:t> is a disjoint group of items, identified by an attribute</a:t>
            </a:r>
          </a:p>
          <a:p>
            <a:r>
              <a:rPr lang="en-US" sz="2000" dirty="0"/>
              <a:t>Latency reduces with </a:t>
            </a:r>
            <a:r>
              <a:rPr lang="en-US" sz="2000" dirty="0" err="1"/>
              <a:t>subpartition</a:t>
            </a:r>
            <a:r>
              <a:rPr lang="en-US" sz="2000" dirty="0"/>
              <a:t> size.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6716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B1451-69E1-58C2-817D-73BE6E0B4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Summing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D06ED-9050-D84C-52D4-B8CEA1C89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CAPS/Overall: Partitioning-based large-scale retrieval system</a:t>
            </a:r>
          </a:p>
          <a:p>
            <a:r>
              <a:rPr lang="en-US" sz="2000" dirty="0"/>
              <a:t>Have a competitive QPS-recall tradeoff</a:t>
            </a:r>
          </a:p>
          <a:p>
            <a:r>
              <a:rPr lang="en-US" sz="2000" dirty="0"/>
              <a:t>Favors lower memory footprint</a:t>
            </a:r>
          </a:p>
          <a:p>
            <a:r>
              <a:rPr lang="en-US" sz="2000" dirty="0"/>
              <a:t>Support variability in query attributes</a:t>
            </a:r>
          </a:p>
          <a:p>
            <a:r>
              <a:rPr lang="en-US" sz="2000" dirty="0"/>
              <a:t>Favors mid-large # of attributes</a:t>
            </a:r>
          </a:p>
          <a:p>
            <a:r>
              <a:rPr lang="en-US" sz="2000" dirty="0"/>
              <a:t>Better scalability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540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22F31-A18D-2418-E050-2462616D5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and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F6BB9-FA44-B510-2BBB-BC31AA166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Extreme ends of attribute sparsity</a:t>
            </a:r>
          </a:p>
          <a:p>
            <a:pPr lvl="1"/>
            <a:r>
              <a:rPr lang="en-US" sz="2000" dirty="0"/>
              <a:t>search-then-filter and filter-then-search will be optimal</a:t>
            </a:r>
          </a:p>
          <a:p>
            <a:r>
              <a:rPr lang="en-US" sz="2400" dirty="0"/>
              <a:t>Range based attributes</a:t>
            </a:r>
          </a:p>
          <a:p>
            <a:pPr lvl="1"/>
            <a:r>
              <a:rPr lang="en-US" sz="2000" dirty="0"/>
              <a:t>can be quantized to categories</a:t>
            </a:r>
          </a:p>
          <a:p>
            <a:r>
              <a:rPr lang="en-US" sz="2400" dirty="0"/>
              <a:t>Negation filters</a:t>
            </a:r>
          </a:p>
          <a:p>
            <a:pPr lvl="1"/>
            <a:r>
              <a:rPr lang="en-US" sz="2000" dirty="0"/>
              <a:t>finding items constrained on absence of an attribute.</a:t>
            </a:r>
          </a:p>
        </p:txBody>
      </p:sp>
    </p:spTree>
    <p:extLst>
      <p:ext uri="{BB962C8B-B14F-4D97-AF65-F5344CB8AC3E}">
        <p14:creationId xmlns:p14="http://schemas.microsoft.com/office/powerpoint/2010/main" val="1038939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9933D-C0A5-AAC3-EABB-0390765A1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C7F346-7D87-0ED4-D8CB-BE814B1A8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185" y="1521676"/>
            <a:ext cx="3186343" cy="31863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4D236A-97B0-75DB-6B3F-9FDCD3825717}"/>
              </a:ext>
            </a:extLst>
          </p:cNvPr>
          <p:cNvSpPr txBox="1"/>
          <p:nvPr/>
        </p:nvSpPr>
        <p:spPr>
          <a:xfrm>
            <a:off x="336176" y="1859637"/>
            <a:ext cx="549362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Contact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Gaurav Gupta, </a:t>
            </a:r>
            <a:r>
              <a:rPr lang="en-US" dirty="0">
                <a:hlinkClick r:id="rId3"/>
              </a:rPr>
              <a:t>gguptmz@amazon.com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r>
              <a:rPr lang="en-US" dirty="0"/>
              <a:t>Code is available 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https://github.com/gaurav16gupta/constrainedann</a:t>
            </a:r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5439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1E95A-2C31-5132-9687-B392374A2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Near</a:t>
            </a:r>
            <a:r>
              <a:rPr lang="en-US" dirty="0">
                <a:latin typeface="Calibri Light"/>
                <a:ea typeface="Calibri Light"/>
                <a:cs typeface="Calibri Light"/>
              </a:rPr>
              <a:t> neighbor Index</a:t>
            </a:r>
            <a:endParaRPr lang="en-US" dirty="0">
              <a:ea typeface="Calibri Light"/>
              <a:cs typeface="Calibri Ligh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647313-6F6B-635D-BB5B-5B0D5B720D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Brute force near-neighbor search 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Near neighbor index  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647313-6F6B-635D-BB5B-5B0D5B720D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6" t="-1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B872A60-655A-A6B4-821E-DFEB1DF258DE}"/>
              </a:ext>
            </a:extLst>
          </p:cNvPr>
          <p:cNvSpPr/>
          <p:nvPr/>
        </p:nvSpPr>
        <p:spPr>
          <a:xfrm>
            <a:off x="2921193" y="3226435"/>
            <a:ext cx="1890078" cy="841264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Million-Billions of Item embeddings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7D1DF6-80C7-FD01-AFDC-1BA619A53B18}"/>
              </a:ext>
            </a:extLst>
          </p:cNvPr>
          <p:cNvSpPr/>
          <p:nvPr/>
        </p:nvSpPr>
        <p:spPr>
          <a:xfrm>
            <a:off x="1233813" y="4754361"/>
            <a:ext cx="1507996" cy="545399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Query Embedding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713B3E-5756-EA3F-471A-B1D486240D87}"/>
              </a:ext>
            </a:extLst>
          </p:cNvPr>
          <p:cNvSpPr/>
          <p:nvPr/>
        </p:nvSpPr>
        <p:spPr>
          <a:xfrm>
            <a:off x="5020084" y="4670711"/>
            <a:ext cx="1232939" cy="7127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100 candidates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CE678F4-0CAA-187A-BCC6-A51B6A828B6D}"/>
              </a:ext>
            </a:extLst>
          </p:cNvPr>
          <p:cNvCxnSpPr>
            <a:cxnSpLocks/>
            <a:stCxn id="13" idx="4"/>
            <a:endCxn id="7" idx="1"/>
          </p:cNvCxnSpPr>
          <p:nvPr/>
        </p:nvCxnSpPr>
        <p:spPr>
          <a:xfrm flipV="1">
            <a:off x="4545851" y="5027061"/>
            <a:ext cx="47423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998B018-4BCD-FD57-B729-461188BC32E6}"/>
              </a:ext>
            </a:extLst>
          </p:cNvPr>
          <p:cNvCxnSpPr>
            <a:cxnSpLocks/>
          </p:cNvCxnSpPr>
          <p:nvPr/>
        </p:nvCxnSpPr>
        <p:spPr>
          <a:xfrm>
            <a:off x="3855420" y="4093636"/>
            <a:ext cx="0" cy="377375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7EC0C4-EB44-DEC7-B737-7A19AE0C2F9B}"/>
              </a:ext>
            </a:extLst>
          </p:cNvPr>
          <p:cNvCxnSpPr>
            <a:cxnSpLocks/>
            <a:stCxn id="5" idx="3"/>
            <a:endCxn id="13" idx="2"/>
          </p:cNvCxnSpPr>
          <p:nvPr/>
        </p:nvCxnSpPr>
        <p:spPr>
          <a:xfrm>
            <a:off x="2741809" y="5027061"/>
            <a:ext cx="44480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Chart, scatter chart&#10;&#10;Description automatically generated">
            <a:extLst>
              <a:ext uri="{FF2B5EF4-FFF2-40B4-BE49-F238E27FC236}">
                <a16:creationId xmlns:a16="http://schemas.microsoft.com/office/drawing/2014/main" id="{B4351610-256D-1577-172F-B6DDCD8BE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9011" y="3902705"/>
            <a:ext cx="2569402" cy="2233403"/>
          </a:xfrm>
          <a:prstGeom prst="rect">
            <a:avLst/>
          </a:prstGeom>
        </p:spPr>
      </p:pic>
      <p:sp>
        <p:nvSpPr>
          <p:cNvPr id="12" name="TextBox 2">
            <a:extLst>
              <a:ext uri="{FF2B5EF4-FFF2-40B4-BE49-F238E27FC236}">
                <a16:creationId xmlns:a16="http://schemas.microsoft.com/office/drawing/2014/main" id="{2F3D430F-E27C-0E33-D2FB-ECD61568B2A7}"/>
              </a:ext>
            </a:extLst>
          </p:cNvPr>
          <p:cNvSpPr txBox="1"/>
          <p:nvPr/>
        </p:nvSpPr>
        <p:spPr>
          <a:xfrm>
            <a:off x="8917244" y="3432344"/>
            <a:ext cx="2040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ANN Graph (HNSW)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30290DB9-2F72-400F-BF8C-55125AB555DD}"/>
              </a:ext>
            </a:extLst>
          </p:cNvPr>
          <p:cNvSpPr txBox="1"/>
          <p:nvPr/>
        </p:nvSpPr>
        <p:spPr>
          <a:xfrm>
            <a:off x="8729011" y="6122976"/>
            <a:ext cx="2475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Space Partitioning (LSH) </a:t>
            </a:r>
          </a:p>
        </p:txBody>
      </p:sp>
      <p:pic>
        <p:nvPicPr>
          <p:cNvPr id="15" name="Picture 14" descr="An illustration of an HNSW Graph">
            <a:extLst>
              <a:ext uri="{FF2B5EF4-FFF2-40B4-BE49-F238E27FC236}">
                <a16:creationId xmlns:a16="http://schemas.microsoft.com/office/drawing/2014/main" id="{4AA93725-932A-2116-4CEA-3B3D3C92D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212" y="1535689"/>
            <a:ext cx="2899005" cy="183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ylinder 12">
            <a:extLst>
              <a:ext uri="{FF2B5EF4-FFF2-40B4-BE49-F238E27FC236}">
                <a16:creationId xmlns:a16="http://schemas.microsoft.com/office/drawing/2014/main" id="{356902B6-0EBA-7F49-6933-C9F6B2A4C7D4}"/>
              </a:ext>
            </a:extLst>
          </p:cNvPr>
          <p:cNvSpPr/>
          <p:nvPr/>
        </p:nvSpPr>
        <p:spPr>
          <a:xfrm>
            <a:off x="3186612" y="4471011"/>
            <a:ext cx="1359239" cy="1112102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Near-neighbor </a:t>
            </a:r>
            <a:br>
              <a:rPr lang="en-US" dirty="0"/>
            </a:br>
            <a:r>
              <a:rPr lang="en-US" dirty="0"/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1505137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C8190-79D3-E598-F6EA-A987D62D4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Why vector embedding?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A554B-5ED0-9FB4-C05F-00C97BF71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ea typeface="+mn-lt"/>
                <a:cs typeface="+mn-lt"/>
              </a:rPr>
              <a:t>It encodes semantic information. </a:t>
            </a:r>
            <a:endParaRPr lang="en-US" sz="2000" dirty="0">
              <a:cs typeface="Calibri"/>
            </a:endParaRPr>
          </a:p>
          <a:p>
            <a:r>
              <a:rPr lang="en-US" sz="2000" dirty="0">
                <a:ea typeface="+mn-lt"/>
                <a:cs typeface="+mn-lt"/>
              </a:rPr>
              <a:t>Encodes both the content (query/item features) and collaboration (query-item interaction) </a:t>
            </a:r>
          </a:p>
          <a:p>
            <a:r>
              <a:rPr lang="en-US" sz="2000" dirty="0">
                <a:ea typeface="+mn-lt"/>
                <a:cs typeface="+mn-lt"/>
              </a:rPr>
              <a:t>Caters to all types of data-natural, discrete, continuous, etc.</a:t>
            </a:r>
          </a:p>
          <a:p>
            <a:endParaRPr lang="en-US" sz="20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9908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6620B-B248-D563-D959-1F1B79620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recommendation use-case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F004F6-EEC0-AA09-1FE0-FDD52286A9BC}"/>
              </a:ext>
            </a:extLst>
          </p:cNvPr>
          <p:cNvSpPr txBox="1"/>
          <p:nvPr/>
        </p:nvSpPr>
        <p:spPr>
          <a:xfrm>
            <a:off x="400938" y="1495870"/>
            <a:ext cx="536815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Practical recommendation models often need a retrieval engine with constrained similarity match outputs. For e.g.</a:t>
            </a:r>
          </a:p>
          <a:p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Retail Search: Amazon, eBay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Personalized recommendations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Social media: LinkedIn, Facebook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r>
              <a:rPr lang="en-US" sz="2000" b="1" dirty="0"/>
              <a:t>Constrain</a:t>
            </a:r>
            <a:r>
              <a:rPr lang="en-US" sz="2000" dirty="0"/>
              <a:t>: Exact match on Attributes.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DB4713-C2D4-E8DB-ABF5-B9F3A1146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476" y="1267054"/>
            <a:ext cx="2027096" cy="3596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5E34A5-B3CE-4FB9-F3CF-F99E0B78E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6033" y="1268780"/>
            <a:ext cx="2072820" cy="35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C03531-7B27-49F5-8C74-E89389E32A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8" t="5887"/>
          <a:stretch/>
        </p:blipFill>
        <p:spPr>
          <a:xfrm>
            <a:off x="5667800" y="1267054"/>
            <a:ext cx="2072820" cy="3596952"/>
          </a:xfrm>
          <a:prstGeom prst="rect">
            <a:avLst/>
          </a:prstGeom>
        </p:spPr>
      </p:pic>
      <p:sp>
        <p:nvSpPr>
          <p:cNvPr id="8" name="Freeform: Shape 1">
            <a:extLst>
              <a:ext uri="{FF2B5EF4-FFF2-40B4-BE49-F238E27FC236}">
                <a16:creationId xmlns:a16="http://schemas.microsoft.com/office/drawing/2014/main" id="{124DF782-434A-2F8A-17CB-8359A779F4DC}"/>
              </a:ext>
            </a:extLst>
          </p:cNvPr>
          <p:cNvSpPr/>
          <p:nvPr/>
        </p:nvSpPr>
        <p:spPr>
          <a:xfrm>
            <a:off x="6322462" y="5048550"/>
            <a:ext cx="1538968" cy="335429"/>
          </a:xfrm>
          <a:custGeom>
            <a:avLst/>
            <a:gdLst>
              <a:gd name="connsiteX0" fmla="*/ 0 w 1238250"/>
              <a:gd name="connsiteY0" fmla="*/ 0 h 285750"/>
              <a:gd name="connsiteX1" fmla="*/ 1238250 w 1238250"/>
              <a:gd name="connsiteY1" fmla="*/ 0 h 285750"/>
              <a:gd name="connsiteX2" fmla="*/ 1238250 w 1238250"/>
              <a:gd name="connsiteY2" fmla="*/ 285750 h 285750"/>
              <a:gd name="connsiteX3" fmla="*/ 0 w 1238250"/>
              <a:gd name="connsiteY3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8250" h="285750">
                <a:moveTo>
                  <a:pt x="0" y="0"/>
                </a:moveTo>
                <a:lnTo>
                  <a:pt x="1238250" y="0"/>
                </a:lnTo>
                <a:lnTo>
                  <a:pt x="1238250" y="285750"/>
                </a:lnTo>
                <a:lnTo>
                  <a:pt x="0" y="285750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30B8F3-1C8E-58BF-7870-C305833F1B4A}"/>
              </a:ext>
            </a:extLst>
          </p:cNvPr>
          <p:cNvSpPr txBox="1"/>
          <p:nvPr/>
        </p:nvSpPr>
        <p:spPr>
          <a:xfrm>
            <a:off x="6213381" y="5054034"/>
            <a:ext cx="16918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Image/Text/Activity</a:t>
            </a:r>
          </a:p>
        </p:txBody>
      </p:sp>
      <p:sp>
        <p:nvSpPr>
          <p:cNvPr id="10" name="Freeform: Shape 3">
            <a:extLst>
              <a:ext uri="{FF2B5EF4-FFF2-40B4-BE49-F238E27FC236}">
                <a16:creationId xmlns:a16="http://schemas.microsoft.com/office/drawing/2014/main" id="{3A20A2A7-6FFF-F79F-9FCD-7FB0D2F0107B}"/>
              </a:ext>
            </a:extLst>
          </p:cNvPr>
          <p:cNvSpPr/>
          <p:nvPr/>
        </p:nvSpPr>
        <p:spPr>
          <a:xfrm>
            <a:off x="8084587" y="5166728"/>
            <a:ext cx="1302204" cy="559049"/>
          </a:xfrm>
          <a:custGeom>
            <a:avLst/>
            <a:gdLst>
              <a:gd name="connsiteX0" fmla="*/ 0 w 1047750"/>
              <a:gd name="connsiteY0" fmla="*/ 0 h 476250"/>
              <a:gd name="connsiteX1" fmla="*/ 1047750 w 1047750"/>
              <a:gd name="connsiteY1" fmla="*/ 0 h 476250"/>
              <a:gd name="connsiteX2" fmla="*/ 1047750 w 1047750"/>
              <a:gd name="connsiteY2" fmla="*/ 476250 h 476250"/>
              <a:gd name="connsiteX3" fmla="*/ 0 w 1047750"/>
              <a:gd name="connsiteY3" fmla="*/ 47625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750" h="476250">
                <a:moveTo>
                  <a:pt x="0" y="0"/>
                </a:moveTo>
                <a:lnTo>
                  <a:pt x="1047750" y="0"/>
                </a:lnTo>
                <a:lnTo>
                  <a:pt x="1047750" y="476250"/>
                </a:lnTo>
                <a:lnTo>
                  <a:pt x="0" y="476250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336B7D-F3A8-C9BB-3B22-9EDD6B2CAB60}"/>
              </a:ext>
            </a:extLst>
          </p:cNvPr>
          <p:cNvSpPr txBox="1"/>
          <p:nvPr/>
        </p:nvSpPr>
        <p:spPr>
          <a:xfrm>
            <a:off x="8377846" y="5119510"/>
            <a:ext cx="11021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Representer</a:t>
            </a:r>
          </a:p>
          <a:p>
            <a:pPr algn="ctr"/>
            <a:r>
              <a:rPr lang="en-US" sz="1100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 Model</a:t>
            </a:r>
          </a:p>
        </p:txBody>
      </p:sp>
      <p:sp>
        <p:nvSpPr>
          <p:cNvPr id="12" name="Freeform: Shape 6">
            <a:extLst>
              <a:ext uri="{FF2B5EF4-FFF2-40B4-BE49-F238E27FC236}">
                <a16:creationId xmlns:a16="http://schemas.microsoft.com/office/drawing/2014/main" id="{008D8909-609D-2FBA-1E91-56BA03418D2E}"/>
              </a:ext>
            </a:extLst>
          </p:cNvPr>
          <p:cNvSpPr/>
          <p:nvPr/>
        </p:nvSpPr>
        <p:spPr>
          <a:xfrm>
            <a:off x="6227212" y="5785636"/>
            <a:ext cx="1775732" cy="335429"/>
          </a:xfrm>
          <a:custGeom>
            <a:avLst/>
            <a:gdLst>
              <a:gd name="connsiteX0" fmla="*/ 0 w 1428750"/>
              <a:gd name="connsiteY0" fmla="*/ 0 h 285750"/>
              <a:gd name="connsiteX1" fmla="*/ 1428750 w 1428750"/>
              <a:gd name="connsiteY1" fmla="*/ 0 h 285750"/>
              <a:gd name="connsiteX2" fmla="*/ 1428750 w 1428750"/>
              <a:gd name="connsiteY2" fmla="*/ 285750 h 285750"/>
              <a:gd name="connsiteX3" fmla="*/ 0 w 1428750"/>
              <a:gd name="connsiteY3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8750" h="285750">
                <a:moveTo>
                  <a:pt x="0" y="0"/>
                </a:moveTo>
                <a:lnTo>
                  <a:pt x="1428750" y="0"/>
                </a:lnTo>
                <a:lnTo>
                  <a:pt x="1428750" y="285750"/>
                </a:lnTo>
                <a:lnTo>
                  <a:pt x="0" y="285750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1E41BE-D041-4C80-4D51-E1133D542F51}"/>
              </a:ext>
            </a:extLst>
          </p:cNvPr>
          <p:cNvSpPr txBox="1"/>
          <p:nvPr/>
        </p:nvSpPr>
        <p:spPr>
          <a:xfrm>
            <a:off x="5947301" y="5825694"/>
            <a:ext cx="2500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Attribute type</a:t>
            </a:r>
            <a:r>
              <a:rPr lang="en-US" sz="1100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: Attribute Value</a:t>
            </a:r>
          </a:p>
        </p:txBody>
      </p:sp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8A444ED7-085B-B603-A191-27C910F621BD}"/>
              </a:ext>
            </a:extLst>
          </p:cNvPr>
          <p:cNvSpPr/>
          <p:nvPr/>
        </p:nvSpPr>
        <p:spPr>
          <a:xfrm>
            <a:off x="5786693" y="6050770"/>
            <a:ext cx="2500808" cy="281697"/>
          </a:xfrm>
          <a:custGeom>
            <a:avLst/>
            <a:gdLst>
              <a:gd name="connsiteX0" fmla="*/ 0 w 1809750"/>
              <a:gd name="connsiteY0" fmla="*/ 0 h 219075"/>
              <a:gd name="connsiteX1" fmla="*/ 1809750 w 1809750"/>
              <a:gd name="connsiteY1" fmla="*/ 0 h 219075"/>
              <a:gd name="connsiteX2" fmla="*/ 1809750 w 1809750"/>
              <a:gd name="connsiteY2" fmla="*/ 219075 h 219075"/>
              <a:gd name="connsiteX3" fmla="*/ 0 w 1809750"/>
              <a:gd name="connsiteY3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9750" h="219075">
                <a:moveTo>
                  <a:pt x="0" y="0"/>
                </a:moveTo>
                <a:lnTo>
                  <a:pt x="1809750" y="0"/>
                </a:lnTo>
                <a:lnTo>
                  <a:pt x="1809750" y="219075"/>
                </a:lnTo>
                <a:lnTo>
                  <a:pt x="0" y="219075"/>
                </a:lnTo>
                <a:close/>
              </a:path>
            </a:pathLst>
          </a:custGeom>
          <a:solidFill>
            <a:srgbClr val="CCE5FF"/>
          </a:solidFill>
          <a:ln w="9525" cap="flat">
            <a:solidFill>
              <a:srgbClr val="36393D"/>
            </a:solidFill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B55AA5-E19C-7589-8B2F-8B0AF066056B}"/>
              </a:ext>
            </a:extLst>
          </p:cNvPr>
          <p:cNvSpPr txBox="1"/>
          <p:nvPr/>
        </p:nvSpPr>
        <p:spPr>
          <a:xfrm>
            <a:off x="5973006" y="6080646"/>
            <a:ext cx="21281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Size</a:t>
            </a:r>
            <a:r>
              <a:rPr lang="en-US" sz="1100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: 1 Pound, </a:t>
            </a:r>
            <a:r>
              <a:rPr lang="en-US" sz="1100" b="1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Diet</a:t>
            </a:r>
            <a:r>
              <a:rPr lang="en-US" sz="1100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: Vegan</a:t>
            </a:r>
          </a:p>
        </p:txBody>
      </p:sp>
      <p:sp>
        <p:nvSpPr>
          <p:cNvPr id="16" name="Freeform: Shape 13">
            <a:extLst>
              <a:ext uri="{FF2B5EF4-FFF2-40B4-BE49-F238E27FC236}">
                <a16:creationId xmlns:a16="http://schemas.microsoft.com/office/drawing/2014/main" id="{8D2DCA1A-E193-553F-8EEF-02FC392B2567}"/>
              </a:ext>
            </a:extLst>
          </p:cNvPr>
          <p:cNvSpPr/>
          <p:nvPr/>
        </p:nvSpPr>
        <p:spPr>
          <a:xfrm>
            <a:off x="5786693" y="5317740"/>
            <a:ext cx="2500806" cy="447239"/>
          </a:xfrm>
          <a:custGeom>
            <a:avLst/>
            <a:gdLst>
              <a:gd name="connsiteX0" fmla="*/ 0 w 1833562"/>
              <a:gd name="connsiteY0" fmla="*/ 0 h 381000"/>
              <a:gd name="connsiteX1" fmla="*/ 1833563 w 1833562"/>
              <a:gd name="connsiteY1" fmla="*/ 0 h 381000"/>
              <a:gd name="connsiteX2" fmla="*/ 1833563 w 1833562"/>
              <a:gd name="connsiteY2" fmla="*/ 381000 h 381000"/>
              <a:gd name="connsiteX3" fmla="*/ 0 w 1833562"/>
              <a:gd name="connsiteY3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3562" h="381000">
                <a:moveTo>
                  <a:pt x="0" y="0"/>
                </a:moveTo>
                <a:lnTo>
                  <a:pt x="1833563" y="0"/>
                </a:lnTo>
                <a:lnTo>
                  <a:pt x="1833563" y="381000"/>
                </a:lnTo>
                <a:lnTo>
                  <a:pt x="0" y="381000"/>
                </a:lnTo>
                <a:close/>
              </a:path>
            </a:pathLst>
          </a:custGeom>
          <a:solidFill>
            <a:srgbClr val="FFCCCC"/>
          </a:solidFill>
          <a:ln w="9525" cap="flat">
            <a:solidFill>
              <a:srgbClr val="36393D"/>
            </a:solidFill>
            <a:prstDash val="solid"/>
            <a:miter/>
          </a:ln>
        </p:spPr>
        <p:txBody>
          <a:bodyPr rtlCol="0" anchor="ctr"/>
          <a:lstStyle/>
          <a:p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E9F804-DAA7-5CF8-D038-E3966C9141CF}"/>
              </a:ext>
            </a:extLst>
          </p:cNvPr>
          <p:cNvSpPr txBox="1"/>
          <p:nvPr/>
        </p:nvSpPr>
        <p:spPr>
          <a:xfrm>
            <a:off x="5769097" y="5309312"/>
            <a:ext cx="26465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dirty="0">
                <a:effectLst/>
                <a:latin typeface="Helvetica" panose="020B0604020202020204" pitchFamily="34" charset="0"/>
              </a:rPr>
              <a:t>Chocolate cake, with strawberries</a:t>
            </a:r>
            <a:br>
              <a:rPr lang="en-US" sz="1100" dirty="0"/>
            </a:br>
            <a:r>
              <a:rPr lang="en-US" sz="1100" b="0" i="0" dirty="0">
                <a:effectLst/>
                <a:latin typeface="Helvetica" panose="020B0604020202020204" pitchFamily="34" charset="0"/>
              </a:rPr>
              <a:t>nuts and low sugar frosting</a:t>
            </a:r>
            <a:endParaRPr lang="en-US" sz="1100" spc="0" baseline="0" dirty="0">
              <a:ln/>
              <a:latin typeface="Helvetica"/>
              <a:cs typeface="Helvetica"/>
              <a:sym typeface="Helvetica"/>
              <a:rtl val="0"/>
            </a:endParaRPr>
          </a:p>
        </p:txBody>
      </p:sp>
      <p:sp>
        <p:nvSpPr>
          <p:cNvPr id="18" name="Freeform: Shape 18">
            <a:extLst>
              <a:ext uri="{FF2B5EF4-FFF2-40B4-BE49-F238E27FC236}">
                <a16:creationId xmlns:a16="http://schemas.microsoft.com/office/drawing/2014/main" id="{3C108B30-7CC8-B61E-C8B5-8CEDC4BEE300}"/>
              </a:ext>
            </a:extLst>
          </p:cNvPr>
          <p:cNvSpPr/>
          <p:nvPr/>
        </p:nvSpPr>
        <p:spPr>
          <a:xfrm>
            <a:off x="9599061" y="5785636"/>
            <a:ext cx="1065439" cy="335429"/>
          </a:xfrm>
          <a:custGeom>
            <a:avLst/>
            <a:gdLst>
              <a:gd name="connsiteX0" fmla="*/ 0 w 857250"/>
              <a:gd name="connsiteY0" fmla="*/ 0 h 285750"/>
              <a:gd name="connsiteX1" fmla="*/ 857250 w 857250"/>
              <a:gd name="connsiteY1" fmla="*/ 0 h 285750"/>
              <a:gd name="connsiteX2" fmla="*/ 857250 w 857250"/>
              <a:gd name="connsiteY2" fmla="*/ 285750 h 285750"/>
              <a:gd name="connsiteX3" fmla="*/ 0 w 857250"/>
              <a:gd name="connsiteY3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250" h="285750">
                <a:moveTo>
                  <a:pt x="0" y="0"/>
                </a:moveTo>
                <a:lnTo>
                  <a:pt x="857250" y="0"/>
                </a:lnTo>
                <a:lnTo>
                  <a:pt x="857250" y="285750"/>
                </a:lnTo>
                <a:lnTo>
                  <a:pt x="0" y="285750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E181EC-91C0-9105-871A-35A0DAF76454}"/>
              </a:ext>
            </a:extLst>
          </p:cNvPr>
          <p:cNvSpPr txBox="1"/>
          <p:nvPr/>
        </p:nvSpPr>
        <p:spPr>
          <a:xfrm>
            <a:off x="9688597" y="5818226"/>
            <a:ext cx="8989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Attributes</a:t>
            </a:r>
          </a:p>
        </p:txBody>
      </p:sp>
      <p:sp>
        <p:nvSpPr>
          <p:cNvPr id="20" name="Freeform: Shape 21">
            <a:extLst>
              <a:ext uri="{FF2B5EF4-FFF2-40B4-BE49-F238E27FC236}">
                <a16:creationId xmlns:a16="http://schemas.microsoft.com/office/drawing/2014/main" id="{29F3A373-AB6C-5BCB-08B6-F7D40F138866}"/>
              </a:ext>
            </a:extLst>
          </p:cNvPr>
          <p:cNvSpPr/>
          <p:nvPr/>
        </p:nvSpPr>
        <p:spPr>
          <a:xfrm>
            <a:off x="9665737" y="6080076"/>
            <a:ext cx="236764" cy="212439"/>
          </a:xfrm>
          <a:custGeom>
            <a:avLst/>
            <a:gdLst>
              <a:gd name="connsiteX0" fmla="*/ 95250 w 190500"/>
              <a:gd name="connsiteY0" fmla="*/ 0 h 180975"/>
              <a:gd name="connsiteX1" fmla="*/ 190500 w 190500"/>
              <a:gd name="connsiteY1" fmla="*/ 90488 h 180975"/>
              <a:gd name="connsiteX2" fmla="*/ 95250 w 190500"/>
              <a:gd name="connsiteY2" fmla="*/ 180975 h 180975"/>
              <a:gd name="connsiteX3" fmla="*/ 0 w 190500"/>
              <a:gd name="connsiteY3" fmla="*/ 90488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" h="180975">
                <a:moveTo>
                  <a:pt x="95250" y="0"/>
                </a:moveTo>
                <a:lnTo>
                  <a:pt x="190500" y="90488"/>
                </a:lnTo>
                <a:lnTo>
                  <a:pt x="95250" y="180975"/>
                </a:lnTo>
                <a:lnTo>
                  <a:pt x="0" y="90488"/>
                </a:lnTo>
                <a:close/>
              </a:path>
            </a:pathLst>
          </a:custGeom>
          <a:solidFill>
            <a:srgbClr val="6A00FF"/>
          </a:solidFill>
          <a:ln w="9525" cap="flat">
            <a:solidFill>
              <a:srgbClr val="3700CC"/>
            </a:solidFill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21" name="Freeform: Shape 23">
            <a:extLst>
              <a:ext uri="{FF2B5EF4-FFF2-40B4-BE49-F238E27FC236}">
                <a16:creationId xmlns:a16="http://schemas.microsoft.com/office/drawing/2014/main" id="{206F4C44-7835-E08F-D8E2-1B031E8B80EA}"/>
              </a:ext>
            </a:extLst>
          </p:cNvPr>
          <p:cNvSpPr/>
          <p:nvPr/>
        </p:nvSpPr>
        <p:spPr>
          <a:xfrm>
            <a:off x="9951487" y="6080076"/>
            <a:ext cx="236764" cy="212439"/>
          </a:xfrm>
          <a:custGeom>
            <a:avLst/>
            <a:gdLst>
              <a:gd name="connsiteX0" fmla="*/ 95250 w 190500"/>
              <a:gd name="connsiteY0" fmla="*/ 0 h 180975"/>
              <a:gd name="connsiteX1" fmla="*/ 190500 w 190500"/>
              <a:gd name="connsiteY1" fmla="*/ 90488 h 180975"/>
              <a:gd name="connsiteX2" fmla="*/ 95250 w 190500"/>
              <a:gd name="connsiteY2" fmla="*/ 180975 h 180975"/>
              <a:gd name="connsiteX3" fmla="*/ 0 w 190500"/>
              <a:gd name="connsiteY3" fmla="*/ 90488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" h="180975">
                <a:moveTo>
                  <a:pt x="95250" y="0"/>
                </a:moveTo>
                <a:lnTo>
                  <a:pt x="190500" y="90488"/>
                </a:lnTo>
                <a:lnTo>
                  <a:pt x="95250" y="180975"/>
                </a:lnTo>
                <a:lnTo>
                  <a:pt x="0" y="90488"/>
                </a:lnTo>
                <a:close/>
              </a:path>
            </a:pathLst>
          </a:custGeom>
          <a:solidFill>
            <a:srgbClr val="60A917"/>
          </a:solidFill>
          <a:ln w="9525" cap="flat">
            <a:solidFill>
              <a:srgbClr val="2D7600"/>
            </a:solidFill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22" name="Freeform: Shape 24">
            <a:extLst>
              <a:ext uri="{FF2B5EF4-FFF2-40B4-BE49-F238E27FC236}">
                <a16:creationId xmlns:a16="http://schemas.microsoft.com/office/drawing/2014/main" id="{3C1B5B99-39A2-886F-0F88-1F9F4374F470}"/>
              </a:ext>
            </a:extLst>
          </p:cNvPr>
          <p:cNvSpPr/>
          <p:nvPr/>
        </p:nvSpPr>
        <p:spPr>
          <a:xfrm>
            <a:off x="10237237" y="6080076"/>
            <a:ext cx="236764" cy="212439"/>
          </a:xfrm>
          <a:custGeom>
            <a:avLst/>
            <a:gdLst>
              <a:gd name="connsiteX0" fmla="*/ 95250 w 190500"/>
              <a:gd name="connsiteY0" fmla="*/ 0 h 180975"/>
              <a:gd name="connsiteX1" fmla="*/ 190500 w 190500"/>
              <a:gd name="connsiteY1" fmla="*/ 90488 h 180975"/>
              <a:gd name="connsiteX2" fmla="*/ 95250 w 190500"/>
              <a:gd name="connsiteY2" fmla="*/ 180975 h 180975"/>
              <a:gd name="connsiteX3" fmla="*/ 0 w 190500"/>
              <a:gd name="connsiteY3" fmla="*/ 90488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" h="180975">
                <a:moveTo>
                  <a:pt x="95250" y="0"/>
                </a:moveTo>
                <a:lnTo>
                  <a:pt x="190500" y="90488"/>
                </a:lnTo>
                <a:lnTo>
                  <a:pt x="95250" y="180975"/>
                </a:lnTo>
                <a:lnTo>
                  <a:pt x="0" y="90488"/>
                </a:lnTo>
                <a:close/>
              </a:path>
            </a:pathLst>
          </a:custGeom>
          <a:solidFill>
            <a:srgbClr val="D80073"/>
          </a:solidFill>
          <a:ln w="9525" cap="flat">
            <a:solidFill>
              <a:srgbClr val="A50040"/>
            </a:solidFill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23" name="Freeform: Shape 25">
            <a:extLst>
              <a:ext uri="{FF2B5EF4-FFF2-40B4-BE49-F238E27FC236}">
                <a16:creationId xmlns:a16="http://schemas.microsoft.com/office/drawing/2014/main" id="{83556D66-A0E6-F027-1AB4-5C6D36998453}"/>
              </a:ext>
            </a:extLst>
          </p:cNvPr>
          <p:cNvSpPr/>
          <p:nvPr/>
        </p:nvSpPr>
        <p:spPr>
          <a:xfrm>
            <a:off x="9484736" y="5405352"/>
            <a:ext cx="1231292" cy="254928"/>
          </a:xfrm>
          <a:custGeom>
            <a:avLst/>
            <a:gdLst>
              <a:gd name="connsiteX0" fmla="*/ 0 w 1047750"/>
              <a:gd name="connsiteY0" fmla="*/ 0 h 142875"/>
              <a:gd name="connsiteX1" fmla="*/ 1047750 w 1047750"/>
              <a:gd name="connsiteY1" fmla="*/ 0 h 142875"/>
              <a:gd name="connsiteX2" fmla="*/ 1047750 w 1047750"/>
              <a:gd name="connsiteY2" fmla="*/ 142875 h 142875"/>
              <a:gd name="connsiteX3" fmla="*/ 0 w 1047750"/>
              <a:gd name="connsiteY3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750" h="142875">
                <a:moveTo>
                  <a:pt x="0" y="0"/>
                </a:moveTo>
                <a:lnTo>
                  <a:pt x="1047750" y="0"/>
                </a:lnTo>
                <a:lnTo>
                  <a:pt x="1047750" y="142875"/>
                </a:lnTo>
                <a:lnTo>
                  <a:pt x="0" y="142875"/>
                </a:lnTo>
                <a:close/>
              </a:path>
            </a:pathLst>
          </a:custGeom>
          <a:solidFill>
            <a:srgbClr val="FFCCCC"/>
          </a:solidFill>
          <a:ln w="9525" cap="flat">
            <a:solidFill>
              <a:srgbClr val="36393D"/>
            </a:solidFill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3F0C65-F541-46EC-313C-A49905261D7E}"/>
              </a:ext>
            </a:extLst>
          </p:cNvPr>
          <p:cNvSpPr txBox="1"/>
          <p:nvPr/>
        </p:nvSpPr>
        <p:spPr>
          <a:xfrm>
            <a:off x="9586742" y="5398248"/>
            <a:ext cx="11180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Embedding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6B5993E-1A7D-6A54-EFB4-F162498A3350}"/>
              </a:ext>
            </a:extLst>
          </p:cNvPr>
          <p:cNvCxnSpPr>
            <a:cxnSpLocks/>
          </p:cNvCxnSpPr>
          <p:nvPr/>
        </p:nvCxnSpPr>
        <p:spPr>
          <a:xfrm>
            <a:off x="8317683" y="5524755"/>
            <a:ext cx="1171114" cy="42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8E5F580-ECFA-96F3-869A-988D89B45664}"/>
              </a:ext>
            </a:extLst>
          </p:cNvPr>
          <p:cNvCxnSpPr>
            <a:cxnSpLocks/>
          </p:cNvCxnSpPr>
          <p:nvPr/>
        </p:nvCxnSpPr>
        <p:spPr>
          <a:xfrm>
            <a:off x="8313471" y="6187221"/>
            <a:ext cx="1171114" cy="42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297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EDF57-178A-C848-AD29-9E2143FA8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Representation: embedding + attributes </a:t>
            </a:r>
          </a:p>
        </p:txBody>
      </p:sp>
      <p:sp>
        <p:nvSpPr>
          <p:cNvPr id="4" name="Freeform: Shape 12">
            <a:extLst>
              <a:ext uri="{FF2B5EF4-FFF2-40B4-BE49-F238E27FC236}">
                <a16:creationId xmlns:a16="http://schemas.microsoft.com/office/drawing/2014/main" id="{3056D9BE-7A7F-A1F8-F7A8-F78D421BE3E0}"/>
              </a:ext>
            </a:extLst>
          </p:cNvPr>
          <p:cNvSpPr/>
          <p:nvPr/>
        </p:nvSpPr>
        <p:spPr>
          <a:xfrm>
            <a:off x="4640334" y="2351824"/>
            <a:ext cx="1065439" cy="335429"/>
          </a:xfrm>
          <a:custGeom>
            <a:avLst/>
            <a:gdLst>
              <a:gd name="connsiteX0" fmla="*/ 0 w 857250"/>
              <a:gd name="connsiteY0" fmla="*/ 0 h 285750"/>
              <a:gd name="connsiteX1" fmla="*/ 857250 w 857250"/>
              <a:gd name="connsiteY1" fmla="*/ 0 h 285750"/>
              <a:gd name="connsiteX2" fmla="*/ 857250 w 857250"/>
              <a:gd name="connsiteY2" fmla="*/ 285750 h 285750"/>
              <a:gd name="connsiteX3" fmla="*/ 0 w 857250"/>
              <a:gd name="connsiteY3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250" h="285750">
                <a:moveTo>
                  <a:pt x="0" y="0"/>
                </a:moveTo>
                <a:lnTo>
                  <a:pt x="857250" y="0"/>
                </a:lnTo>
                <a:lnTo>
                  <a:pt x="857250" y="285750"/>
                </a:lnTo>
                <a:lnTo>
                  <a:pt x="0" y="285750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EAF71B-F376-1669-AA05-D7916637342F}"/>
              </a:ext>
            </a:extLst>
          </p:cNvPr>
          <p:cNvSpPr txBox="1"/>
          <p:nvPr/>
        </p:nvSpPr>
        <p:spPr>
          <a:xfrm>
            <a:off x="4789363" y="2295692"/>
            <a:ext cx="1271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Attributes</a:t>
            </a:r>
            <a:endParaRPr lang="en-US" sz="1100" spc="0" baseline="0" dirty="0">
              <a:ln/>
              <a:solidFill>
                <a:srgbClr val="000000"/>
              </a:solidFill>
              <a:latin typeface="Helvetica"/>
              <a:cs typeface="Helvetica"/>
              <a:sym typeface="Helvetica"/>
              <a:rtl val="0"/>
            </a:endParaRPr>
          </a:p>
        </p:txBody>
      </p:sp>
      <p:sp>
        <p:nvSpPr>
          <p:cNvPr id="6" name="Freeform: Shape 15">
            <a:extLst>
              <a:ext uri="{FF2B5EF4-FFF2-40B4-BE49-F238E27FC236}">
                <a16:creationId xmlns:a16="http://schemas.microsoft.com/office/drawing/2014/main" id="{B171C39C-34D9-0216-DD41-E4501A873C5F}"/>
              </a:ext>
            </a:extLst>
          </p:cNvPr>
          <p:cNvSpPr/>
          <p:nvPr/>
        </p:nvSpPr>
        <p:spPr>
          <a:xfrm>
            <a:off x="4832516" y="2646264"/>
            <a:ext cx="236764" cy="212439"/>
          </a:xfrm>
          <a:custGeom>
            <a:avLst/>
            <a:gdLst>
              <a:gd name="connsiteX0" fmla="*/ 95250 w 190500"/>
              <a:gd name="connsiteY0" fmla="*/ 0 h 180975"/>
              <a:gd name="connsiteX1" fmla="*/ 190500 w 190500"/>
              <a:gd name="connsiteY1" fmla="*/ 90488 h 180975"/>
              <a:gd name="connsiteX2" fmla="*/ 95250 w 190500"/>
              <a:gd name="connsiteY2" fmla="*/ 180975 h 180975"/>
              <a:gd name="connsiteX3" fmla="*/ 0 w 190500"/>
              <a:gd name="connsiteY3" fmla="*/ 90488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" h="180975">
                <a:moveTo>
                  <a:pt x="95250" y="0"/>
                </a:moveTo>
                <a:lnTo>
                  <a:pt x="190500" y="90488"/>
                </a:lnTo>
                <a:lnTo>
                  <a:pt x="95250" y="180975"/>
                </a:lnTo>
                <a:lnTo>
                  <a:pt x="0" y="90488"/>
                </a:lnTo>
                <a:close/>
              </a:path>
            </a:pathLst>
          </a:custGeom>
          <a:solidFill>
            <a:srgbClr val="6A00FF"/>
          </a:solidFill>
          <a:ln w="9525" cap="flat">
            <a:solidFill>
              <a:srgbClr val="3700CC"/>
            </a:solidFill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7" name="Freeform: Shape 16">
            <a:extLst>
              <a:ext uri="{FF2B5EF4-FFF2-40B4-BE49-F238E27FC236}">
                <a16:creationId xmlns:a16="http://schemas.microsoft.com/office/drawing/2014/main" id="{85483343-9A54-3546-5D51-90B657B2B24A}"/>
              </a:ext>
            </a:extLst>
          </p:cNvPr>
          <p:cNvSpPr/>
          <p:nvPr/>
        </p:nvSpPr>
        <p:spPr>
          <a:xfrm>
            <a:off x="5118266" y="2646264"/>
            <a:ext cx="236764" cy="212439"/>
          </a:xfrm>
          <a:custGeom>
            <a:avLst/>
            <a:gdLst>
              <a:gd name="connsiteX0" fmla="*/ 95250 w 190500"/>
              <a:gd name="connsiteY0" fmla="*/ 0 h 180975"/>
              <a:gd name="connsiteX1" fmla="*/ 190500 w 190500"/>
              <a:gd name="connsiteY1" fmla="*/ 90488 h 180975"/>
              <a:gd name="connsiteX2" fmla="*/ 95250 w 190500"/>
              <a:gd name="connsiteY2" fmla="*/ 180975 h 180975"/>
              <a:gd name="connsiteX3" fmla="*/ 0 w 190500"/>
              <a:gd name="connsiteY3" fmla="*/ 90488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" h="180975">
                <a:moveTo>
                  <a:pt x="95250" y="0"/>
                </a:moveTo>
                <a:lnTo>
                  <a:pt x="190500" y="90488"/>
                </a:lnTo>
                <a:lnTo>
                  <a:pt x="95250" y="180975"/>
                </a:lnTo>
                <a:lnTo>
                  <a:pt x="0" y="90488"/>
                </a:lnTo>
                <a:close/>
              </a:path>
            </a:pathLst>
          </a:custGeom>
          <a:solidFill>
            <a:srgbClr val="60A917"/>
          </a:solidFill>
          <a:ln w="9525" cap="flat">
            <a:solidFill>
              <a:srgbClr val="2D7600"/>
            </a:solidFill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8" name="Freeform: Shape 17">
            <a:extLst>
              <a:ext uri="{FF2B5EF4-FFF2-40B4-BE49-F238E27FC236}">
                <a16:creationId xmlns:a16="http://schemas.microsoft.com/office/drawing/2014/main" id="{9F78B46B-1937-750F-0845-77963DF7633A}"/>
              </a:ext>
            </a:extLst>
          </p:cNvPr>
          <p:cNvSpPr/>
          <p:nvPr/>
        </p:nvSpPr>
        <p:spPr>
          <a:xfrm>
            <a:off x="5404016" y="2646264"/>
            <a:ext cx="236764" cy="212439"/>
          </a:xfrm>
          <a:custGeom>
            <a:avLst/>
            <a:gdLst>
              <a:gd name="connsiteX0" fmla="*/ 95250 w 190500"/>
              <a:gd name="connsiteY0" fmla="*/ 0 h 180975"/>
              <a:gd name="connsiteX1" fmla="*/ 190500 w 190500"/>
              <a:gd name="connsiteY1" fmla="*/ 90488 h 180975"/>
              <a:gd name="connsiteX2" fmla="*/ 95250 w 190500"/>
              <a:gd name="connsiteY2" fmla="*/ 180975 h 180975"/>
              <a:gd name="connsiteX3" fmla="*/ 0 w 190500"/>
              <a:gd name="connsiteY3" fmla="*/ 90488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" h="180975">
                <a:moveTo>
                  <a:pt x="95250" y="0"/>
                </a:moveTo>
                <a:lnTo>
                  <a:pt x="190500" y="90488"/>
                </a:lnTo>
                <a:lnTo>
                  <a:pt x="95250" y="180975"/>
                </a:lnTo>
                <a:lnTo>
                  <a:pt x="0" y="90488"/>
                </a:lnTo>
                <a:close/>
              </a:path>
            </a:pathLst>
          </a:custGeom>
          <a:solidFill>
            <a:srgbClr val="D80073"/>
          </a:solidFill>
          <a:ln w="9525" cap="flat">
            <a:solidFill>
              <a:srgbClr val="A50040"/>
            </a:solidFill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9" name="Freeform: Shape 18">
            <a:extLst>
              <a:ext uri="{FF2B5EF4-FFF2-40B4-BE49-F238E27FC236}">
                <a16:creationId xmlns:a16="http://schemas.microsoft.com/office/drawing/2014/main" id="{87B76898-76A7-8C22-68DD-E3FA4820A2F7}"/>
              </a:ext>
            </a:extLst>
          </p:cNvPr>
          <p:cNvSpPr/>
          <p:nvPr/>
        </p:nvSpPr>
        <p:spPr>
          <a:xfrm>
            <a:off x="2263276" y="2602133"/>
            <a:ext cx="2308962" cy="261610"/>
          </a:xfrm>
          <a:custGeom>
            <a:avLst/>
            <a:gdLst>
              <a:gd name="connsiteX0" fmla="*/ 0 w 1047750"/>
              <a:gd name="connsiteY0" fmla="*/ 0 h 142875"/>
              <a:gd name="connsiteX1" fmla="*/ 1047750 w 1047750"/>
              <a:gd name="connsiteY1" fmla="*/ 0 h 142875"/>
              <a:gd name="connsiteX2" fmla="*/ 1047750 w 1047750"/>
              <a:gd name="connsiteY2" fmla="*/ 142875 h 142875"/>
              <a:gd name="connsiteX3" fmla="*/ 0 w 1047750"/>
              <a:gd name="connsiteY3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750" h="142875">
                <a:moveTo>
                  <a:pt x="0" y="0"/>
                </a:moveTo>
                <a:lnTo>
                  <a:pt x="1047750" y="0"/>
                </a:lnTo>
                <a:lnTo>
                  <a:pt x="1047750" y="142875"/>
                </a:lnTo>
                <a:lnTo>
                  <a:pt x="0" y="142875"/>
                </a:lnTo>
                <a:close/>
              </a:path>
            </a:pathLst>
          </a:custGeom>
          <a:solidFill>
            <a:srgbClr val="FFCCCC"/>
          </a:solidFill>
          <a:ln w="9525" cap="flat">
            <a:solidFill>
              <a:srgbClr val="36393D"/>
            </a:solidFill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D78AA6-74E0-9237-83BE-25E495C4B676}"/>
              </a:ext>
            </a:extLst>
          </p:cNvPr>
          <p:cNvSpPr txBox="1"/>
          <p:nvPr/>
        </p:nvSpPr>
        <p:spPr>
          <a:xfrm>
            <a:off x="2849947" y="2286485"/>
            <a:ext cx="1118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Embedding</a:t>
            </a:r>
          </a:p>
        </p:txBody>
      </p:sp>
      <p:sp>
        <p:nvSpPr>
          <p:cNvPr id="11" name="Freeform: Shape 20">
            <a:extLst>
              <a:ext uri="{FF2B5EF4-FFF2-40B4-BE49-F238E27FC236}">
                <a16:creationId xmlns:a16="http://schemas.microsoft.com/office/drawing/2014/main" id="{5958627D-96E7-5395-951F-0363B986B1EB}"/>
              </a:ext>
            </a:extLst>
          </p:cNvPr>
          <p:cNvSpPr/>
          <p:nvPr/>
        </p:nvSpPr>
        <p:spPr>
          <a:xfrm>
            <a:off x="4640334" y="3191881"/>
            <a:ext cx="1065439" cy="335429"/>
          </a:xfrm>
          <a:custGeom>
            <a:avLst/>
            <a:gdLst>
              <a:gd name="connsiteX0" fmla="*/ 0 w 857250"/>
              <a:gd name="connsiteY0" fmla="*/ 0 h 285750"/>
              <a:gd name="connsiteX1" fmla="*/ 857250 w 857250"/>
              <a:gd name="connsiteY1" fmla="*/ 0 h 285750"/>
              <a:gd name="connsiteX2" fmla="*/ 857250 w 857250"/>
              <a:gd name="connsiteY2" fmla="*/ 285750 h 285750"/>
              <a:gd name="connsiteX3" fmla="*/ 0 w 857250"/>
              <a:gd name="connsiteY3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250" h="285750">
                <a:moveTo>
                  <a:pt x="0" y="0"/>
                </a:moveTo>
                <a:lnTo>
                  <a:pt x="857250" y="0"/>
                </a:lnTo>
                <a:lnTo>
                  <a:pt x="857250" y="285750"/>
                </a:lnTo>
                <a:lnTo>
                  <a:pt x="0" y="285750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12" name="Freeform: Shape 22">
            <a:extLst>
              <a:ext uri="{FF2B5EF4-FFF2-40B4-BE49-F238E27FC236}">
                <a16:creationId xmlns:a16="http://schemas.microsoft.com/office/drawing/2014/main" id="{507FCF09-9C56-E457-7207-69881F6B1D3F}"/>
              </a:ext>
            </a:extLst>
          </p:cNvPr>
          <p:cNvSpPr/>
          <p:nvPr/>
        </p:nvSpPr>
        <p:spPr>
          <a:xfrm>
            <a:off x="4832516" y="3486321"/>
            <a:ext cx="236764" cy="212439"/>
          </a:xfrm>
          <a:custGeom>
            <a:avLst/>
            <a:gdLst>
              <a:gd name="connsiteX0" fmla="*/ 95250 w 190500"/>
              <a:gd name="connsiteY0" fmla="*/ 0 h 180975"/>
              <a:gd name="connsiteX1" fmla="*/ 190500 w 190500"/>
              <a:gd name="connsiteY1" fmla="*/ 90488 h 180975"/>
              <a:gd name="connsiteX2" fmla="*/ 95250 w 190500"/>
              <a:gd name="connsiteY2" fmla="*/ 180975 h 180975"/>
              <a:gd name="connsiteX3" fmla="*/ 0 w 190500"/>
              <a:gd name="connsiteY3" fmla="*/ 90488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" h="180975">
                <a:moveTo>
                  <a:pt x="95250" y="0"/>
                </a:moveTo>
                <a:lnTo>
                  <a:pt x="190500" y="90488"/>
                </a:lnTo>
                <a:lnTo>
                  <a:pt x="95250" y="180975"/>
                </a:lnTo>
                <a:lnTo>
                  <a:pt x="0" y="90488"/>
                </a:lnTo>
                <a:close/>
              </a:path>
            </a:pathLst>
          </a:custGeom>
          <a:solidFill>
            <a:srgbClr val="6A00FF"/>
          </a:solidFill>
          <a:ln w="9525" cap="flat">
            <a:solidFill>
              <a:srgbClr val="3700CC"/>
            </a:solidFill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13" name="Freeform: Shape 23">
            <a:extLst>
              <a:ext uri="{FF2B5EF4-FFF2-40B4-BE49-F238E27FC236}">
                <a16:creationId xmlns:a16="http://schemas.microsoft.com/office/drawing/2014/main" id="{13A4A076-0D0F-84B1-28AC-F5F28428C7CC}"/>
              </a:ext>
            </a:extLst>
          </p:cNvPr>
          <p:cNvSpPr/>
          <p:nvPr/>
        </p:nvSpPr>
        <p:spPr>
          <a:xfrm>
            <a:off x="5118266" y="3486321"/>
            <a:ext cx="236764" cy="212439"/>
          </a:xfrm>
          <a:custGeom>
            <a:avLst/>
            <a:gdLst>
              <a:gd name="connsiteX0" fmla="*/ 95250 w 190500"/>
              <a:gd name="connsiteY0" fmla="*/ 0 h 180975"/>
              <a:gd name="connsiteX1" fmla="*/ 190500 w 190500"/>
              <a:gd name="connsiteY1" fmla="*/ 90488 h 180975"/>
              <a:gd name="connsiteX2" fmla="*/ 95250 w 190500"/>
              <a:gd name="connsiteY2" fmla="*/ 180975 h 180975"/>
              <a:gd name="connsiteX3" fmla="*/ 0 w 190500"/>
              <a:gd name="connsiteY3" fmla="*/ 90488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" h="180975">
                <a:moveTo>
                  <a:pt x="95250" y="0"/>
                </a:moveTo>
                <a:lnTo>
                  <a:pt x="190500" y="90488"/>
                </a:lnTo>
                <a:lnTo>
                  <a:pt x="95250" y="180975"/>
                </a:lnTo>
                <a:lnTo>
                  <a:pt x="0" y="90488"/>
                </a:lnTo>
                <a:close/>
              </a:path>
            </a:pathLst>
          </a:custGeom>
          <a:solidFill>
            <a:srgbClr val="60A917"/>
          </a:solidFill>
          <a:ln w="9525" cap="flat">
            <a:solidFill>
              <a:srgbClr val="2D7600"/>
            </a:solidFill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14" name="Freeform: Shape 24">
            <a:extLst>
              <a:ext uri="{FF2B5EF4-FFF2-40B4-BE49-F238E27FC236}">
                <a16:creationId xmlns:a16="http://schemas.microsoft.com/office/drawing/2014/main" id="{D2ABE665-6D6A-FE19-2C7C-9035AC402413}"/>
              </a:ext>
            </a:extLst>
          </p:cNvPr>
          <p:cNvSpPr/>
          <p:nvPr/>
        </p:nvSpPr>
        <p:spPr>
          <a:xfrm>
            <a:off x="5404016" y="3486321"/>
            <a:ext cx="236764" cy="212439"/>
          </a:xfrm>
          <a:custGeom>
            <a:avLst/>
            <a:gdLst>
              <a:gd name="connsiteX0" fmla="*/ 95250 w 190500"/>
              <a:gd name="connsiteY0" fmla="*/ 0 h 180975"/>
              <a:gd name="connsiteX1" fmla="*/ 190500 w 190500"/>
              <a:gd name="connsiteY1" fmla="*/ 90488 h 180975"/>
              <a:gd name="connsiteX2" fmla="*/ 95250 w 190500"/>
              <a:gd name="connsiteY2" fmla="*/ 180975 h 180975"/>
              <a:gd name="connsiteX3" fmla="*/ 0 w 190500"/>
              <a:gd name="connsiteY3" fmla="*/ 90488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" h="180975">
                <a:moveTo>
                  <a:pt x="95250" y="0"/>
                </a:moveTo>
                <a:lnTo>
                  <a:pt x="190500" y="90488"/>
                </a:lnTo>
                <a:lnTo>
                  <a:pt x="95250" y="180975"/>
                </a:lnTo>
                <a:lnTo>
                  <a:pt x="0" y="90488"/>
                </a:lnTo>
                <a:close/>
              </a:path>
            </a:pathLst>
          </a:custGeom>
          <a:solidFill>
            <a:srgbClr val="FFFF00"/>
          </a:solidFill>
          <a:ln w="9525" cap="flat">
            <a:solidFill>
              <a:srgbClr val="A50040"/>
            </a:solidFill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15" name="Freeform: Shape 25">
            <a:extLst>
              <a:ext uri="{FF2B5EF4-FFF2-40B4-BE49-F238E27FC236}">
                <a16:creationId xmlns:a16="http://schemas.microsoft.com/office/drawing/2014/main" id="{38D54613-9008-B093-6D03-641658E4FB75}"/>
              </a:ext>
            </a:extLst>
          </p:cNvPr>
          <p:cNvSpPr/>
          <p:nvPr/>
        </p:nvSpPr>
        <p:spPr>
          <a:xfrm>
            <a:off x="2263276" y="3442190"/>
            <a:ext cx="2308962" cy="261610"/>
          </a:xfrm>
          <a:custGeom>
            <a:avLst/>
            <a:gdLst>
              <a:gd name="connsiteX0" fmla="*/ 0 w 1047750"/>
              <a:gd name="connsiteY0" fmla="*/ 0 h 142875"/>
              <a:gd name="connsiteX1" fmla="*/ 1047750 w 1047750"/>
              <a:gd name="connsiteY1" fmla="*/ 0 h 142875"/>
              <a:gd name="connsiteX2" fmla="*/ 1047750 w 1047750"/>
              <a:gd name="connsiteY2" fmla="*/ 142875 h 142875"/>
              <a:gd name="connsiteX3" fmla="*/ 0 w 1047750"/>
              <a:gd name="connsiteY3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750" h="142875">
                <a:moveTo>
                  <a:pt x="0" y="0"/>
                </a:moveTo>
                <a:lnTo>
                  <a:pt x="1047750" y="0"/>
                </a:lnTo>
                <a:lnTo>
                  <a:pt x="1047750" y="142875"/>
                </a:lnTo>
                <a:lnTo>
                  <a:pt x="0" y="14287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solidFill>
              <a:srgbClr val="36393D"/>
            </a:solidFill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41349BF9-B8C7-88EB-711C-7B8B9FD8E58B}"/>
              </a:ext>
            </a:extLst>
          </p:cNvPr>
          <p:cNvSpPr/>
          <p:nvPr/>
        </p:nvSpPr>
        <p:spPr>
          <a:xfrm rot="16200000">
            <a:off x="3324207" y="2950882"/>
            <a:ext cx="187103" cy="2308963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5F079565-E8E5-1177-00B6-93D03940A992}"/>
              </a:ext>
            </a:extLst>
          </p:cNvPr>
          <p:cNvSpPr/>
          <p:nvPr/>
        </p:nvSpPr>
        <p:spPr>
          <a:xfrm rot="16200000">
            <a:off x="5249074" y="3664672"/>
            <a:ext cx="164397" cy="898928"/>
          </a:xfrm>
          <a:prstGeom prst="lef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211717-2C2C-2D5C-F575-B3FFD39C5E0E}"/>
              </a:ext>
            </a:extLst>
          </p:cNvPr>
          <p:cNvSpPr txBox="1"/>
          <p:nvPr/>
        </p:nvSpPr>
        <p:spPr>
          <a:xfrm>
            <a:off x="2547310" y="4228591"/>
            <a:ext cx="172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Similarity search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F2F889-FC97-B543-2A6B-4C08D905FEAB}"/>
              </a:ext>
            </a:extLst>
          </p:cNvPr>
          <p:cNvSpPr txBox="1"/>
          <p:nvPr/>
        </p:nvSpPr>
        <p:spPr>
          <a:xfrm>
            <a:off x="1205551" y="2502587"/>
            <a:ext cx="1003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Item Key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2A99EF-4E4C-864D-4ED2-22C92E4F9185}"/>
              </a:ext>
            </a:extLst>
          </p:cNvPr>
          <p:cNvSpPr txBox="1"/>
          <p:nvPr/>
        </p:nvSpPr>
        <p:spPr>
          <a:xfrm>
            <a:off x="1088788" y="3375325"/>
            <a:ext cx="1149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Query Key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13A05E-EBD5-1AA0-6826-46B6418754EB}"/>
              </a:ext>
            </a:extLst>
          </p:cNvPr>
          <p:cNvSpPr txBox="1"/>
          <p:nvPr/>
        </p:nvSpPr>
        <p:spPr>
          <a:xfrm>
            <a:off x="4779101" y="4228106"/>
            <a:ext cx="131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Exact match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F7BDC3-42F0-FAB1-1321-4785DD7135C0}"/>
              </a:ext>
            </a:extLst>
          </p:cNvPr>
          <p:cNvSpPr txBox="1"/>
          <p:nvPr/>
        </p:nvSpPr>
        <p:spPr>
          <a:xfrm>
            <a:off x="7646893" y="2124481"/>
            <a:ext cx="35410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Attribute structure (sample)</a:t>
            </a:r>
          </a:p>
          <a:p>
            <a:endParaRPr lang="en-US" dirty="0"/>
          </a:p>
          <a:p>
            <a:r>
              <a:rPr lang="en-US" dirty="0"/>
              <a:t>| Diet                 | Brand     | Price        |</a:t>
            </a:r>
          </a:p>
          <a:p>
            <a:r>
              <a:rPr lang="en-US" dirty="0"/>
              <a:t>|----------------|-----------|------------|</a:t>
            </a:r>
          </a:p>
          <a:p>
            <a:r>
              <a:rPr lang="en-US" dirty="0"/>
              <a:t>| Vegan             | David’s  | $10-$20 |</a:t>
            </a:r>
          </a:p>
          <a:p>
            <a:r>
              <a:rPr lang="en-US" dirty="0"/>
              <a:t>| Gluten Free | Whole F | $10-$20 |</a:t>
            </a:r>
          </a:p>
          <a:p>
            <a:r>
              <a:rPr lang="en-US" dirty="0"/>
              <a:t>| Vegetarian   | Whole F | $20-$30 |</a:t>
            </a:r>
          </a:p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030684-5316-373E-0DC6-3B23C4082590}"/>
              </a:ext>
            </a:extLst>
          </p:cNvPr>
          <p:cNvSpPr txBox="1"/>
          <p:nvPr/>
        </p:nvSpPr>
        <p:spPr>
          <a:xfrm>
            <a:off x="7010400" y="3225591"/>
            <a:ext cx="7605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Item1</a:t>
            </a:r>
          </a:p>
          <a:p>
            <a:r>
              <a:rPr lang="en-US" dirty="0"/>
              <a:t>Item2</a:t>
            </a:r>
          </a:p>
          <a:p>
            <a:r>
              <a:rPr lang="en-US" dirty="0"/>
              <a:t>Item3</a:t>
            </a:r>
          </a:p>
          <a:p>
            <a:r>
              <a:rPr lang="en-US" dirty="0"/>
              <a:t>. </a:t>
            </a:r>
          </a:p>
          <a:p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275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0E2A2-30E2-D598-05A7-15FF04F1F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6D659-790F-633E-8BF1-9CDCC6681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To return</a:t>
            </a:r>
          </a:p>
          <a:p>
            <a:pPr lvl="1"/>
            <a:r>
              <a:rPr lang="en-US" sz="2000" dirty="0"/>
              <a:t>top-k similar items on embedding vector</a:t>
            </a:r>
          </a:p>
          <a:p>
            <a:pPr lvl="1"/>
            <a:r>
              <a:rPr lang="en-US" sz="2000" dirty="0"/>
              <a:t>constraint to exactly matched attributes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D157FB8-A9D7-D65A-FED8-939C60E140ED}"/>
              </a:ext>
            </a:extLst>
          </p:cNvPr>
          <p:cNvSpPr/>
          <p:nvPr/>
        </p:nvSpPr>
        <p:spPr>
          <a:xfrm>
            <a:off x="5916843" y="5448044"/>
            <a:ext cx="210393" cy="21210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4829F1F-4133-E1D1-068E-3218C1412B1B}"/>
              </a:ext>
            </a:extLst>
          </p:cNvPr>
          <p:cNvSpPr/>
          <p:nvPr/>
        </p:nvSpPr>
        <p:spPr>
          <a:xfrm>
            <a:off x="6375838" y="3021014"/>
            <a:ext cx="210393" cy="212103"/>
          </a:xfrm>
          <a:prstGeom prst="ellipse">
            <a:avLst/>
          </a:prstGeom>
          <a:solidFill>
            <a:srgbClr val="CAC1F6">
              <a:alpha val="60495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DBA05B2-3FC9-4581-24C7-339BB184BD4B}"/>
              </a:ext>
            </a:extLst>
          </p:cNvPr>
          <p:cNvSpPr/>
          <p:nvPr/>
        </p:nvSpPr>
        <p:spPr>
          <a:xfrm>
            <a:off x="4737765" y="4086658"/>
            <a:ext cx="210393" cy="212103"/>
          </a:xfrm>
          <a:prstGeom prst="ellipse">
            <a:avLst/>
          </a:prstGeom>
          <a:solidFill>
            <a:srgbClr val="F5F9A8">
              <a:alpha val="60495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0FDF80-5027-1783-A525-58F0C1AE67A4}"/>
              </a:ext>
            </a:extLst>
          </p:cNvPr>
          <p:cNvSpPr/>
          <p:nvPr/>
        </p:nvSpPr>
        <p:spPr>
          <a:xfrm>
            <a:off x="5950565" y="3700202"/>
            <a:ext cx="210393" cy="212103"/>
          </a:xfrm>
          <a:prstGeom prst="ellipse">
            <a:avLst/>
          </a:prstGeom>
          <a:solidFill>
            <a:srgbClr val="FF9CBC">
              <a:alpha val="60495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21361F-1022-BD18-4875-C65CD3D68657}"/>
              </a:ext>
            </a:extLst>
          </p:cNvPr>
          <p:cNvSpPr/>
          <p:nvPr/>
        </p:nvSpPr>
        <p:spPr>
          <a:xfrm>
            <a:off x="5281571" y="3505768"/>
            <a:ext cx="210393" cy="212103"/>
          </a:xfrm>
          <a:prstGeom prst="ellipse">
            <a:avLst/>
          </a:prstGeom>
          <a:solidFill>
            <a:srgbClr val="7030A0">
              <a:alpha val="60495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09F5C57-C82C-88D2-C172-DB8E9A694B61}"/>
              </a:ext>
            </a:extLst>
          </p:cNvPr>
          <p:cNvSpPr/>
          <p:nvPr/>
        </p:nvSpPr>
        <p:spPr>
          <a:xfrm>
            <a:off x="7740906" y="3867505"/>
            <a:ext cx="210393" cy="212103"/>
          </a:xfrm>
          <a:prstGeom prst="ellipse">
            <a:avLst/>
          </a:prstGeom>
          <a:solidFill>
            <a:srgbClr val="00FF99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20F8234-B11C-2A3C-AD94-4654C0E526E4}"/>
              </a:ext>
            </a:extLst>
          </p:cNvPr>
          <p:cNvSpPr/>
          <p:nvPr/>
        </p:nvSpPr>
        <p:spPr>
          <a:xfrm>
            <a:off x="5706450" y="4375911"/>
            <a:ext cx="210393" cy="212103"/>
          </a:xfrm>
          <a:prstGeom prst="ellipse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58D29C6-EE4A-6A25-DE6D-58C7AD9EBE3D}"/>
              </a:ext>
            </a:extLst>
          </p:cNvPr>
          <p:cNvSpPr/>
          <p:nvPr/>
        </p:nvSpPr>
        <p:spPr>
          <a:xfrm>
            <a:off x="7242621" y="4823699"/>
            <a:ext cx="210393" cy="2121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E6CB8A2-B4E3-A8D5-24FF-ECAA89E9ED34}"/>
              </a:ext>
            </a:extLst>
          </p:cNvPr>
          <p:cNvSpPr/>
          <p:nvPr/>
        </p:nvSpPr>
        <p:spPr>
          <a:xfrm>
            <a:off x="6832214" y="3397165"/>
            <a:ext cx="210393" cy="212103"/>
          </a:xfrm>
          <a:prstGeom prst="ellipse">
            <a:avLst/>
          </a:prstGeom>
          <a:solidFill>
            <a:schemeClr val="accent1">
              <a:alpha val="60495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EEAC94-6560-90FB-6281-7769BBC114F9}"/>
              </a:ext>
            </a:extLst>
          </p:cNvPr>
          <p:cNvSpPr/>
          <p:nvPr/>
        </p:nvSpPr>
        <p:spPr>
          <a:xfrm>
            <a:off x="6832214" y="3874555"/>
            <a:ext cx="210393" cy="212103"/>
          </a:xfrm>
          <a:prstGeom prst="ellipse">
            <a:avLst/>
          </a:prstGeom>
          <a:solidFill>
            <a:schemeClr val="accent1">
              <a:lumMod val="60000"/>
              <a:lumOff val="40000"/>
              <a:alpha val="60495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2C9AFB5-5E31-ABBB-95C5-1F67987E729F}"/>
              </a:ext>
            </a:extLst>
          </p:cNvPr>
          <p:cNvSpPr/>
          <p:nvPr/>
        </p:nvSpPr>
        <p:spPr>
          <a:xfrm>
            <a:off x="7231360" y="3399717"/>
            <a:ext cx="210393" cy="212103"/>
          </a:xfrm>
          <a:prstGeom prst="ellipse">
            <a:avLst/>
          </a:prstGeom>
          <a:solidFill>
            <a:schemeClr val="accent1">
              <a:lumMod val="60000"/>
              <a:lumOff val="40000"/>
              <a:alpha val="60495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A6C91D-2848-E1CA-037E-83EBB210B96B}"/>
              </a:ext>
            </a:extLst>
          </p:cNvPr>
          <p:cNvSpPr txBox="1"/>
          <p:nvPr/>
        </p:nvSpPr>
        <p:spPr>
          <a:xfrm>
            <a:off x="7347817" y="4639033"/>
            <a:ext cx="297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1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0F0B71-E1FF-5E96-8ABD-2092D4CEF145}"/>
              </a:ext>
            </a:extLst>
          </p:cNvPr>
          <p:cNvSpPr txBox="1"/>
          <p:nvPr/>
        </p:nvSpPr>
        <p:spPr>
          <a:xfrm>
            <a:off x="5140238" y="3455419"/>
            <a:ext cx="297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1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04A0BF-31C4-877A-32FF-4AEF14629E29}"/>
              </a:ext>
            </a:extLst>
          </p:cNvPr>
          <p:cNvSpPr txBox="1"/>
          <p:nvPr/>
        </p:nvSpPr>
        <p:spPr>
          <a:xfrm>
            <a:off x="6809516" y="3048451"/>
            <a:ext cx="297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1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F5AB38-C525-88B1-C1F2-84502E241025}"/>
              </a:ext>
            </a:extLst>
          </p:cNvPr>
          <p:cNvSpPr txBox="1"/>
          <p:nvPr/>
        </p:nvSpPr>
        <p:spPr>
          <a:xfrm>
            <a:off x="6046050" y="3682839"/>
            <a:ext cx="297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1</a:t>
            </a:r>
            <a:endParaRPr lang="en-US" dirty="0"/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EBD8B4D2-AB62-DC6C-E4CE-92331BE12C37}"/>
              </a:ext>
            </a:extLst>
          </p:cNvPr>
          <p:cNvSpPr/>
          <p:nvPr/>
        </p:nvSpPr>
        <p:spPr>
          <a:xfrm>
            <a:off x="7234891" y="4064722"/>
            <a:ext cx="142043" cy="11853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D7951F-F75D-FDCD-5D0E-C382A6C43A1D}"/>
              </a:ext>
            </a:extLst>
          </p:cNvPr>
          <p:cNvSpPr txBox="1"/>
          <p:nvPr/>
        </p:nvSpPr>
        <p:spPr>
          <a:xfrm>
            <a:off x="7135096" y="4139209"/>
            <a:ext cx="787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Query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F33339D-17DB-3E40-271D-B06E5D095563}"/>
              </a:ext>
            </a:extLst>
          </p:cNvPr>
          <p:cNvSpPr/>
          <p:nvPr/>
        </p:nvSpPr>
        <p:spPr>
          <a:xfrm>
            <a:off x="6244587" y="3152706"/>
            <a:ext cx="2106202" cy="2061099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870661"/>
                      <a:gd name="connsiteY0" fmla="*/ 882423 h 1764846"/>
                      <a:gd name="connsiteX1" fmla="*/ 935331 w 1870661"/>
                      <a:gd name="connsiteY1" fmla="*/ 0 h 1764846"/>
                      <a:gd name="connsiteX2" fmla="*/ 1870662 w 1870661"/>
                      <a:gd name="connsiteY2" fmla="*/ 882423 h 1764846"/>
                      <a:gd name="connsiteX3" fmla="*/ 935331 w 1870661"/>
                      <a:gd name="connsiteY3" fmla="*/ 1764846 h 1764846"/>
                      <a:gd name="connsiteX4" fmla="*/ 0 w 1870661"/>
                      <a:gd name="connsiteY4" fmla="*/ 882423 h 1764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0661" h="1764846" extrusionOk="0">
                        <a:moveTo>
                          <a:pt x="0" y="882423"/>
                        </a:moveTo>
                        <a:cubicBezTo>
                          <a:pt x="-50417" y="363976"/>
                          <a:pt x="393536" y="9468"/>
                          <a:pt x="935331" y="0"/>
                        </a:cubicBezTo>
                        <a:cubicBezTo>
                          <a:pt x="1528829" y="16195"/>
                          <a:pt x="1761365" y="398549"/>
                          <a:pt x="1870662" y="882423"/>
                        </a:cubicBezTo>
                        <a:cubicBezTo>
                          <a:pt x="1839742" y="1399967"/>
                          <a:pt x="1427339" y="1900605"/>
                          <a:pt x="935331" y="1764846"/>
                        </a:cubicBezTo>
                        <a:cubicBezTo>
                          <a:pt x="323806" y="1712893"/>
                          <a:pt x="55451" y="1396267"/>
                          <a:pt x="0" y="88242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0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A4FB8-3911-45A1-E86A-5CBD1556B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then filter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2529-A627-6336-F7AE-FC2DA7A6C391}"/>
              </a:ext>
            </a:extLst>
          </p:cNvPr>
          <p:cNvSpPr txBox="1"/>
          <p:nvPr/>
        </p:nvSpPr>
        <p:spPr>
          <a:xfrm>
            <a:off x="336176" y="1460011"/>
            <a:ext cx="53681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Existing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Search then Filter</a:t>
            </a:r>
            <a:r>
              <a:rPr lang="en-US" sz="2000" dirty="0"/>
              <a:t>: Good for dense constraints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Freeform: Shape 1">
            <a:extLst>
              <a:ext uri="{FF2B5EF4-FFF2-40B4-BE49-F238E27FC236}">
                <a16:creationId xmlns:a16="http://schemas.microsoft.com/office/drawing/2014/main" id="{A497840C-4076-AD87-4AC0-D5F6BB95631D}"/>
              </a:ext>
            </a:extLst>
          </p:cNvPr>
          <p:cNvSpPr/>
          <p:nvPr/>
        </p:nvSpPr>
        <p:spPr>
          <a:xfrm>
            <a:off x="7122035" y="2381860"/>
            <a:ext cx="710293" cy="894479"/>
          </a:xfrm>
          <a:custGeom>
            <a:avLst/>
            <a:gdLst>
              <a:gd name="connsiteX0" fmla="*/ 0 w 571500"/>
              <a:gd name="connsiteY0" fmla="*/ 142875 h 762000"/>
              <a:gd name="connsiteX1" fmla="*/ 285750 w 571500"/>
              <a:gd name="connsiteY1" fmla="*/ 0 h 762000"/>
              <a:gd name="connsiteX2" fmla="*/ 487775 w 571500"/>
              <a:gd name="connsiteY2" fmla="*/ 41815 h 762000"/>
              <a:gd name="connsiteX3" fmla="*/ 571500 w 571500"/>
              <a:gd name="connsiteY3" fmla="*/ 142875 h 762000"/>
              <a:gd name="connsiteX4" fmla="*/ 571500 w 571500"/>
              <a:gd name="connsiteY4" fmla="*/ 619125 h 762000"/>
              <a:gd name="connsiteX5" fmla="*/ 285750 w 571500"/>
              <a:gd name="connsiteY5" fmla="*/ 762000 h 762000"/>
              <a:gd name="connsiteX6" fmla="*/ 0 w 571500"/>
              <a:gd name="connsiteY6" fmla="*/ 619125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1500" h="762000">
                <a:moveTo>
                  <a:pt x="0" y="142875"/>
                </a:moveTo>
                <a:cubicBezTo>
                  <a:pt x="0" y="64008"/>
                  <a:pt x="127921" y="0"/>
                  <a:pt x="285750" y="0"/>
                </a:cubicBezTo>
                <a:cubicBezTo>
                  <a:pt x="361569" y="0"/>
                  <a:pt x="434245" y="15049"/>
                  <a:pt x="487775" y="41815"/>
                </a:cubicBezTo>
                <a:cubicBezTo>
                  <a:pt x="541401" y="68675"/>
                  <a:pt x="571500" y="104966"/>
                  <a:pt x="571500" y="142875"/>
                </a:cubicBezTo>
                <a:lnTo>
                  <a:pt x="571500" y="619125"/>
                </a:lnTo>
                <a:cubicBezTo>
                  <a:pt x="571500" y="697992"/>
                  <a:pt x="443579" y="762000"/>
                  <a:pt x="285750" y="762000"/>
                </a:cubicBezTo>
                <a:cubicBezTo>
                  <a:pt x="127921" y="762000"/>
                  <a:pt x="0" y="697992"/>
                  <a:pt x="0" y="619125"/>
                </a:cubicBezTo>
                <a:close/>
              </a:path>
            </a:pathLst>
          </a:custGeom>
          <a:solidFill>
            <a:srgbClr val="F8CECC"/>
          </a:solidFill>
          <a:ln w="9525" cap="flat">
            <a:solidFill>
              <a:srgbClr val="B85450"/>
            </a:solidFill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6" name="Freeform: Shape 2">
            <a:extLst>
              <a:ext uri="{FF2B5EF4-FFF2-40B4-BE49-F238E27FC236}">
                <a16:creationId xmlns:a16="http://schemas.microsoft.com/office/drawing/2014/main" id="{1C9869F2-DFBB-1F0B-D672-C26547313DA0}"/>
              </a:ext>
            </a:extLst>
          </p:cNvPr>
          <p:cNvSpPr/>
          <p:nvPr/>
        </p:nvSpPr>
        <p:spPr>
          <a:xfrm>
            <a:off x="7122034" y="2517994"/>
            <a:ext cx="710293" cy="167715"/>
          </a:xfrm>
          <a:custGeom>
            <a:avLst/>
            <a:gdLst>
              <a:gd name="connsiteX0" fmla="*/ 571500 w 571500"/>
              <a:gd name="connsiteY0" fmla="*/ 0 h 142875"/>
              <a:gd name="connsiteX1" fmla="*/ 285750 w 571500"/>
              <a:gd name="connsiteY1" fmla="*/ 142875 h 142875"/>
              <a:gd name="connsiteX2" fmla="*/ 0 w 571500"/>
              <a:gd name="connsiteY2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500" h="142875">
                <a:moveTo>
                  <a:pt x="571500" y="0"/>
                </a:moveTo>
                <a:cubicBezTo>
                  <a:pt x="571500" y="78867"/>
                  <a:pt x="443579" y="142875"/>
                  <a:pt x="285750" y="142875"/>
                </a:cubicBezTo>
                <a:cubicBezTo>
                  <a:pt x="127921" y="142875"/>
                  <a:pt x="0" y="78867"/>
                  <a:pt x="0" y="0"/>
                </a:cubicBezTo>
              </a:path>
            </a:pathLst>
          </a:custGeom>
          <a:noFill/>
          <a:ln w="9525" cap="flat">
            <a:solidFill>
              <a:srgbClr val="B85450"/>
            </a:solidFill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E479BF-3DC1-644A-7178-4EF246E348E7}"/>
              </a:ext>
            </a:extLst>
          </p:cNvPr>
          <p:cNvSpPr txBox="1"/>
          <p:nvPr/>
        </p:nvSpPr>
        <p:spPr>
          <a:xfrm>
            <a:off x="7225369" y="2820263"/>
            <a:ext cx="715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NNS</a:t>
            </a:r>
          </a:p>
          <a:p>
            <a:pPr algn="l"/>
            <a:r>
              <a:rPr lang="en-US" sz="110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Index</a:t>
            </a:r>
            <a:endParaRPr lang="en-US" sz="1100" spc="0" baseline="0" dirty="0">
              <a:ln/>
              <a:solidFill>
                <a:srgbClr val="000000"/>
              </a:solidFill>
              <a:latin typeface="Helvetica"/>
              <a:cs typeface="Helvetica"/>
              <a:sym typeface="Helvetica"/>
              <a:rtl val="0"/>
            </a:endParaRPr>
          </a:p>
        </p:txBody>
      </p:sp>
      <p:sp>
        <p:nvSpPr>
          <p:cNvPr id="8" name="Freeform: Shape 6">
            <a:extLst>
              <a:ext uri="{FF2B5EF4-FFF2-40B4-BE49-F238E27FC236}">
                <a16:creationId xmlns:a16="http://schemas.microsoft.com/office/drawing/2014/main" id="{12CF1ED2-A571-83E1-DB83-83E8A05F66B6}"/>
              </a:ext>
            </a:extLst>
          </p:cNvPr>
          <p:cNvSpPr/>
          <p:nvPr/>
        </p:nvSpPr>
        <p:spPr>
          <a:xfrm>
            <a:off x="8382864" y="2849619"/>
            <a:ext cx="362604" cy="45719"/>
          </a:xfrm>
          <a:custGeom>
            <a:avLst/>
            <a:gdLst>
              <a:gd name="connsiteX0" fmla="*/ 291751 w 291750"/>
              <a:gd name="connsiteY0" fmla="*/ 3905 h 3905"/>
              <a:gd name="connsiteX1" fmla="*/ 0 w 291750"/>
              <a:gd name="connsiteY1" fmla="*/ 0 h 3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1750" h="3905">
                <a:moveTo>
                  <a:pt x="291751" y="3905"/>
                </a:moveTo>
                <a:lnTo>
                  <a:pt x="0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9" name="Freeform: Shape 22">
            <a:extLst>
              <a:ext uri="{FF2B5EF4-FFF2-40B4-BE49-F238E27FC236}">
                <a16:creationId xmlns:a16="http://schemas.microsoft.com/office/drawing/2014/main" id="{3ED2A146-A56F-B38C-ECB9-0FDC03E8373A}"/>
              </a:ext>
            </a:extLst>
          </p:cNvPr>
          <p:cNvSpPr/>
          <p:nvPr/>
        </p:nvSpPr>
        <p:spPr>
          <a:xfrm>
            <a:off x="8332857" y="2846695"/>
            <a:ext cx="83340" cy="78267"/>
          </a:xfrm>
          <a:custGeom>
            <a:avLst/>
            <a:gdLst>
              <a:gd name="connsiteX0" fmla="*/ 0 w 67055"/>
              <a:gd name="connsiteY0" fmla="*/ 32480 h 66675"/>
              <a:gd name="connsiteX1" fmla="*/ 67056 w 67055"/>
              <a:gd name="connsiteY1" fmla="*/ 0 h 66675"/>
              <a:gd name="connsiteX2" fmla="*/ 50006 w 67055"/>
              <a:gd name="connsiteY2" fmla="*/ 33147 h 66675"/>
              <a:gd name="connsiteX3" fmla="*/ 66199 w 67055"/>
              <a:gd name="connsiteY3" fmla="*/ 66675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55" h="66675">
                <a:moveTo>
                  <a:pt x="0" y="32480"/>
                </a:moveTo>
                <a:lnTo>
                  <a:pt x="67056" y="0"/>
                </a:lnTo>
                <a:lnTo>
                  <a:pt x="50006" y="33147"/>
                </a:lnTo>
                <a:lnTo>
                  <a:pt x="66199" y="66675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10" name="Freeform: Shape 34">
            <a:extLst>
              <a:ext uri="{FF2B5EF4-FFF2-40B4-BE49-F238E27FC236}">
                <a16:creationId xmlns:a16="http://schemas.microsoft.com/office/drawing/2014/main" id="{1154D7B2-E3F4-BE18-929D-91FBCBF20471}"/>
              </a:ext>
            </a:extLst>
          </p:cNvPr>
          <p:cNvSpPr/>
          <p:nvPr/>
        </p:nvSpPr>
        <p:spPr>
          <a:xfrm>
            <a:off x="10260842" y="2849740"/>
            <a:ext cx="220545" cy="45719"/>
          </a:xfrm>
          <a:custGeom>
            <a:avLst/>
            <a:gdLst>
              <a:gd name="connsiteX0" fmla="*/ 0 w 177450"/>
              <a:gd name="connsiteY0" fmla="*/ 0 h 9525"/>
              <a:gd name="connsiteX1" fmla="*/ 177451 w 177450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450" h="9525">
                <a:moveTo>
                  <a:pt x="0" y="0"/>
                </a:moveTo>
                <a:lnTo>
                  <a:pt x="177451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11" name="Freeform: Shape 59">
            <a:extLst>
              <a:ext uri="{FF2B5EF4-FFF2-40B4-BE49-F238E27FC236}">
                <a16:creationId xmlns:a16="http://schemas.microsoft.com/office/drawing/2014/main" id="{C1E6CB3F-5458-4AE5-6843-3EA4C0C54E34}"/>
              </a:ext>
            </a:extLst>
          </p:cNvPr>
          <p:cNvSpPr/>
          <p:nvPr/>
        </p:nvSpPr>
        <p:spPr>
          <a:xfrm>
            <a:off x="10741310" y="2553194"/>
            <a:ext cx="828675" cy="587001"/>
          </a:xfrm>
          <a:custGeom>
            <a:avLst/>
            <a:gdLst>
              <a:gd name="connsiteX0" fmla="*/ 666750 w 666750"/>
              <a:gd name="connsiteY0" fmla="*/ 250031 h 500062"/>
              <a:gd name="connsiteX1" fmla="*/ 333375 w 666750"/>
              <a:gd name="connsiteY1" fmla="*/ 500063 h 500062"/>
              <a:gd name="connsiteX2" fmla="*/ 0 w 666750"/>
              <a:gd name="connsiteY2" fmla="*/ 250031 h 500062"/>
              <a:gd name="connsiteX3" fmla="*/ 333375 w 666750"/>
              <a:gd name="connsiteY3" fmla="*/ 0 h 500062"/>
              <a:gd name="connsiteX4" fmla="*/ 666750 w 666750"/>
              <a:gd name="connsiteY4" fmla="*/ 250031 h 50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50" h="500062">
                <a:moveTo>
                  <a:pt x="666750" y="250031"/>
                </a:moveTo>
                <a:cubicBezTo>
                  <a:pt x="666750" y="388120"/>
                  <a:pt x="517493" y="500063"/>
                  <a:pt x="333375" y="500063"/>
                </a:cubicBezTo>
                <a:cubicBezTo>
                  <a:pt x="149257" y="500063"/>
                  <a:pt x="0" y="388120"/>
                  <a:pt x="0" y="250031"/>
                </a:cubicBezTo>
                <a:cubicBezTo>
                  <a:pt x="0" y="111943"/>
                  <a:pt x="149257" y="0"/>
                  <a:pt x="333375" y="0"/>
                </a:cubicBezTo>
                <a:cubicBezTo>
                  <a:pt x="517493" y="0"/>
                  <a:pt x="666750" y="111943"/>
                  <a:pt x="666750" y="250031"/>
                </a:cubicBezTo>
                <a:close/>
              </a:path>
            </a:pathLst>
          </a:custGeom>
          <a:solidFill>
            <a:srgbClr val="B0E3E6"/>
          </a:solidFill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A1FEFD-9ED8-3132-FE3D-F5909C3D8920}"/>
              </a:ext>
            </a:extLst>
          </p:cNvPr>
          <p:cNvSpPr txBox="1"/>
          <p:nvPr/>
        </p:nvSpPr>
        <p:spPr>
          <a:xfrm>
            <a:off x="10763920" y="2724167"/>
            <a:ext cx="7594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Results</a:t>
            </a:r>
          </a:p>
        </p:txBody>
      </p:sp>
      <p:sp>
        <p:nvSpPr>
          <p:cNvPr id="13" name="Freeform: Shape 64512">
            <a:extLst>
              <a:ext uri="{FF2B5EF4-FFF2-40B4-BE49-F238E27FC236}">
                <a16:creationId xmlns:a16="http://schemas.microsoft.com/office/drawing/2014/main" id="{44A7CDC6-C110-6A78-9DBD-223E4F150BE8}"/>
              </a:ext>
            </a:extLst>
          </p:cNvPr>
          <p:cNvSpPr/>
          <p:nvPr/>
        </p:nvSpPr>
        <p:spPr>
          <a:xfrm>
            <a:off x="9403592" y="2597103"/>
            <a:ext cx="1065439" cy="503144"/>
          </a:xfrm>
          <a:custGeom>
            <a:avLst/>
            <a:gdLst>
              <a:gd name="connsiteX0" fmla="*/ 0 w 857250"/>
              <a:gd name="connsiteY0" fmla="*/ 0 h 428625"/>
              <a:gd name="connsiteX1" fmla="*/ 857250 w 857250"/>
              <a:gd name="connsiteY1" fmla="*/ 0 h 428625"/>
              <a:gd name="connsiteX2" fmla="*/ 857250 w 857250"/>
              <a:gd name="connsiteY2" fmla="*/ 428625 h 428625"/>
              <a:gd name="connsiteX3" fmla="*/ 0 w 857250"/>
              <a:gd name="connsiteY3" fmla="*/ 428625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250" h="428625">
                <a:moveTo>
                  <a:pt x="0" y="0"/>
                </a:moveTo>
                <a:lnTo>
                  <a:pt x="857250" y="0"/>
                </a:lnTo>
                <a:lnTo>
                  <a:pt x="857250" y="428625"/>
                </a:lnTo>
                <a:lnTo>
                  <a:pt x="0" y="428625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14" name="Freeform: Shape 64513">
            <a:extLst>
              <a:ext uri="{FF2B5EF4-FFF2-40B4-BE49-F238E27FC236}">
                <a16:creationId xmlns:a16="http://schemas.microsoft.com/office/drawing/2014/main" id="{F75029D2-C0AA-30C6-30AB-110A0C75C361}"/>
              </a:ext>
            </a:extLst>
          </p:cNvPr>
          <p:cNvSpPr/>
          <p:nvPr/>
        </p:nvSpPr>
        <p:spPr>
          <a:xfrm>
            <a:off x="9489317" y="2597103"/>
            <a:ext cx="852351" cy="503144"/>
          </a:xfrm>
          <a:custGeom>
            <a:avLst/>
            <a:gdLst>
              <a:gd name="connsiteX0" fmla="*/ 0 w 685800"/>
              <a:gd name="connsiteY0" fmla="*/ 0 h 428625"/>
              <a:gd name="connsiteX1" fmla="*/ 0 w 685800"/>
              <a:gd name="connsiteY1" fmla="*/ 428625 h 428625"/>
              <a:gd name="connsiteX2" fmla="*/ 685800 w 685800"/>
              <a:gd name="connsiteY2" fmla="*/ 0 h 428625"/>
              <a:gd name="connsiteX3" fmla="*/ 685800 w 685800"/>
              <a:gd name="connsiteY3" fmla="*/ 428625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428625">
                <a:moveTo>
                  <a:pt x="0" y="0"/>
                </a:moveTo>
                <a:lnTo>
                  <a:pt x="0" y="428625"/>
                </a:lnTo>
                <a:moveTo>
                  <a:pt x="685800" y="0"/>
                </a:moveTo>
                <a:lnTo>
                  <a:pt x="685800" y="428625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42995-1AB0-3E20-4ED6-E248527F9CCE}"/>
              </a:ext>
            </a:extLst>
          </p:cNvPr>
          <p:cNvSpPr txBox="1"/>
          <p:nvPr/>
        </p:nvSpPr>
        <p:spPr>
          <a:xfrm>
            <a:off x="9447043" y="2670489"/>
            <a:ext cx="950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Exact match</a:t>
            </a:r>
            <a:r>
              <a:rPr lang="en-US" sz="110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 Filter</a:t>
            </a:r>
            <a:endParaRPr lang="en-US" sz="1100" spc="0" baseline="0" dirty="0">
              <a:ln/>
              <a:solidFill>
                <a:srgbClr val="000000"/>
              </a:solidFill>
              <a:latin typeface="Helvetica"/>
              <a:cs typeface="Helvetica"/>
              <a:sym typeface="Helvetica"/>
              <a:rtl val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523FF4-B5DB-700D-D794-36F1202F1C34}"/>
              </a:ext>
            </a:extLst>
          </p:cNvPr>
          <p:cNvSpPr txBox="1"/>
          <p:nvPr/>
        </p:nvSpPr>
        <p:spPr>
          <a:xfrm>
            <a:off x="7752180" y="1756351"/>
            <a:ext cx="1745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Search then Filter</a:t>
            </a:r>
          </a:p>
        </p:txBody>
      </p:sp>
      <p:sp>
        <p:nvSpPr>
          <p:cNvPr id="17" name="Freeform: Shape 64516">
            <a:extLst>
              <a:ext uri="{FF2B5EF4-FFF2-40B4-BE49-F238E27FC236}">
                <a16:creationId xmlns:a16="http://schemas.microsoft.com/office/drawing/2014/main" id="{8269FCC3-7297-4D22-8066-125CCC5EB21F}"/>
              </a:ext>
            </a:extLst>
          </p:cNvPr>
          <p:cNvSpPr/>
          <p:nvPr/>
        </p:nvSpPr>
        <p:spPr>
          <a:xfrm>
            <a:off x="5704507" y="3247166"/>
            <a:ext cx="236764" cy="212439"/>
          </a:xfrm>
          <a:custGeom>
            <a:avLst/>
            <a:gdLst>
              <a:gd name="connsiteX0" fmla="*/ 95250 w 190500"/>
              <a:gd name="connsiteY0" fmla="*/ 0 h 180975"/>
              <a:gd name="connsiteX1" fmla="*/ 190500 w 190500"/>
              <a:gd name="connsiteY1" fmla="*/ 90488 h 180975"/>
              <a:gd name="connsiteX2" fmla="*/ 95250 w 190500"/>
              <a:gd name="connsiteY2" fmla="*/ 180975 h 180975"/>
              <a:gd name="connsiteX3" fmla="*/ 0 w 190500"/>
              <a:gd name="connsiteY3" fmla="*/ 90488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" h="180975">
                <a:moveTo>
                  <a:pt x="95250" y="0"/>
                </a:moveTo>
                <a:lnTo>
                  <a:pt x="190500" y="90488"/>
                </a:lnTo>
                <a:lnTo>
                  <a:pt x="95250" y="180975"/>
                </a:lnTo>
                <a:lnTo>
                  <a:pt x="0" y="90488"/>
                </a:lnTo>
                <a:close/>
              </a:path>
            </a:pathLst>
          </a:custGeom>
          <a:solidFill>
            <a:srgbClr val="6A00FF"/>
          </a:solidFill>
          <a:ln w="9525" cap="flat">
            <a:solidFill>
              <a:srgbClr val="3700CC"/>
            </a:solidFill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18" name="Freeform: Shape 64517">
            <a:extLst>
              <a:ext uri="{FF2B5EF4-FFF2-40B4-BE49-F238E27FC236}">
                <a16:creationId xmlns:a16="http://schemas.microsoft.com/office/drawing/2014/main" id="{1048F4BC-7B65-2B1B-24AD-C418B38B4EE4}"/>
              </a:ext>
            </a:extLst>
          </p:cNvPr>
          <p:cNvSpPr/>
          <p:nvPr/>
        </p:nvSpPr>
        <p:spPr>
          <a:xfrm>
            <a:off x="5990257" y="3247166"/>
            <a:ext cx="236764" cy="212439"/>
          </a:xfrm>
          <a:custGeom>
            <a:avLst/>
            <a:gdLst>
              <a:gd name="connsiteX0" fmla="*/ 95250 w 190500"/>
              <a:gd name="connsiteY0" fmla="*/ 0 h 180975"/>
              <a:gd name="connsiteX1" fmla="*/ 190500 w 190500"/>
              <a:gd name="connsiteY1" fmla="*/ 90488 h 180975"/>
              <a:gd name="connsiteX2" fmla="*/ 95250 w 190500"/>
              <a:gd name="connsiteY2" fmla="*/ 180975 h 180975"/>
              <a:gd name="connsiteX3" fmla="*/ 0 w 190500"/>
              <a:gd name="connsiteY3" fmla="*/ 90488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" h="180975">
                <a:moveTo>
                  <a:pt x="95250" y="0"/>
                </a:moveTo>
                <a:lnTo>
                  <a:pt x="190500" y="90488"/>
                </a:lnTo>
                <a:lnTo>
                  <a:pt x="95250" y="180975"/>
                </a:lnTo>
                <a:lnTo>
                  <a:pt x="0" y="90488"/>
                </a:lnTo>
                <a:close/>
              </a:path>
            </a:pathLst>
          </a:custGeom>
          <a:solidFill>
            <a:srgbClr val="60A917"/>
          </a:solidFill>
          <a:ln w="9525" cap="flat">
            <a:solidFill>
              <a:srgbClr val="2D7600"/>
            </a:solidFill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19" name="Freeform: Shape 64518">
            <a:extLst>
              <a:ext uri="{FF2B5EF4-FFF2-40B4-BE49-F238E27FC236}">
                <a16:creationId xmlns:a16="http://schemas.microsoft.com/office/drawing/2014/main" id="{71E2D0F9-B01E-C152-36AB-70F48CBD6B73}"/>
              </a:ext>
            </a:extLst>
          </p:cNvPr>
          <p:cNvSpPr/>
          <p:nvPr/>
        </p:nvSpPr>
        <p:spPr>
          <a:xfrm>
            <a:off x="6276007" y="3247166"/>
            <a:ext cx="236764" cy="212439"/>
          </a:xfrm>
          <a:custGeom>
            <a:avLst/>
            <a:gdLst>
              <a:gd name="connsiteX0" fmla="*/ 95250 w 190500"/>
              <a:gd name="connsiteY0" fmla="*/ 0 h 180975"/>
              <a:gd name="connsiteX1" fmla="*/ 190500 w 190500"/>
              <a:gd name="connsiteY1" fmla="*/ 90488 h 180975"/>
              <a:gd name="connsiteX2" fmla="*/ 95250 w 190500"/>
              <a:gd name="connsiteY2" fmla="*/ 180975 h 180975"/>
              <a:gd name="connsiteX3" fmla="*/ 0 w 190500"/>
              <a:gd name="connsiteY3" fmla="*/ 90488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" h="180975">
                <a:moveTo>
                  <a:pt x="95250" y="0"/>
                </a:moveTo>
                <a:lnTo>
                  <a:pt x="190500" y="90488"/>
                </a:lnTo>
                <a:lnTo>
                  <a:pt x="95250" y="180975"/>
                </a:lnTo>
                <a:lnTo>
                  <a:pt x="0" y="90488"/>
                </a:lnTo>
                <a:close/>
              </a:path>
            </a:pathLst>
          </a:custGeom>
          <a:solidFill>
            <a:srgbClr val="D80073"/>
          </a:solidFill>
          <a:ln w="9525" cap="flat">
            <a:solidFill>
              <a:srgbClr val="A50040"/>
            </a:solidFill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20" name="Freeform: Shape 64519">
            <a:extLst>
              <a:ext uri="{FF2B5EF4-FFF2-40B4-BE49-F238E27FC236}">
                <a16:creationId xmlns:a16="http://schemas.microsoft.com/office/drawing/2014/main" id="{9D841E91-A1BC-8C9A-9A3A-255EE6395907}"/>
              </a:ext>
            </a:extLst>
          </p:cNvPr>
          <p:cNvSpPr/>
          <p:nvPr/>
        </p:nvSpPr>
        <p:spPr>
          <a:xfrm>
            <a:off x="8121801" y="2437218"/>
            <a:ext cx="1006248" cy="782669"/>
          </a:xfrm>
          <a:custGeom>
            <a:avLst/>
            <a:gdLst>
              <a:gd name="connsiteX0" fmla="*/ 809625 w 809625"/>
              <a:gd name="connsiteY0" fmla="*/ 333375 h 666750"/>
              <a:gd name="connsiteX1" fmla="*/ 404813 w 809625"/>
              <a:gd name="connsiteY1" fmla="*/ 666750 h 666750"/>
              <a:gd name="connsiteX2" fmla="*/ 0 w 809625"/>
              <a:gd name="connsiteY2" fmla="*/ 333375 h 666750"/>
              <a:gd name="connsiteX3" fmla="*/ 404813 w 809625"/>
              <a:gd name="connsiteY3" fmla="*/ 0 h 666750"/>
              <a:gd name="connsiteX4" fmla="*/ 809625 w 809625"/>
              <a:gd name="connsiteY4" fmla="*/ 333375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25" h="666750">
                <a:moveTo>
                  <a:pt x="809625" y="333375"/>
                </a:moveTo>
                <a:cubicBezTo>
                  <a:pt x="809625" y="517493"/>
                  <a:pt x="628384" y="666750"/>
                  <a:pt x="404813" y="666750"/>
                </a:cubicBezTo>
                <a:cubicBezTo>
                  <a:pt x="181241" y="666750"/>
                  <a:pt x="0" y="517493"/>
                  <a:pt x="0" y="333375"/>
                </a:cubicBezTo>
                <a:cubicBezTo>
                  <a:pt x="0" y="149257"/>
                  <a:pt x="181241" y="0"/>
                  <a:pt x="404813" y="0"/>
                </a:cubicBezTo>
                <a:cubicBezTo>
                  <a:pt x="628384" y="0"/>
                  <a:pt x="809625" y="149257"/>
                  <a:pt x="809625" y="333375"/>
                </a:cubicBezTo>
                <a:close/>
              </a:path>
            </a:pathLst>
          </a:custGeom>
          <a:solidFill>
            <a:srgbClr val="FFCCCC"/>
          </a:solidFill>
          <a:ln w="9525" cap="flat">
            <a:solidFill>
              <a:srgbClr val="36393D"/>
            </a:solidFill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2D8A08-2F35-D0A1-2725-A4B90B538533}"/>
              </a:ext>
            </a:extLst>
          </p:cNvPr>
          <p:cNvSpPr txBox="1"/>
          <p:nvPr/>
        </p:nvSpPr>
        <p:spPr>
          <a:xfrm>
            <a:off x="8130373" y="2724167"/>
            <a:ext cx="10304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Candidates</a:t>
            </a:r>
          </a:p>
        </p:txBody>
      </p:sp>
      <p:sp>
        <p:nvSpPr>
          <p:cNvPr id="22" name="Freeform: Shape 64521">
            <a:extLst>
              <a:ext uri="{FF2B5EF4-FFF2-40B4-BE49-F238E27FC236}">
                <a16:creationId xmlns:a16="http://schemas.microsoft.com/office/drawing/2014/main" id="{B14D107E-C5C4-CB1C-80A3-2A876712CFE4}"/>
              </a:ext>
            </a:extLst>
          </p:cNvPr>
          <p:cNvSpPr/>
          <p:nvPr/>
        </p:nvSpPr>
        <p:spPr>
          <a:xfrm>
            <a:off x="5479438" y="2601935"/>
            <a:ext cx="1231292" cy="254928"/>
          </a:xfrm>
          <a:custGeom>
            <a:avLst/>
            <a:gdLst>
              <a:gd name="connsiteX0" fmla="*/ 0 w 1047750"/>
              <a:gd name="connsiteY0" fmla="*/ 0 h 142875"/>
              <a:gd name="connsiteX1" fmla="*/ 1047750 w 1047750"/>
              <a:gd name="connsiteY1" fmla="*/ 0 h 142875"/>
              <a:gd name="connsiteX2" fmla="*/ 1047750 w 1047750"/>
              <a:gd name="connsiteY2" fmla="*/ 142875 h 142875"/>
              <a:gd name="connsiteX3" fmla="*/ 0 w 1047750"/>
              <a:gd name="connsiteY3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750" h="142875">
                <a:moveTo>
                  <a:pt x="0" y="0"/>
                </a:moveTo>
                <a:lnTo>
                  <a:pt x="1047750" y="0"/>
                </a:lnTo>
                <a:lnTo>
                  <a:pt x="1047750" y="142875"/>
                </a:lnTo>
                <a:lnTo>
                  <a:pt x="0" y="142875"/>
                </a:lnTo>
                <a:close/>
              </a:path>
            </a:pathLst>
          </a:custGeom>
          <a:solidFill>
            <a:srgbClr val="FFCCCC"/>
          </a:solidFill>
          <a:ln w="9525" cap="flat">
            <a:solidFill>
              <a:srgbClr val="36393D"/>
            </a:solidFill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8F0809-E300-634C-B953-FEB3FDA4ED1F}"/>
              </a:ext>
            </a:extLst>
          </p:cNvPr>
          <p:cNvSpPr txBox="1"/>
          <p:nvPr/>
        </p:nvSpPr>
        <p:spPr>
          <a:xfrm>
            <a:off x="5581444" y="2594831"/>
            <a:ext cx="11180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Embedding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74169E9-C4A3-8733-8A29-BED57E22102A}"/>
              </a:ext>
            </a:extLst>
          </p:cNvPr>
          <p:cNvCxnSpPr>
            <a:cxnSpLocks/>
          </p:cNvCxnSpPr>
          <p:nvPr/>
        </p:nvCxnSpPr>
        <p:spPr>
          <a:xfrm>
            <a:off x="7821162" y="2860966"/>
            <a:ext cx="31769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587950B-D304-4F1F-540D-457C53D3034A}"/>
              </a:ext>
            </a:extLst>
          </p:cNvPr>
          <p:cNvCxnSpPr>
            <a:cxnSpLocks/>
          </p:cNvCxnSpPr>
          <p:nvPr/>
        </p:nvCxnSpPr>
        <p:spPr>
          <a:xfrm>
            <a:off x="9142200" y="2863671"/>
            <a:ext cx="31769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1C0F60-A0BF-1B9E-23E8-20DC4BD75E34}"/>
              </a:ext>
            </a:extLst>
          </p:cNvPr>
          <p:cNvCxnSpPr>
            <a:cxnSpLocks/>
          </p:cNvCxnSpPr>
          <p:nvPr/>
        </p:nvCxnSpPr>
        <p:spPr>
          <a:xfrm>
            <a:off x="10417080" y="2846695"/>
            <a:ext cx="31769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64527">
            <a:extLst>
              <a:ext uri="{FF2B5EF4-FFF2-40B4-BE49-F238E27FC236}">
                <a16:creationId xmlns:a16="http://schemas.microsoft.com/office/drawing/2014/main" id="{A8560AAC-C630-72F5-45F4-0F8EDA724116}"/>
              </a:ext>
            </a:extLst>
          </p:cNvPr>
          <p:cNvCxnSpPr>
            <a:cxnSpLocks/>
            <a:stCxn id="19" idx="1"/>
            <a:endCxn id="15" idx="2"/>
          </p:cNvCxnSpPr>
          <p:nvPr/>
        </p:nvCxnSpPr>
        <p:spPr>
          <a:xfrm flipV="1">
            <a:off x="6512771" y="3101376"/>
            <a:ext cx="3409636" cy="25201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12F4A64-AC5F-E0DD-9787-D0C96023F3A3}"/>
              </a:ext>
            </a:extLst>
          </p:cNvPr>
          <p:cNvCxnSpPr>
            <a:cxnSpLocks/>
          </p:cNvCxnSpPr>
          <p:nvPr/>
        </p:nvCxnSpPr>
        <p:spPr>
          <a:xfrm>
            <a:off x="6746316" y="2726987"/>
            <a:ext cx="31769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88E4E053-CF6A-F88D-953F-09EF0BA4A619}"/>
              </a:ext>
            </a:extLst>
          </p:cNvPr>
          <p:cNvSpPr/>
          <p:nvPr/>
        </p:nvSpPr>
        <p:spPr>
          <a:xfrm>
            <a:off x="7985962" y="5702962"/>
            <a:ext cx="210393" cy="212103"/>
          </a:xfrm>
          <a:prstGeom prst="ellipse">
            <a:avLst/>
          </a:prstGeom>
          <a:solidFill>
            <a:srgbClr val="91C9FD">
              <a:alpha val="60495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30" name="Freeform 179">
            <a:extLst>
              <a:ext uri="{FF2B5EF4-FFF2-40B4-BE49-F238E27FC236}">
                <a16:creationId xmlns:a16="http://schemas.microsoft.com/office/drawing/2014/main" id="{0878486A-AACD-5CAD-6621-CA9062C255E9}"/>
              </a:ext>
            </a:extLst>
          </p:cNvPr>
          <p:cNvSpPr/>
          <p:nvPr/>
        </p:nvSpPr>
        <p:spPr>
          <a:xfrm>
            <a:off x="6943796" y="5679577"/>
            <a:ext cx="1519407" cy="394462"/>
          </a:xfrm>
          <a:custGeom>
            <a:avLst/>
            <a:gdLst>
              <a:gd name="connsiteX0" fmla="*/ 0 w 762000"/>
              <a:gd name="connsiteY0" fmla="*/ 0 h 285750"/>
              <a:gd name="connsiteX1" fmla="*/ 762000 w 762000"/>
              <a:gd name="connsiteY1" fmla="*/ 0 h 285750"/>
              <a:gd name="connsiteX2" fmla="*/ 762000 w 762000"/>
              <a:gd name="connsiteY2" fmla="*/ 285750 h 285750"/>
              <a:gd name="connsiteX3" fmla="*/ 0 w 762000"/>
              <a:gd name="connsiteY3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0" h="285750">
                <a:moveTo>
                  <a:pt x="0" y="0"/>
                </a:moveTo>
                <a:lnTo>
                  <a:pt x="762000" y="0"/>
                </a:lnTo>
                <a:lnTo>
                  <a:pt x="762000" y="285750"/>
                </a:lnTo>
                <a:lnTo>
                  <a:pt x="0" y="285750"/>
                </a:lnTo>
                <a:close/>
              </a:path>
            </a:pathLst>
          </a:custGeom>
          <a:solidFill>
            <a:srgbClr val="EEEEEE"/>
          </a:solidFill>
          <a:ln w="9525" cap="flat">
            <a:solidFill>
              <a:srgbClr val="36393D"/>
            </a:solidFill>
            <a:prstDash val="solid"/>
            <a:miter/>
          </a:ln>
        </p:spPr>
        <p:txBody>
          <a:bodyPr rot="0" spcFirstLastPara="0" vertOverflow="overflow" horzOverflow="overflow" vert="horz" wrap="non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/>
          </a:p>
        </p:txBody>
      </p:sp>
      <p:sp>
        <p:nvSpPr>
          <p:cNvPr id="31" name="Freeform 179">
            <a:extLst>
              <a:ext uri="{FF2B5EF4-FFF2-40B4-BE49-F238E27FC236}">
                <a16:creationId xmlns:a16="http://schemas.microsoft.com/office/drawing/2014/main" id="{C1D6F4AE-CF53-32AC-4001-842216851297}"/>
              </a:ext>
            </a:extLst>
          </p:cNvPr>
          <p:cNvSpPr/>
          <p:nvPr/>
        </p:nvSpPr>
        <p:spPr>
          <a:xfrm>
            <a:off x="8493137" y="5673325"/>
            <a:ext cx="1519407" cy="394462"/>
          </a:xfrm>
          <a:custGeom>
            <a:avLst/>
            <a:gdLst>
              <a:gd name="connsiteX0" fmla="*/ 0 w 762000"/>
              <a:gd name="connsiteY0" fmla="*/ 0 h 285750"/>
              <a:gd name="connsiteX1" fmla="*/ 762000 w 762000"/>
              <a:gd name="connsiteY1" fmla="*/ 0 h 285750"/>
              <a:gd name="connsiteX2" fmla="*/ 762000 w 762000"/>
              <a:gd name="connsiteY2" fmla="*/ 285750 h 285750"/>
              <a:gd name="connsiteX3" fmla="*/ 0 w 762000"/>
              <a:gd name="connsiteY3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0" h="285750">
                <a:moveTo>
                  <a:pt x="0" y="0"/>
                </a:moveTo>
                <a:lnTo>
                  <a:pt x="762000" y="0"/>
                </a:lnTo>
                <a:lnTo>
                  <a:pt x="762000" y="285750"/>
                </a:lnTo>
                <a:lnTo>
                  <a:pt x="0" y="285750"/>
                </a:lnTo>
                <a:close/>
              </a:path>
            </a:pathLst>
          </a:custGeom>
          <a:solidFill>
            <a:srgbClr val="EEEEEE"/>
          </a:solidFill>
          <a:ln w="9525" cap="flat">
            <a:solidFill>
              <a:srgbClr val="36393D"/>
            </a:solidFill>
            <a:prstDash val="solid"/>
            <a:miter/>
          </a:ln>
        </p:spPr>
        <p:txBody>
          <a:bodyPr rot="0" spcFirstLastPara="0" vertOverflow="overflow" horzOverflow="overflow" vert="horz" wrap="non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/>
          </a:p>
        </p:txBody>
      </p:sp>
      <p:sp>
        <p:nvSpPr>
          <p:cNvPr id="32" name="Freeform 179">
            <a:extLst>
              <a:ext uri="{FF2B5EF4-FFF2-40B4-BE49-F238E27FC236}">
                <a16:creationId xmlns:a16="http://schemas.microsoft.com/office/drawing/2014/main" id="{1F9FAD9C-1173-F70A-1E47-5AAF4CA89140}"/>
              </a:ext>
            </a:extLst>
          </p:cNvPr>
          <p:cNvSpPr/>
          <p:nvPr/>
        </p:nvSpPr>
        <p:spPr>
          <a:xfrm>
            <a:off x="10050361" y="5673325"/>
            <a:ext cx="1519407" cy="394462"/>
          </a:xfrm>
          <a:custGeom>
            <a:avLst/>
            <a:gdLst>
              <a:gd name="connsiteX0" fmla="*/ 0 w 762000"/>
              <a:gd name="connsiteY0" fmla="*/ 0 h 285750"/>
              <a:gd name="connsiteX1" fmla="*/ 762000 w 762000"/>
              <a:gd name="connsiteY1" fmla="*/ 0 h 285750"/>
              <a:gd name="connsiteX2" fmla="*/ 762000 w 762000"/>
              <a:gd name="connsiteY2" fmla="*/ 285750 h 285750"/>
              <a:gd name="connsiteX3" fmla="*/ 0 w 762000"/>
              <a:gd name="connsiteY3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0" h="285750">
                <a:moveTo>
                  <a:pt x="0" y="0"/>
                </a:moveTo>
                <a:lnTo>
                  <a:pt x="762000" y="0"/>
                </a:lnTo>
                <a:lnTo>
                  <a:pt x="762000" y="285750"/>
                </a:lnTo>
                <a:lnTo>
                  <a:pt x="0" y="285750"/>
                </a:lnTo>
                <a:close/>
              </a:path>
            </a:pathLst>
          </a:custGeom>
          <a:solidFill>
            <a:srgbClr val="EEEEEE"/>
          </a:solidFill>
          <a:ln w="9525" cap="flat">
            <a:solidFill>
              <a:srgbClr val="36393D"/>
            </a:solidFill>
            <a:prstDash val="solid"/>
            <a:miter/>
          </a:ln>
        </p:spPr>
        <p:txBody>
          <a:bodyPr rot="0" spcFirstLastPara="0" vertOverflow="overflow" horzOverflow="overflow" vert="horz" wrap="non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/>
          </a:p>
        </p:txBody>
      </p:sp>
      <p:sp>
        <p:nvSpPr>
          <p:cNvPr id="33" name="Freeform 179">
            <a:extLst>
              <a:ext uri="{FF2B5EF4-FFF2-40B4-BE49-F238E27FC236}">
                <a16:creationId xmlns:a16="http://schemas.microsoft.com/office/drawing/2014/main" id="{A8B1DEFA-9E9A-5EBB-2737-EED08CBE5736}"/>
              </a:ext>
            </a:extLst>
          </p:cNvPr>
          <p:cNvSpPr/>
          <p:nvPr/>
        </p:nvSpPr>
        <p:spPr>
          <a:xfrm>
            <a:off x="5384727" y="5676451"/>
            <a:ext cx="1519407" cy="394462"/>
          </a:xfrm>
          <a:custGeom>
            <a:avLst/>
            <a:gdLst>
              <a:gd name="connsiteX0" fmla="*/ 0 w 762000"/>
              <a:gd name="connsiteY0" fmla="*/ 0 h 285750"/>
              <a:gd name="connsiteX1" fmla="*/ 762000 w 762000"/>
              <a:gd name="connsiteY1" fmla="*/ 0 h 285750"/>
              <a:gd name="connsiteX2" fmla="*/ 762000 w 762000"/>
              <a:gd name="connsiteY2" fmla="*/ 285750 h 285750"/>
              <a:gd name="connsiteX3" fmla="*/ 0 w 762000"/>
              <a:gd name="connsiteY3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0" h="285750">
                <a:moveTo>
                  <a:pt x="0" y="0"/>
                </a:moveTo>
                <a:lnTo>
                  <a:pt x="762000" y="0"/>
                </a:lnTo>
                <a:lnTo>
                  <a:pt x="762000" y="285750"/>
                </a:lnTo>
                <a:lnTo>
                  <a:pt x="0" y="285750"/>
                </a:lnTo>
                <a:close/>
              </a:path>
            </a:pathLst>
          </a:custGeom>
          <a:solidFill>
            <a:srgbClr val="EEEEEE"/>
          </a:solidFill>
          <a:ln w="9525" cap="flat">
            <a:solidFill>
              <a:srgbClr val="36393D"/>
            </a:solidFill>
            <a:prstDash val="solid"/>
            <a:miter/>
          </a:ln>
        </p:spPr>
        <p:txBody>
          <a:bodyPr rot="0" spcFirstLastPara="0" vertOverflow="overflow" horzOverflow="overflow" vert="horz" wrap="non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60A9458-D656-CB77-26B2-E2FCD2277454}"/>
              </a:ext>
            </a:extLst>
          </p:cNvPr>
          <p:cNvSpPr/>
          <p:nvPr/>
        </p:nvSpPr>
        <p:spPr>
          <a:xfrm>
            <a:off x="6482889" y="5764502"/>
            <a:ext cx="210393" cy="21210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23B9C3B-2D13-5BC3-F66D-D701819E8F00}"/>
              </a:ext>
            </a:extLst>
          </p:cNvPr>
          <p:cNvSpPr/>
          <p:nvPr/>
        </p:nvSpPr>
        <p:spPr>
          <a:xfrm>
            <a:off x="6158297" y="5770879"/>
            <a:ext cx="210393" cy="21210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12B05DD-F789-5F39-6257-4FF2DEE323B1}"/>
              </a:ext>
            </a:extLst>
          </p:cNvPr>
          <p:cNvSpPr/>
          <p:nvPr/>
        </p:nvSpPr>
        <p:spPr>
          <a:xfrm>
            <a:off x="8971590" y="5778582"/>
            <a:ext cx="210393" cy="212103"/>
          </a:xfrm>
          <a:prstGeom prst="ellipse">
            <a:avLst/>
          </a:prstGeom>
          <a:solidFill>
            <a:schemeClr val="accent1">
              <a:lumMod val="40000"/>
              <a:lumOff val="60000"/>
              <a:alpha val="60495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3E95BBF-9D4B-2160-0FAE-744A9799E761}"/>
              </a:ext>
            </a:extLst>
          </p:cNvPr>
          <p:cNvSpPr/>
          <p:nvPr/>
        </p:nvSpPr>
        <p:spPr>
          <a:xfrm>
            <a:off x="8652001" y="5778584"/>
            <a:ext cx="210393" cy="212103"/>
          </a:xfrm>
          <a:prstGeom prst="ellipse">
            <a:avLst/>
          </a:prstGeom>
          <a:solidFill>
            <a:schemeClr val="accent1">
              <a:lumMod val="40000"/>
              <a:lumOff val="60000"/>
              <a:alpha val="60495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17A3ADA-A5E5-0024-087B-C8EED040CDC1}"/>
              </a:ext>
            </a:extLst>
          </p:cNvPr>
          <p:cNvSpPr/>
          <p:nvPr/>
        </p:nvSpPr>
        <p:spPr>
          <a:xfrm>
            <a:off x="7993140" y="5770879"/>
            <a:ext cx="210393" cy="212103"/>
          </a:xfrm>
          <a:prstGeom prst="ellipse">
            <a:avLst/>
          </a:prstGeom>
          <a:solidFill>
            <a:srgbClr val="CAC1F6">
              <a:alpha val="60495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696CE0C-B6E0-C61C-79A2-4A49E627E2B8}"/>
              </a:ext>
            </a:extLst>
          </p:cNvPr>
          <p:cNvSpPr/>
          <p:nvPr/>
        </p:nvSpPr>
        <p:spPr>
          <a:xfrm>
            <a:off x="5817375" y="5764502"/>
            <a:ext cx="210393" cy="212103"/>
          </a:xfrm>
          <a:prstGeom prst="ellipse">
            <a:avLst/>
          </a:prstGeom>
          <a:solidFill>
            <a:srgbClr val="F5F9A8">
              <a:alpha val="60495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9FEE752-6E4C-9CA0-2F68-56963DA7C1C1}"/>
              </a:ext>
            </a:extLst>
          </p:cNvPr>
          <p:cNvSpPr/>
          <p:nvPr/>
        </p:nvSpPr>
        <p:spPr>
          <a:xfrm>
            <a:off x="9340847" y="5782082"/>
            <a:ext cx="210393" cy="212103"/>
          </a:xfrm>
          <a:prstGeom prst="ellipse">
            <a:avLst/>
          </a:prstGeom>
          <a:solidFill>
            <a:schemeClr val="accent1">
              <a:lumMod val="40000"/>
              <a:lumOff val="60000"/>
              <a:alpha val="60495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0D2FE9F-D697-2A2E-1B65-49862FB3B63E}"/>
              </a:ext>
            </a:extLst>
          </p:cNvPr>
          <p:cNvSpPr/>
          <p:nvPr/>
        </p:nvSpPr>
        <p:spPr>
          <a:xfrm>
            <a:off x="7073515" y="5776063"/>
            <a:ext cx="210393" cy="212103"/>
          </a:xfrm>
          <a:prstGeom prst="ellipse">
            <a:avLst/>
          </a:prstGeom>
          <a:solidFill>
            <a:srgbClr val="FF9CBC">
              <a:alpha val="60495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AD68819-302C-9B57-1054-FD563585E6B9}"/>
              </a:ext>
            </a:extLst>
          </p:cNvPr>
          <p:cNvSpPr/>
          <p:nvPr/>
        </p:nvSpPr>
        <p:spPr>
          <a:xfrm>
            <a:off x="5477263" y="5764504"/>
            <a:ext cx="210393" cy="212103"/>
          </a:xfrm>
          <a:prstGeom prst="ellipse">
            <a:avLst/>
          </a:prstGeom>
          <a:solidFill>
            <a:srgbClr val="F5F9A8">
              <a:alpha val="60495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EA9390B-B5DF-0B2B-837C-5EB6D524334D}"/>
              </a:ext>
            </a:extLst>
          </p:cNvPr>
          <p:cNvSpPr/>
          <p:nvPr/>
        </p:nvSpPr>
        <p:spPr>
          <a:xfrm>
            <a:off x="7532635" y="5778582"/>
            <a:ext cx="210393" cy="212103"/>
          </a:xfrm>
          <a:prstGeom prst="ellipse">
            <a:avLst/>
          </a:prstGeom>
          <a:solidFill>
            <a:srgbClr val="7030A0">
              <a:alpha val="60495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131C17F-FAE7-19E0-FA9B-256C9E64F95F}"/>
              </a:ext>
            </a:extLst>
          </p:cNvPr>
          <p:cNvSpPr/>
          <p:nvPr/>
        </p:nvSpPr>
        <p:spPr>
          <a:xfrm>
            <a:off x="10224849" y="5764502"/>
            <a:ext cx="210393" cy="212103"/>
          </a:xfrm>
          <a:prstGeom prst="ellipse">
            <a:avLst/>
          </a:prstGeom>
          <a:solidFill>
            <a:srgbClr val="00FF99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397A18C-C522-1045-A19F-B618F35F5797}"/>
              </a:ext>
            </a:extLst>
          </p:cNvPr>
          <p:cNvSpPr/>
          <p:nvPr/>
        </p:nvSpPr>
        <p:spPr>
          <a:xfrm>
            <a:off x="10609730" y="5764502"/>
            <a:ext cx="210393" cy="212103"/>
          </a:xfrm>
          <a:prstGeom prst="ellipse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3535D03-2FF6-9E5A-C30A-0917D11FC1E5}"/>
              </a:ext>
            </a:extLst>
          </p:cNvPr>
          <p:cNvSpPr/>
          <p:nvPr/>
        </p:nvSpPr>
        <p:spPr>
          <a:xfrm>
            <a:off x="10994611" y="5772454"/>
            <a:ext cx="210393" cy="212103"/>
          </a:xfrm>
          <a:prstGeom prst="ellipse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95CB6FA-8EED-445A-3C94-7432EDDBD8C9}"/>
              </a:ext>
            </a:extLst>
          </p:cNvPr>
          <p:cNvSpPr/>
          <p:nvPr/>
        </p:nvSpPr>
        <p:spPr>
          <a:xfrm>
            <a:off x="11341423" y="5778582"/>
            <a:ext cx="210393" cy="2121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25A0F4E-9751-FC82-DEF9-21FCB42AAB13}"/>
              </a:ext>
            </a:extLst>
          </p:cNvPr>
          <p:cNvSpPr/>
          <p:nvPr/>
        </p:nvSpPr>
        <p:spPr>
          <a:xfrm>
            <a:off x="9673102" y="5778582"/>
            <a:ext cx="210393" cy="212103"/>
          </a:xfrm>
          <a:prstGeom prst="ellipse">
            <a:avLst/>
          </a:prstGeom>
          <a:solidFill>
            <a:schemeClr val="accent1">
              <a:alpha val="60495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8738C8F-6476-2BB5-45CB-C67BB00147D3}"/>
              </a:ext>
            </a:extLst>
          </p:cNvPr>
          <p:cNvSpPr/>
          <p:nvPr/>
        </p:nvSpPr>
        <p:spPr>
          <a:xfrm>
            <a:off x="8976843" y="5780267"/>
            <a:ext cx="210393" cy="212103"/>
          </a:xfrm>
          <a:prstGeom prst="ellipse">
            <a:avLst/>
          </a:prstGeom>
          <a:solidFill>
            <a:schemeClr val="accent1">
              <a:lumMod val="60000"/>
              <a:lumOff val="40000"/>
              <a:alpha val="60495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8E2CC25-16D0-5F56-52E8-C92BF7D95DDE}"/>
              </a:ext>
            </a:extLst>
          </p:cNvPr>
          <p:cNvSpPr/>
          <p:nvPr/>
        </p:nvSpPr>
        <p:spPr>
          <a:xfrm>
            <a:off x="9346100" y="5783767"/>
            <a:ext cx="210393" cy="212103"/>
          </a:xfrm>
          <a:prstGeom prst="ellipse">
            <a:avLst/>
          </a:prstGeom>
          <a:solidFill>
            <a:schemeClr val="accent1">
              <a:lumMod val="60000"/>
              <a:lumOff val="40000"/>
              <a:alpha val="60495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57873A2-3B69-2E61-8F3B-B9AC02A9D209}"/>
              </a:ext>
            </a:extLst>
          </p:cNvPr>
          <p:cNvSpPr txBox="1"/>
          <p:nvPr/>
        </p:nvSpPr>
        <p:spPr>
          <a:xfrm>
            <a:off x="5384727" y="5346326"/>
            <a:ext cx="6417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1</a:t>
            </a:r>
            <a:r>
              <a:rPr lang="en-US" dirty="0"/>
              <a:t>     0    0     </a:t>
            </a:r>
            <a:r>
              <a:rPr lang="en-US" dirty="0">
                <a:highlight>
                  <a:srgbClr val="00FF00"/>
                </a:highlight>
              </a:rPr>
              <a:t>1</a:t>
            </a:r>
            <a:r>
              <a:rPr lang="en-US" dirty="0"/>
              <a:t>        0       0       </a:t>
            </a:r>
            <a:r>
              <a:rPr lang="en-US" dirty="0">
                <a:highlight>
                  <a:srgbClr val="00FF00"/>
                </a:highlight>
              </a:rPr>
              <a:t>1</a:t>
            </a:r>
            <a:r>
              <a:rPr lang="en-US" dirty="0"/>
              <a:t>         </a:t>
            </a:r>
            <a:r>
              <a:rPr lang="en-US" dirty="0">
                <a:highlight>
                  <a:srgbClr val="00FF00"/>
                </a:highlight>
              </a:rPr>
              <a:t>1</a:t>
            </a:r>
            <a:r>
              <a:rPr lang="en-US" dirty="0"/>
              <a:t>    0     0     0        0     0     </a:t>
            </a:r>
            <a:r>
              <a:rPr lang="en-US" dirty="0">
                <a:highlight>
                  <a:srgbClr val="00FF00"/>
                </a:highlight>
              </a:rPr>
              <a:t>1</a:t>
            </a:r>
            <a:r>
              <a:rPr lang="en-US" dirty="0"/>
              <a:t>    0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E533B39-E056-6133-5818-9AF71AB73853}"/>
              </a:ext>
            </a:extLst>
          </p:cNvPr>
          <p:cNvSpPr txBox="1"/>
          <p:nvPr/>
        </p:nvSpPr>
        <p:spPr>
          <a:xfrm>
            <a:off x="2429435" y="5674417"/>
            <a:ext cx="3297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Embedding based Partitions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AAD824D-97A6-A57E-FD6C-15C5636B636F}"/>
              </a:ext>
            </a:extLst>
          </p:cNvPr>
          <p:cNvSpPr txBox="1"/>
          <p:nvPr/>
        </p:nvSpPr>
        <p:spPr>
          <a:xfrm>
            <a:off x="3299012" y="5356071"/>
            <a:ext cx="20857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Sparse constraints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857E3AA-C2D5-0E9A-6478-294BA84EC213}"/>
              </a:ext>
            </a:extLst>
          </p:cNvPr>
          <p:cNvSpPr txBox="1"/>
          <p:nvPr/>
        </p:nvSpPr>
        <p:spPr>
          <a:xfrm>
            <a:off x="8203533" y="6234349"/>
            <a:ext cx="924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Items</a:t>
            </a:r>
          </a:p>
        </p:txBody>
      </p:sp>
    </p:spTree>
    <p:extLst>
      <p:ext uri="{BB962C8B-B14F-4D97-AF65-F5344CB8AC3E}">
        <p14:creationId xmlns:p14="http://schemas.microsoft.com/office/powerpoint/2010/main" val="2100228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FE1F4-77BD-6A7C-5218-FAF317A52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then search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D5D169-5529-0269-598E-4691E9995190}"/>
              </a:ext>
            </a:extLst>
          </p:cNvPr>
          <p:cNvSpPr txBox="1"/>
          <p:nvPr/>
        </p:nvSpPr>
        <p:spPr>
          <a:xfrm>
            <a:off x="336175" y="1438679"/>
            <a:ext cx="53681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Existing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Search then Filter</a:t>
            </a:r>
            <a:r>
              <a:rPr lang="en-US" sz="2000" dirty="0"/>
              <a:t>: Good for dense constraints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Filter then Search</a:t>
            </a:r>
            <a:r>
              <a:rPr lang="en-US" sz="2000" dirty="0"/>
              <a:t>: Good for sparse constraints</a:t>
            </a:r>
          </a:p>
          <a:p>
            <a:endParaRPr lang="en-US" sz="2000" dirty="0"/>
          </a:p>
        </p:txBody>
      </p:sp>
      <p:sp>
        <p:nvSpPr>
          <p:cNvPr id="5" name="Freeform: Shape 1">
            <a:extLst>
              <a:ext uri="{FF2B5EF4-FFF2-40B4-BE49-F238E27FC236}">
                <a16:creationId xmlns:a16="http://schemas.microsoft.com/office/drawing/2014/main" id="{D7108D8A-6FF7-DCBB-5036-CF8A083111E1}"/>
              </a:ext>
            </a:extLst>
          </p:cNvPr>
          <p:cNvSpPr/>
          <p:nvPr/>
        </p:nvSpPr>
        <p:spPr>
          <a:xfrm>
            <a:off x="7089344" y="2261390"/>
            <a:ext cx="710293" cy="894479"/>
          </a:xfrm>
          <a:custGeom>
            <a:avLst/>
            <a:gdLst>
              <a:gd name="connsiteX0" fmla="*/ 0 w 571500"/>
              <a:gd name="connsiteY0" fmla="*/ 142875 h 762000"/>
              <a:gd name="connsiteX1" fmla="*/ 285750 w 571500"/>
              <a:gd name="connsiteY1" fmla="*/ 0 h 762000"/>
              <a:gd name="connsiteX2" fmla="*/ 487775 w 571500"/>
              <a:gd name="connsiteY2" fmla="*/ 41815 h 762000"/>
              <a:gd name="connsiteX3" fmla="*/ 571500 w 571500"/>
              <a:gd name="connsiteY3" fmla="*/ 142875 h 762000"/>
              <a:gd name="connsiteX4" fmla="*/ 571500 w 571500"/>
              <a:gd name="connsiteY4" fmla="*/ 619125 h 762000"/>
              <a:gd name="connsiteX5" fmla="*/ 285750 w 571500"/>
              <a:gd name="connsiteY5" fmla="*/ 762000 h 762000"/>
              <a:gd name="connsiteX6" fmla="*/ 0 w 571500"/>
              <a:gd name="connsiteY6" fmla="*/ 619125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1500" h="762000">
                <a:moveTo>
                  <a:pt x="0" y="142875"/>
                </a:moveTo>
                <a:cubicBezTo>
                  <a:pt x="0" y="64008"/>
                  <a:pt x="127921" y="0"/>
                  <a:pt x="285750" y="0"/>
                </a:cubicBezTo>
                <a:cubicBezTo>
                  <a:pt x="361569" y="0"/>
                  <a:pt x="434245" y="15050"/>
                  <a:pt x="487775" y="41815"/>
                </a:cubicBezTo>
                <a:cubicBezTo>
                  <a:pt x="541401" y="68675"/>
                  <a:pt x="571500" y="104966"/>
                  <a:pt x="571500" y="142875"/>
                </a:cubicBezTo>
                <a:lnTo>
                  <a:pt x="571500" y="619125"/>
                </a:lnTo>
                <a:cubicBezTo>
                  <a:pt x="571500" y="697992"/>
                  <a:pt x="443579" y="762000"/>
                  <a:pt x="285750" y="762000"/>
                </a:cubicBezTo>
                <a:cubicBezTo>
                  <a:pt x="127921" y="762000"/>
                  <a:pt x="0" y="697992"/>
                  <a:pt x="0" y="619125"/>
                </a:cubicBezTo>
                <a:close/>
              </a:path>
            </a:pathLst>
          </a:custGeom>
          <a:solidFill>
            <a:srgbClr val="DAE8FC"/>
          </a:solidFill>
          <a:ln w="9525" cap="flat">
            <a:solidFill>
              <a:srgbClr val="6C8EBF"/>
            </a:solidFill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6" name="Freeform: Shape 2">
            <a:extLst>
              <a:ext uri="{FF2B5EF4-FFF2-40B4-BE49-F238E27FC236}">
                <a16:creationId xmlns:a16="http://schemas.microsoft.com/office/drawing/2014/main" id="{E4E44C73-A546-C88E-FFFE-AE58127AD32B}"/>
              </a:ext>
            </a:extLst>
          </p:cNvPr>
          <p:cNvSpPr/>
          <p:nvPr/>
        </p:nvSpPr>
        <p:spPr>
          <a:xfrm>
            <a:off x="7089344" y="2426556"/>
            <a:ext cx="710293" cy="167715"/>
          </a:xfrm>
          <a:custGeom>
            <a:avLst/>
            <a:gdLst>
              <a:gd name="connsiteX0" fmla="*/ 571500 w 571500"/>
              <a:gd name="connsiteY0" fmla="*/ 0 h 142875"/>
              <a:gd name="connsiteX1" fmla="*/ 285750 w 571500"/>
              <a:gd name="connsiteY1" fmla="*/ 142875 h 142875"/>
              <a:gd name="connsiteX2" fmla="*/ 0 w 571500"/>
              <a:gd name="connsiteY2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500" h="142875">
                <a:moveTo>
                  <a:pt x="571500" y="0"/>
                </a:moveTo>
                <a:cubicBezTo>
                  <a:pt x="571500" y="78867"/>
                  <a:pt x="443579" y="142875"/>
                  <a:pt x="285750" y="142875"/>
                </a:cubicBezTo>
                <a:cubicBezTo>
                  <a:pt x="127921" y="142875"/>
                  <a:pt x="0" y="78867"/>
                  <a:pt x="0" y="0"/>
                </a:cubicBezTo>
              </a:path>
            </a:pathLst>
          </a:custGeom>
          <a:noFill/>
          <a:ln w="9525" cap="flat">
            <a:solidFill>
              <a:srgbClr val="6C8EBF"/>
            </a:solidFill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58E991-CF1B-7AF1-249A-22B29A19B589}"/>
              </a:ext>
            </a:extLst>
          </p:cNvPr>
          <p:cNvSpPr txBox="1"/>
          <p:nvPr/>
        </p:nvSpPr>
        <p:spPr>
          <a:xfrm>
            <a:off x="6986762" y="2590705"/>
            <a:ext cx="9507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Exact </a:t>
            </a:r>
          </a:p>
          <a:p>
            <a:pPr algn="ctr"/>
            <a:r>
              <a:rPr lang="en-US" sz="1100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match </a:t>
            </a:r>
          </a:p>
          <a:p>
            <a:pPr algn="ctr"/>
            <a:r>
              <a:rPr lang="en-US" sz="1100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Index</a:t>
            </a:r>
          </a:p>
        </p:txBody>
      </p:sp>
      <p:sp>
        <p:nvSpPr>
          <p:cNvPr id="8" name="Freeform: Shape 6">
            <a:extLst>
              <a:ext uri="{FF2B5EF4-FFF2-40B4-BE49-F238E27FC236}">
                <a16:creationId xmlns:a16="http://schemas.microsoft.com/office/drawing/2014/main" id="{A427EDD5-508B-C810-CC06-68F4205876EE}"/>
              </a:ext>
            </a:extLst>
          </p:cNvPr>
          <p:cNvSpPr/>
          <p:nvPr/>
        </p:nvSpPr>
        <p:spPr>
          <a:xfrm>
            <a:off x="8178169" y="2731587"/>
            <a:ext cx="480986" cy="45719"/>
          </a:xfrm>
          <a:custGeom>
            <a:avLst/>
            <a:gdLst>
              <a:gd name="connsiteX0" fmla="*/ 387001 w 387000"/>
              <a:gd name="connsiteY0" fmla="*/ 4096 h 4095"/>
              <a:gd name="connsiteX1" fmla="*/ 0 w 387000"/>
              <a:gd name="connsiteY1" fmla="*/ 0 h 4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7000" h="4095">
                <a:moveTo>
                  <a:pt x="387001" y="4096"/>
                </a:moveTo>
                <a:lnTo>
                  <a:pt x="0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9" name="Freeform: Shape 22">
            <a:extLst>
              <a:ext uri="{FF2B5EF4-FFF2-40B4-BE49-F238E27FC236}">
                <a16:creationId xmlns:a16="http://schemas.microsoft.com/office/drawing/2014/main" id="{E6B8AC1E-1593-E14F-5820-6A3EEBB1AC0C}"/>
              </a:ext>
            </a:extLst>
          </p:cNvPr>
          <p:cNvSpPr/>
          <p:nvPr/>
        </p:nvSpPr>
        <p:spPr>
          <a:xfrm>
            <a:off x="8128162" y="2728471"/>
            <a:ext cx="83223" cy="78267"/>
          </a:xfrm>
          <a:custGeom>
            <a:avLst/>
            <a:gdLst>
              <a:gd name="connsiteX0" fmla="*/ 0 w 66961"/>
              <a:gd name="connsiteY0" fmla="*/ 32576 h 66675"/>
              <a:gd name="connsiteX1" fmla="*/ 66961 w 66961"/>
              <a:gd name="connsiteY1" fmla="*/ 0 h 66675"/>
              <a:gd name="connsiteX2" fmla="*/ 50006 w 66961"/>
              <a:gd name="connsiteY2" fmla="*/ 33147 h 66675"/>
              <a:gd name="connsiteX3" fmla="*/ 66294 w 66961"/>
              <a:gd name="connsiteY3" fmla="*/ 66675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61" h="66675">
                <a:moveTo>
                  <a:pt x="0" y="32576"/>
                </a:moveTo>
                <a:lnTo>
                  <a:pt x="66961" y="0"/>
                </a:lnTo>
                <a:lnTo>
                  <a:pt x="50006" y="33147"/>
                </a:lnTo>
                <a:lnTo>
                  <a:pt x="66294" y="66675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10" name="Freeform: Shape 34">
            <a:extLst>
              <a:ext uri="{FF2B5EF4-FFF2-40B4-BE49-F238E27FC236}">
                <a16:creationId xmlns:a16="http://schemas.microsoft.com/office/drawing/2014/main" id="{44D22CA5-881A-C590-6782-8651F4E9209E}"/>
              </a:ext>
            </a:extLst>
          </p:cNvPr>
          <p:cNvSpPr/>
          <p:nvPr/>
        </p:nvSpPr>
        <p:spPr>
          <a:xfrm>
            <a:off x="10274667" y="2748015"/>
            <a:ext cx="279736" cy="45719"/>
          </a:xfrm>
          <a:custGeom>
            <a:avLst/>
            <a:gdLst>
              <a:gd name="connsiteX0" fmla="*/ 0 w 225075"/>
              <a:gd name="connsiteY0" fmla="*/ 0 h 9525"/>
              <a:gd name="connsiteX1" fmla="*/ 225076 w 225075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5075" h="9525">
                <a:moveTo>
                  <a:pt x="0" y="0"/>
                </a:moveTo>
                <a:lnTo>
                  <a:pt x="225076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11" name="Freeform: Shape 59">
            <a:extLst>
              <a:ext uri="{FF2B5EF4-FFF2-40B4-BE49-F238E27FC236}">
                <a16:creationId xmlns:a16="http://schemas.microsoft.com/office/drawing/2014/main" id="{36DC08BF-0086-1C91-9278-1A578E783301}"/>
              </a:ext>
            </a:extLst>
          </p:cNvPr>
          <p:cNvSpPr/>
          <p:nvPr/>
        </p:nvSpPr>
        <p:spPr>
          <a:xfrm>
            <a:off x="10743532" y="2433550"/>
            <a:ext cx="828675" cy="628930"/>
          </a:xfrm>
          <a:custGeom>
            <a:avLst/>
            <a:gdLst>
              <a:gd name="connsiteX0" fmla="*/ 666750 w 666750"/>
              <a:gd name="connsiteY0" fmla="*/ 267891 h 535781"/>
              <a:gd name="connsiteX1" fmla="*/ 333375 w 666750"/>
              <a:gd name="connsiteY1" fmla="*/ 535781 h 535781"/>
              <a:gd name="connsiteX2" fmla="*/ 0 w 666750"/>
              <a:gd name="connsiteY2" fmla="*/ 267891 h 535781"/>
              <a:gd name="connsiteX3" fmla="*/ 333375 w 666750"/>
              <a:gd name="connsiteY3" fmla="*/ 0 h 535781"/>
              <a:gd name="connsiteX4" fmla="*/ 666750 w 666750"/>
              <a:gd name="connsiteY4" fmla="*/ 267891 h 53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50" h="535781">
                <a:moveTo>
                  <a:pt x="666750" y="267891"/>
                </a:moveTo>
                <a:cubicBezTo>
                  <a:pt x="666750" y="415843"/>
                  <a:pt x="517493" y="535781"/>
                  <a:pt x="333375" y="535781"/>
                </a:cubicBezTo>
                <a:cubicBezTo>
                  <a:pt x="149257" y="535781"/>
                  <a:pt x="0" y="415843"/>
                  <a:pt x="0" y="267891"/>
                </a:cubicBezTo>
                <a:cubicBezTo>
                  <a:pt x="0" y="119939"/>
                  <a:pt x="149257" y="0"/>
                  <a:pt x="333375" y="0"/>
                </a:cubicBezTo>
                <a:cubicBezTo>
                  <a:pt x="517493" y="0"/>
                  <a:pt x="666750" y="119939"/>
                  <a:pt x="666750" y="267891"/>
                </a:cubicBezTo>
                <a:close/>
              </a:path>
            </a:pathLst>
          </a:custGeom>
          <a:solidFill>
            <a:srgbClr val="B0E3E6"/>
          </a:solidFill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51E6C9-42CB-8B67-52DE-A8352F1C5FF6}"/>
              </a:ext>
            </a:extLst>
          </p:cNvPr>
          <p:cNvSpPr txBox="1"/>
          <p:nvPr/>
        </p:nvSpPr>
        <p:spPr>
          <a:xfrm>
            <a:off x="10785863" y="2619609"/>
            <a:ext cx="7594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Results</a:t>
            </a:r>
          </a:p>
        </p:txBody>
      </p:sp>
      <p:sp>
        <p:nvSpPr>
          <p:cNvPr id="13" name="Freeform: Shape 64512">
            <a:extLst>
              <a:ext uri="{FF2B5EF4-FFF2-40B4-BE49-F238E27FC236}">
                <a16:creationId xmlns:a16="http://schemas.microsoft.com/office/drawing/2014/main" id="{9184BBDB-0CFD-47FC-F108-FFB5C73E0ED2}"/>
              </a:ext>
            </a:extLst>
          </p:cNvPr>
          <p:cNvSpPr/>
          <p:nvPr/>
        </p:nvSpPr>
        <p:spPr>
          <a:xfrm>
            <a:off x="9417416" y="2495379"/>
            <a:ext cx="1065439" cy="503144"/>
          </a:xfrm>
          <a:custGeom>
            <a:avLst/>
            <a:gdLst>
              <a:gd name="connsiteX0" fmla="*/ 0 w 857250"/>
              <a:gd name="connsiteY0" fmla="*/ 0 h 428625"/>
              <a:gd name="connsiteX1" fmla="*/ 857250 w 857250"/>
              <a:gd name="connsiteY1" fmla="*/ 0 h 428625"/>
              <a:gd name="connsiteX2" fmla="*/ 857250 w 857250"/>
              <a:gd name="connsiteY2" fmla="*/ 428625 h 428625"/>
              <a:gd name="connsiteX3" fmla="*/ 0 w 857250"/>
              <a:gd name="connsiteY3" fmla="*/ 428625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250" h="428625">
                <a:moveTo>
                  <a:pt x="0" y="0"/>
                </a:moveTo>
                <a:lnTo>
                  <a:pt x="857250" y="0"/>
                </a:lnTo>
                <a:lnTo>
                  <a:pt x="857250" y="428625"/>
                </a:lnTo>
                <a:lnTo>
                  <a:pt x="0" y="428625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14" name="Freeform: Shape 64513">
            <a:extLst>
              <a:ext uri="{FF2B5EF4-FFF2-40B4-BE49-F238E27FC236}">
                <a16:creationId xmlns:a16="http://schemas.microsoft.com/office/drawing/2014/main" id="{16018486-C77B-789D-929E-2158FC7FF2C1}"/>
              </a:ext>
            </a:extLst>
          </p:cNvPr>
          <p:cNvSpPr/>
          <p:nvPr/>
        </p:nvSpPr>
        <p:spPr>
          <a:xfrm>
            <a:off x="9503141" y="2495379"/>
            <a:ext cx="852351" cy="503144"/>
          </a:xfrm>
          <a:custGeom>
            <a:avLst/>
            <a:gdLst>
              <a:gd name="connsiteX0" fmla="*/ 0 w 685800"/>
              <a:gd name="connsiteY0" fmla="*/ 0 h 428625"/>
              <a:gd name="connsiteX1" fmla="*/ 0 w 685800"/>
              <a:gd name="connsiteY1" fmla="*/ 428625 h 428625"/>
              <a:gd name="connsiteX2" fmla="*/ 685800 w 685800"/>
              <a:gd name="connsiteY2" fmla="*/ 0 h 428625"/>
              <a:gd name="connsiteX3" fmla="*/ 685800 w 685800"/>
              <a:gd name="connsiteY3" fmla="*/ 428625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428625">
                <a:moveTo>
                  <a:pt x="0" y="0"/>
                </a:moveTo>
                <a:lnTo>
                  <a:pt x="0" y="428625"/>
                </a:lnTo>
                <a:moveTo>
                  <a:pt x="685800" y="0"/>
                </a:moveTo>
                <a:lnTo>
                  <a:pt x="685800" y="428625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2F9DA7-EDF0-145B-130A-D937C87864F3}"/>
              </a:ext>
            </a:extLst>
          </p:cNvPr>
          <p:cNvSpPr txBox="1"/>
          <p:nvPr/>
        </p:nvSpPr>
        <p:spPr>
          <a:xfrm>
            <a:off x="9432606" y="2562969"/>
            <a:ext cx="10502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Brute force</a:t>
            </a:r>
            <a:r>
              <a:rPr lang="en-US" sz="110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 NNS</a:t>
            </a:r>
            <a:endParaRPr lang="en-US" sz="1100" spc="0" baseline="0" dirty="0">
              <a:ln/>
              <a:solidFill>
                <a:srgbClr val="000000"/>
              </a:solidFill>
              <a:latin typeface="Helvetica"/>
              <a:cs typeface="Helvetica"/>
              <a:sym typeface="Helvetica"/>
              <a:rtl val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FD5A8A-76E4-E297-092D-34BF28002053}"/>
              </a:ext>
            </a:extLst>
          </p:cNvPr>
          <p:cNvSpPr txBox="1"/>
          <p:nvPr/>
        </p:nvSpPr>
        <p:spPr>
          <a:xfrm>
            <a:off x="7870242" y="1633280"/>
            <a:ext cx="1775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Filter then Search</a:t>
            </a:r>
          </a:p>
        </p:txBody>
      </p:sp>
      <p:sp>
        <p:nvSpPr>
          <p:cNvPr id="17" name="Freeform: Shape 64517">
            <a:extLst>
              <a:ext uri="{FF2B5EF4-FFF2-40B4-BE49-F238E27FC236}">
                <a16:creationId xmlns:a16="http://schemas.microsoft.com/office/drawing/2014/main" id="{52105D1F-AF18-BC32-7542-F0778A074F27}"/>
              </a:ext>
            </a:extLst>
          </p:cNvPr>
          <p:cNvSpPr/>
          <p:nvPr/>
        </p:nvSpPr>
        <p:spPr>
          <a:xfrm>
            <a:off x="5849157" y="3135828"/>
            <a:ext cx="236764" cy="212439"/>
          </a:xfrm>
          <a:custGeom>
            <a:avLst/>
            <a:gdLst>
              <a:gd name="connsiteX0" fmla="*/ 95250 w 190500"/>
              <a:gd name="connsiteY0" fmla="*/ 0 h 180975"/>
              <a:gd name="connsiteX1" fmla="*/ 190500 w 190500"/>
              <a:gd name="connsiteY1" fmla="*/ 90488 h 180975"/>
              <a:gd name="connsiteX2" fmla="*/ 95250 w 190500"/>
              <a:gd name="connsiteY2" fmla="*/ 180975 h 180975"/>
              <a:gd name="connsiteX3" fmla="*/ 0 w 190500"/>
              <a:gd name="connsiteY3" fmla="*/ 90488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" h="180975">
                <a:moveTo>
                  <a:pt x="95250" y="0"/>
                </a:moveTo>
                <a:lnTo>
                  <a:pt x="190500" y="90488"/>
                </a:lnTo>
                <a:lnTo>
                  <a:pt x="95250" y="180975"/>
                </a:lnTo>
                <a:lnTo>
                  <a:pt x="0" y="90488"/>
                </a:lnTo>
                <a:close/>
              </a:path>
            </a:pathLst>
          </a:custGeom>
          <a:solidFill>
            <a:srgbClr val="6A00FF"/>
          </a:solidFill>
          <a:ln w="9525" cap="flat">
            <a:solidFill>
              <a:srgbClr val="3700CC"/>
            </a:solidFill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18" name="Freeform: Shape 64518">
            <a:extLst>
              <a:ext uri="{FF2B5EF4-FFF2-40B4-BE49-F238E27FC236}">
                <a16:creationId xmlns:a16="http://schemas.microsoft.com/office/drawing/2014/main" id="{BF10D4C2-3C18-0A90-4BB4-E779D5057861}"/>
              </a:ext>
            </a:extLst>
          </p:cNvPr>
          <p:cNvSpPr/>
          <p:nvPr/>
        </p:nvSpPr>
        <p:spPr>
          <a:xfrm>
            <a:off x="6134907" y="3135828"/>
            <a:ext cx="236764" cy="212439"/>
          </a:xfrm>
          <a:custGeom>
            <a:avLst/>
            <a:gdLst>
              <a:gd name="connsiteX0" fmla="*/ 95250 w 190500"/>
              <a:gd name="connsiteY0" fmla="*/ 0 h 180975"/>
              <a:gd name="connsiteX1" fmla="*/ 190500 w 190500"/>
              <a:gd name="connsiteY1" fmla="*/ 90488 h 180975"/>
              <a:gd name="connsiteX2" fmla="*/ 95250 w 190500"/>
              <a:gd name="connsiteY2" fmla="*/ 180975 h 180975"/>
              <a:gd name="connsiteX3" fmla="*/ 0 w 190500"/>
              <a:gd name="connsiteY3" fmla="*/ 90488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" h="180975">
                <a:moveTo>
                  <a:pt x="95250" y="0"/>
                </a:moveTo>
                <a:lnTo>
                  <a:pt x="190500" y="90488"/>
                </a:lnTo>
                <a:lnTo>
                  <a:pt x="95250" y="180975"/>
                </a:lnTo>
                <a:lnTo>
                  <a:pt x="0" y="90488"/>
                </a:lnTo>
                <a:close/>
              </a:path>
            </a:pathLst>
          </a:custGeom>
          <a:solidFill>
            <a:srgbClr val="60A917"/>
          </a:solidFill>
          <a:ln w="9525" cap="flat">
            <a:solidFill>
              <a:srgbClr val="2D7600"/>
            </a:solidFill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19" name="Freeform: Shape 64519">
            <a:extLst>
              <a:ext uri="{FF2B5EF4-FFF2-40B4-BE49-F238E27FC236}">
                <a16:creationId xmlns:a16="http://schemas.microsoft.com/office/drawing/2014/main" id="{4F028B01-1EF4-C7BD-8677-400D8FBA82E8}"/>
              </a:ext>
            </a:extLst>
          </p:cNvPr>
          <p:cNvSpPr/>
          <p:nvPr/>
        </p:nvSpPr>
        <p:spPr>
          <a:xfrm>
            <a:off x="6420657" y="3135828"/>
            <a:ext cx="236764" cy="212439"/>
          </a:xfrm>
          <a:custGeom>
            <a:avLst/>
            <a:gdLst>
              <a:gd name="connsiteX0" fmla="*/ 95250 w 190500"/>
              <a:gd name="connsiteY0" fmla="*/ 0 h 180975"/>
              <a:gd name="connsiteX1" fmla="*/ 190500 w 190500"/>
              <a:gd name="connsiteY1" fmla="*/ 90488 h 180975"/>
              <a:gd name="connsiteX2" fmla="*/ 95250 w 190500"/>
              <a:gd name="connsiteY2" fmla="*/ 180975 h 180975"/>
              <a:gd name="connsiteX3" fmla="*/ 0 w 190500"/>
              <a:gd name="connsiteY3" fmla="*/ 90488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" h="180975">
                <a:moveTo>
                  <a:pt x="95250" y="0"/>
                </a:moveTo>
                <a:lnTo>
                  <a:pt x="190500" y="90488"/>
                </a:lnTo>
                <a:lnTo>
                  <a:pt x="95250" y="180975"/>
                </a:lnTo>
                <a:lnTo>
                  <a:pt x="0" y="90488"/>
                </a:lnTo>
                <a:close/>
              </a:path>
            </a:pathLst>
          </a:custGeom>
          <a:solidFill>
            <a:srgbClr val="D80073"/>
          </a:solidFill>
          <a:ln w="9525" cap="flat">
            <a:solidFill>
              <a:srgbClr val="A50040"/>
            </a:solidFill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20" name="Freeform: Shape 64520">
            <a:extLst>
              <a:ext uri="{FF2B5EF4-FFF2-40B4-BE49-F238E27FC236}">
                <a16:creationId xmlns:a16="http://schemas.microsoft.com/office/drawing/2014/main" id="{7485190D-5907-3C94-59ED-B9A4A8F9151F}"/>
              </a:ext>
            </a:extLst>
          </p:cNvPr>
          <p:cNvSpPr/>
          <p:nvPr/>
        </p:nvSpPr>
        <p:spPr>
          <a:xfrm>
            <a:off x="8132899" y="2363646"/>
            <a:ext cx="1006248" cy="754716"/>
          </a:xfrm>
          <a:custGeom>
            <a:avLst/>
            <a:gdLst>
              <a:gd name="connsiteX0" fmla="*/ 809625 w 809625"/>
              <a:gd name="connsiteY0" fmla="*/ 321469 h 642937"/>
              <a:gd name="connsiteX1" fmla="*/ 404813 w 809625"/>
              <a:gd name="connsiteY1" fmla="*/ 642938 h 642937"/>
              <a:gd name="connsiteX2" fmla="*/ 0 w 809625"/>
              <a:gd name="connsiteY2" fmla="*/ 321469 h 642937"/>
              <a:gd name="connsiteX3" fmla="*/ 404813 w 809625"/>
              <a:gd name="connsiteY3" fmla="*/ 0 h 642937"/>
              <a:gd name="connsiteX4" fmla="*/ 809625 w 809625"/>
              <a:gd name="connsiteY4" fmla="*/ 321469 h 64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25" h="642937">
                <a:moveTo>
                  <a:pt x="809625" y="321469"/>
                </a:moveTo>
                <a:cubicBezTo>
                  <a:pt x="809625" y="499011"/>
                  <a:pt x="628384" y="642938"/>
                  <a:pt x="404813" y="642938"/>
                </a:cubicBezTo>
                <a:cubicBezTo>
                  <a:pt x="181241" y="642938"/>
                  <a:pt x="0" y="499011"/>
                  <a:pt x="0" y="321469"/>
                </a:cubicBezTo>
                <a:cubicBezTo>
                  <a:pt x="0" y="143926"/>
                  <a:pt x="181241" y="0"/>
                  <a:pt x="404813" y="0"/>
                </a:cubicBezTo>
                <a:cubicBezTo>
                  <a:pt x="628384" y="0"/>
                  <a:pt x="809625" y="143926"/>
                  <a:pt x="809625" y="321469"/>
                </a:cubicBezTo>
                <a:close/>
              </a:path>
            </a:pathLst>
          </a:custGeom>
          <a:solidFill>
            <a:srgbClr val="CCE5FF"/>
          </a:solidFill>
          <a:ln w="9525" cap="flat">
            <a:solidFill>
              <a:srgbClr val="36393D"/>
            </a:solidFill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04FB95-2F12-668B-0988-09313B64A52C}"/>
              </a:ext>
            </a:extLst>
          </p:cNvPr>
          <p:cNvSpPr txBox="1"/>
          <p:nvPr/>
        </p:nvSpPr>
        <p:spPr>
          <a:xfrm>
            <a:off x="8086600" y="2627882"/>
            <a:ext cx="10304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Candidates</a:t>
            </a:r>
          </a:p>
        </p:txBody>
      </p:sp>
      <p:sp>
        <p:nvSpPr>
          <p:cNvPr id="22" name="Freeform: Shape 64522">
            <a:extLst>
              <a:ext uri="{FF2B5EF4-FFF2-40B4-BE49-F238E27FC236}">
                <a16:creationId xmlns:a16="http://schemas.microsoft.com/office/drawing/2014/main" id="{24991BF4-76BE-6B55-D004-43C47D6ECD53}"/>
              </a:ext>
            </a:extLst>
          </p:cNvPr>
          <p:cNvSpPr/>
          <p:nvPr/>
        </p:nvSpPr>
        <p:spPr>
          <a:xfrm>
            <a:off x="5547405" y="2463424"/>
            <a:ext cx="1231292" cy="254928"/>
          </a:xfrm>
          <a:custGeom>
            <a:avLst/>
            <a:gdLst>
              <a:gd name="connsiteX0" fmla="*/ 0 w 1047750"/>
              <a:gd name="connsiteY0" fmla="*/ 0 h 142875"/>
              <a:gd name="connsiteX1" fmla="*/ 1047750 w 1047750"/>
              <a:gd name="connsiteY1" fmla="*/ 0 h 142875"/>
              <a:gd name="connsiteX2" fmla="*/ 1047750 w 1047750"/>
              <a:gd name="connsiteY2" fmla="*/ 142875 h 142875"/>
              <a:gd name="connsiteX3" fmla="*/ 0 w 1047750"/>
              <a:gd name="connsiteY3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750" h="142875">
                <a:moveTo>
                  <a:pt x="0" y="0"/>
                </a:moveTo>
                <a:lnTo>
                  <a:pt x="1047750" y="0"/>
                </a:lnTo>
                <a:lnTo>
                  <a:pt x="1047750" y="142875"/>
                </a:lnTo>
                <a:lnTo>
                  <a:pt x="0" y="142875"/>
                </a:lnTo>
                <a:close/>
              </a:path>
            </a:pathLst>
          </a:custGeom>
          <a:solidFill>
            <a:srgbClr val="FFCCCC"/>
          </a:solidFill>
          <a:ln w="9525" cap="flat">
            <a:solidFill>
              <a:srgbClr val="36393D"/>
            </a:solidFill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673DA0-68C4-1121-F08A-8595ECC31101}"/>
              </a:ext>
            </a:extLst>
          </p:cNvPr>
          <p:cNvSpPr txBox="1"/>
          <p:nvPr/>
        </p:nvSpPr>
        <p:spPr>
          <a:xfrm>
            <a:off x="5649411" y="2456320"/>
            <a:ext cx="11180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spc="0" baseline="0" dirty="0">
                <a:ln/>
                <a:solidFill>
                  <a:srgbClr val="000000"/>
                </a:solidFill>
                <a:latin typeface="Helvetica"/>
                <a:cs typeface="Helvetica"/>
                <a:sym typeface="Helvetica"/>
                <a:rtl val="0"/>
              </a:rPr>
              <a:t>Embedding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C7C1636-29E2-DF80-827A-C7D5EC61E747}"/>
              </a:ext>
            </a:extLst>
          </p:cNvPr>
          <p:cNvCxnSpPr>
            <a:cxnSpLocks/>
          </p:cNvCxnSpPr>
          <p:nvPr/>
        </p:nvCxnSpPr>
        <p:spPr>
          <a:xfrm>
            <a:off x="7793285" y="2791231"/>
            <a:ext cx="31769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5982607-198D-ADED-D90D-E6B33D11B6F7}"/>
              </a:ext>
            </a:extLst>
          </p:cNvPr>
          <p:cNvCxnSpPr>
            <a:cxnSpLocks/>
          </p:cNvCxnSpPr>
          <p:nvPr/>
        </p:nvCxnSpPr>
        <p:spPr>
          <a:xfrm>
            <a:off x="9139147" y="2728471"/>
            <a:ext cx="31769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D5C0EB4-5E96-F591-ECDF-177FEFF78EE9}"/>
              </a:ext>
            </a:extLst>
          </p:cNvPr>
          <p:cNvCxnSpPr>
            <a:cxnSpLocks/>
          </p:cNvCxnSpPr>
          <p:nvPr/>
        </p:nvCxnSpPr>
        <p:spPr>
          <a:xfrm>
            <a:off x="10459862" y="2748015"/>
            <a:ext cx="31769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0A7A1AB-A1C4-A9A9-B544-16CE9BD0B48C}"/>
              </a:ext>
            </a:extLst>
          </p:cNvPr>
          <p:cNvCxnSpPr>
            <a:cxnSpLocks/>
          </p:cNvCxnSpPr>
          <p:nvPr/>
        </p:nvCxnSpPr>
        <p:spPr>
          <a:xfrm>
            <a:off x="6780440" y="2576225"/>
            <a:ext cx="31769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64529">
            <a:extLst>
              <a:ext uri="{FF2B5EF4-FFF2-40B4-BE49-F238E27FC236}">
                <a16:creationId xmlns:a16="http://schemas.microsoft.com/office/drawing/2014/main" id="{A8763BF6-8DAD-368C-522D-6D0E3BE6FE3D}"/>
              </a:ext>
            </a:extLst>
          </p:cNvPr>
          <p:cNvCxnSpPr>
            <a:stCxn id="19" idx="1"/>
            <a:endCxn id="15" idx="2"/>
          </p:cNvCxnSpPr>
          <p:nvPr/>
        </p:nvCxnSpPr>
        <p:spPr>
          <a:xfrm flipV="1">
            <a:off x="6657421" y="2993856"/>
            <a:ext cx="3300310" cy="248192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F2C0B762-CDD9-DF3E-0A2E-3F52CEC6EEE3}"/>
              </a:ext>
            </a:extLst>
          </p:cNvPr>
          <p:cNvSpPr/>
          <p:nvPr/>
        </p:nvSpPr>
        <p:spPr>
          <a:xfrm>
            <a:off x="7942542" y="5669818"/>
            <a:ext cx="210393" cy="212103"/>
          </a:xfrm>
          <a:prstGeom prst="ellipse">
            <a:avLst/>
          </a:prstGeom>
          <a:solidFill>
            <a:srgbClr val="91C9FD">
              <a:alpha val="60495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30" name="Freeform 179">
            <a:extLst>
              <a:ext uri="{FF2B5EF4-FFF2-40B4-BE49-F238E27FC236}">
                <a16:creationId xmlns:a16="http://schemas.microsoft.com/office/drawing/2014/main" id="{E1651FDD-FC2A-9599-8C29-375F989A6DD6}"/>
              </a:ext>
            </a:extLst>
          </p:cNvPr>
          <p:cNvSpPr/>
          <p:nvPr/>
        </p:nvSpPr>
        <p:spPr>
          <a:xfrm>
            <a:off x="6900376" y="5646433"/>
            <a:ext cx="1519407" cy="394462"/>
          </a:xfrm>
          <a:custGeom>
            <a:avLst/>
            <a:gdLst>
              <a:gd name="connsiteX0" fmla="*/ 0 w 762000"/>
              <a:gd name="connsiteY0" fmla="*/ 0 h 285750"/>
              <a:gd name="connsiteX1" fmla="*/ 762000 w 762000"/>
              <a:gd name="connsiteY1" fmla="*/ 0 h 285750"/>
              <a:gd name="connsiteX2" fmla="*/ 762000 w 762000"/>
              <a:gd name="connsiteY2" fmla="*/ 285750 h 285750"/>
              <a:gd name="connsiteX3" fmla="*/ 0 w 762000"/>
              <a:gd name="connsiteY3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0" h="285750">
                <a:moveTo>
                  <a:pt x="0" y="0"/>
                </a:moveTo>
                <a:lnTo>
                  <a:pt x="762000" y="0"/>
                </a:lnTo>
                <a:lnTo>
                  <a:pt x="762000" y="285750"/>
                </a:lnTo>
                <a:lnTo>
                  <a:pt x="0" y="285750"/>
                </a:lnTo>
                <a:close/>
              </a:path>
            </a:pathLst>
          </a:custGeom>
          <a:solidFill>
            <a:srgbClr val="EEEEEE"/>
          </a:solidFill>
          <a:ln w="9525" cap="flat">
            <a:solidFill>
              <a:srgbClr val="36393D"/>
            </a:solidFill>
            <a:prstDash val="solid"/>
            <a:miter/>
          </a:ln>
        </p:spPr>
        <p:txBody>
          <a:bodyPr rot="0" spcFirstLastPara="0" vertOverflow="overflow" horzOverflow="overflow" vert="horz" wrap="non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/>
          </a:p>
        </p:txBody>
      </p:sp>
      <p:sp>
        <p:nvSpPr>
          <p:cNvPr id="31" name="Freeform 179">
            <a:extLst>
              <a:ext uri="{FF2B5EF4-FFF2-40B4-BE49-F238E27FC236}">
                <a16:creationId xmlns:a16="http://schemas.microsoft.com/office/drawing/2014/main" id="{C20B498F-CE77-8A16-8856-F7068463F96C}"/>
              </a:ext>
            </a:extLst>
          </p:cNvPr>
          <p:cNvSpPr/>
          <p:nvPr/>
        </p:nvSpPr>
        <p:spPr>
          <a:xfrm>
            <a:off x="8449717" y="5640181"/>
            <a:ext cx="1519407" cy="394462"/>
          </a:xfrm>
          <a:custGeom>
            <a:avLst/>
            <a:gdLst>
              <a:gd name="connsiteX0" fmla="*/ 0 w 762000"/>
              <a:gd name="connsiteY0" fmla="*/ 0 h 285750"/>
              <a:gd name="connsiteX1" fmla="*/ 762000 w 762000"/>
              <a:gd name="connsiteY1" fmla="*/ 0 h 285750"/>
              <a:gd name="connsiteX2" fmla="*/ 762000 w 762000"/>
              <a:gd name="connsiteY2" fmla="*/ 285750 h 285750"/>
              <a:gd name="connsiteX3" fmla="*/ 0 w 762000"/>
              <a:gd name="connsiteY3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0" h="285750">
                <a:moveTo>
                  <a:pt x="0" y="0"/>
                </a:moveTo>
                <a:lnTo>
                  <a:pt x="762000" y="0"/>
                </a:lnTo>
                <a:lnTo>
                  <a:pt x="762000" y="285750"/>
                </a:lnTo>
                <a:lnTo>
                  <a:pt x="0" y="285750"/>
                </a:lnTo>
                <a:close/>
              </a:path>
            </a:pathLst>
          </a:custGeom>
          <a:solidFill>
            <a:srgbClr val="EEEEEE"/>
          </a:solidFill>
          <a:ln w="9525" cap="flat">
            <a:solidFill>
              <a:srgbClr val="36393D"/>
            </a:solidFill>
            <a:prstDash val="solid"/>
            <a:miter/>
          </a:ln>
        </p:spPr>
        <p:txBody>
          <a:bodyPr rot="0" spcFirstLastPara="0" vertOverflow="overflow" horzOverflow="overflow" vert="horz" wrap="non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/>
          </a:p>
        </p:txBody>
      </p:sp>
      <p:sp>
        <p:nvSpPr>
          <p:cNvPr id="32" name="Freeform 179">
            <a:extLst>
              <a:ext uri="{FF2B5EF4-FFF2-40B4-BE49-F238E27FC236}">
                <a16:creationId xmlns:a16="http://schemas.microsoft.com/office/drawing/2014/main" id="{3E759F61-8CA9-214C-4F35-04DBD06D86B2}"/>
              </a:ext>
            </a:extLst>
          </p:cNvPr>
          <p:cNvSpPr/>
          <p:nvPr/>
        </p:nvSpPr>
        <p:spPr>
          <a:xfrm>
            <a:off x="10006941" y="5640181"/>
            <a:ext cx="1519407" cy="394462"/>
          </a:xfrm>
          <a:custGeom>
            <a:avLst/>
            <a:gdLst>
              <a:gd name="connsiteX0" fmla="*/ 0 w 762000"/>
              <a:gd name="connsiteY0" fmla="*/ 0 h 285750"/>
              <a:gd name="connsiteX1" fmla="*/ 762000 w 762000"/>
              <a:gd name="connsiteY1" fmla="*/ 0 h 285750"/>
              <a:gd name="connsiteX2" fmla="*/ 762000 w 762000"/>
              <a:gd name="connsiteY2" fmla="*/ 285750 h 285750"/>
              <a:gd name="connsiteX3" fmla="*/ 0 w 762000"/>
              <a:gd name="connsiteY3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0" h="285750">
                <a:moveTo>
                  <a:pt x="0" y="0"/>
                </a:moveTo>
                <a:lnTo>
                  <a:pt x="762000" y="0"/>
                </a:lnTo>
                <a:lnTo>
                  <a:pt x="762000" y="285750"/>
                </a:lnTo>
                <a:lnTo>
                  <a:pt x="0" y="285750"/>
                </a:lnTo>
                <a:close/>
              </a:path>
            </a:pathLst>
          </a:custGeom>
          <a:solidFill>
            <a:srgbClr val="EEEEEE"/>
          </a:solidFill>
          <a:ln w="9525" cap="flat">
            <a:solidFill>
              <a:srgbClr val="36393D"/>
            </a:solidFill>
            <a:prstDash val="solid"/>
            <a:miter/>
          </a:ln>
        </p:spPr>
        <p:txBody>
          <a:bodyPr rot="0" spcFirstLastPara="0" vertOverflow="overflow" horzOverflow="overflow" vert="horz" wrap="non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/>
          </a:p>
        </p:txBody>
      </p:sp>
      <p:sp>
        <p:nvSpPr>
          <p:cNvPr id="33" name="Freeform 179">
            <a:extLst>
              <a:ext uri="{FF2B5EF4-FFF2-40B4-BE49-F238E27FC236}">
                <a16:creationId xmlns:a16="http://schemas.microsoft.com/office/drawing/2014/main" id="{524AD16F-0E44-BA44-A0EB-71552ACECB8F}"/>
              </a:ext>
            </a:extLst>
          </p:cNvPr>
          <p:cNvSpPr/>
          <p:nvPr/>
        </p:nvSpPr>
        <p:spPr>
          <a:xfrm>
            <a:off x="5341307" y="5643307"/>
            <a:ext cx="1519407" cy="394462"/>
          </a:xfrm>
          <a:custGeom>
            <a:avLst/>
            <a:gdLst>
              <a:gd name="connsiteX0" fmla="*/ 0 w 762000"/>
              <a:gd name="connsiteY0" fmla="*/ 0 h 285750"/>
              <a:gd name="connsiteX1" fmla="*/ 762000 w 762000"/>
              <a:gd name="connsiteY1" fmla="*/ 0 h 285750"/>
              <a:gd name="connsiteX2" fmla="*/ 762000 w 762000"/>
              <a:gd name="connsiteY2" fmla="*/ 285750 h 285750"/>
              <a:gd name="connsiteX3" fmla="*/ 0 w 762000"/>
              <a:gd name="connsiteY3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0" h="285750">
                <a:moveTo>
                  <a:pt x="0" y="0"/>
                </a:moveTo>
                <a:lnTo>
                  <a:pt x="762000" y="0"/>
                </a:lnTo>
                <a:lnTo>
                  <a:pt x="762000" y="285750"/>
                </a:lnTo>
                <a:lnTo>
                  <a:pt x="0" y="285750"/>
                </a:lnTo>
                <a:close/>
              </a:path>
            </a:pathLst>
          </a:custGeom>
          <a:solidFill>
            <a:srgbClr val="EEEEEE"/>
          </a:solidFill>
          <a:ln w="9525" cap="flat">
            <a:solidFill>
              <a:srgbClr val="36393D"/>
            </a:solidFill>
            <a:prstDash val="solid"/>
            <a:miter/>
          </a:ln>
        </p:spPr>
        <p:txBody>
          <a:bodyPr rot="0" spcFirstLastPara="0" vertOverflow="overflow" horzOverflow="overflow" vert="horz" wrap="non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34DAFAD-0668-C25F-F62B-83C5C7498508}"/>
              </a:ext>
            </a:extLst>
          </p:cNvPr>
          <p:cNvSpPr/>
          <p:nvPr/>
        </p:nvSpPr>
        <p:spPr>
          <a:xfrm>
            <a:off x="6439469" y="5731358"/>
            <a:ext cx="210393" cy="21210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B5D4E22-2E03-5141-D852-BFAF35847CBF}"/>
              </a:ext>
            </a:extLst>
          </p:cNvPr>
          <p:cNvSpPr/>
          <p:nvPr/>
        </p:nvSpPr>
        <p:spPr>
          <a:xfrm>
            <a:off x="6114877" y="5737735"/>
            <a:ext cx="210393" cy="21210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5EB3934-2965-3197-D16A-0F2A68667EE9}"/>
              </a:ext>
            </a:extLst>
          </p:cNvPr>
          <p:cNvSpPr/>
          <p:nvPr/>
        </p:nvSpPr>
        <p:spPr>
          <a:xfrm>
            <a:off x="8928170" y="5745438"/>
            <a:ext cx="210393" cy="212103"/>
          </a:xfrm>
          <a:prstGeom prst="ellipse">
            <a:avLst/>
          </a:prstGeom>
          <a:solidFill>
            <a:schemeClr val="accent1">
              <a:lumMod val="40000"/>
              <a:lumOff val="60000"/>
              <a:alpha val="60495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7D69F8C-24B0-D0C2-F89D-E72FFEE53BBB}"/>
              </a:ext>
            </a:extLst>
          </p:cNvPr>
          <p:cNvSpPr/>
          <p:nvPr/>
        </p:nvSpPr>
        <p:spPr>
          <a:xfrm>
            <a:off x="8608581" y="5745440"/>
            <a:ext cx="210393" cy="212103"/>
          </a:xfrm>
          <a:prstGeom prst="ellipse">
            <a:avLst/>
          </a:prstGeom>
          <a:solidFill>
            <a:schemeClr val="accent1">
              <a:lumMod val="40000"/>
              <a:lumOff val="60000"/>
              <a:alpha val="60495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45A48D8-55CA-10BF-69EA-292C7EB94321}"/>
              </a:ext>
            </a:extLst>
          </p:cNvPr>
          <p:cNvSpPr/>
          <p:nvPr/>
        </p:nvSpPr>
        <p:spPr>
          <a:xfrm>
            <a:off x="7949720" y="5737735"/>
            <a:ext cx="210393" cy="212103"/>
          </a:xfrm>
          <a:prstGeom prst="ellipse">
            <a:avLst/>
          </a:prstGeom>
          <a:solidFill>
            <a:srgbClr val="CAC1F6">
              <a:alpha val="60495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0B4A67B-A448-73C1-3E22-43824621C11E}"/>
              </a:ext>
            </a:extLst>
          </p:cNvPr>
          <p:cNvSpPr/>
          <p:nvPr/>
        </p:nvSpPr>
        <p:spPr>
          <a:xfrm>
            <a:off x="5773955" y="5731358"/>
            <a:ext cx="210393" cy="212103"/>
          </a:xfrm>
          <a:prstGeom prst="ellipse">
            <a:avLst/>
          </a:prstGeom>
          <a:solidFill>
            <a:srgbClr val="F5F9A8">
              <a:alpha val="60495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C1043B7-5D40-B4AC-0CB1-FA1D1A4722EA}"/>
              </a:ext>
            </a:extLst>
          </p:cNvPr>
          <p:cNvSpPr/>
          <p:nvPr/>
        </p:nvSpPr>
        <p:spPr>
          <a:xfrm>
            <a:off x="9297427" y="5748938"/>
            <a:ext cx="210393" cy="212103"/>
          </a:xfrm>
          <a:prstGeom prst="ellipse">
            <a:avLst/>
          </a:prstGeom>
          <a:solidFill>
            <a:schemeClr val="accent1">
              <a:lumMod val="40000"/>
              <a:lumOff val="60000"/>
              <a:alpha val="60495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86F4A19-C016-E78D-5457-047EC71E5740}"/>
              </a:ext>
            </a:extLst>
          </p:cNvPr>
          <p:cNvSpPr/>
          <p:nvPr/>
        </p:nvSpPr>
        <p:spPr>
          <a:xfrm>
            <a:off x="7030095" y="5742919"/>
            <a:ext cx="210393" cy="212103"/>
          </a:xfrm>
          <a:prstGeom prst="ellipse">
            <a:avLst/>
          </a:prstGeom>
          <a:solidFill>
            <a:srgbClr val="FF9CBC">
              <a:alpha val="60495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D4C0DE3-8205-4941-1E11-FDD3B0E3E2A4}"/>
              </a:ext>
            </a:extLst>
          </p:cNvPr>
          <p:cNvSpPr/>
          <p:nvPr/>
        </p:nvSpPr>
        <p:spPr>
          <a:xfrm>
            <a:off x="5433843" y="5731360"/>
            <a:ext cx="210393" cy="212103"/>
          </a:xfrm>
          <a:prstGeom prst="ellipse">
            <a:avLst/>
          </a:prstGeom>
          <a:solidFill>
            <a:srgbClr val="F5F9A8">
              <a:alpha val="60495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47CBAFA-EFEB-536F-0BC0-89B392684AC2}"/>
              </a:ext>
            </a:extLst>
          </p:cNvPr>
          <p:cNvSpPr/>
          <p:nvPr/>
        </p:nvSpPr>
        <p:spPr>
          <a:xfrm>
            <a:off x="7489215" y="5745438"/>
            <a:ext cx="210393" cy="212103"/>
          </a:xfrm>
          <a:prstGeom prst="ellipse">
            <a:avLst/>
          </a:prstGeom>
          <a:solidFill>
            <a:srgbClr val="7030A0">
              <a:alpha val="60495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0DB7DD1-47C8-85C8-E006-0499EA88144A}"/>
              </a:ext>
            </a:extLst>
          </p:cNvPr>
          <p:cNvSpPr/>
          <p:nvPr/>
        </p:nvSpPr>
        <p:spPr>
          <a:xfrm>
            <a:off x="10181429" y="5731358"/>
            <a:ext cx="210393" cy="212103"/>
          </a:xfrm>
          <a:prstGeom prst="ellipse">
            <a:avLst/>
          </a:prstGeom>
          <a:solidFill>
            <a:srgbClr val="00FF99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448F298-1C5B-DD0B-DE20-D3743CA617EF}"/>
              </a:ext>
            </a:extLst>
          </p:cNvPr>
          <p:cNvSpPr/>
          <p:nvPr/>
        </p:nvSpPr>
        <p:spPr>
          <a:xfrm>
            <a:off x="10566310" y="5731358"/>
            <a:ext cx="210393" cy="212103"/>
          </a:xfrm>
          <a:prstGeom prst="ellipse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F16BFEE-13C7-697E-06EA-E5302402CACB}"/>
              </a:ext>
            </a:extLst>
          </p:cNvPr>
          <p:cNvSpPr/>
          <p:nvPr/>
        </p:nvSpPr>
        <p:spPr>
          <a:xfrm>
            <a:off x="10951191" y="5739310"/>
            <a:ext cx="210393" cy="212103"/>
          </a:xfrm>
          <a:prstGeom prst="ellipse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5D8C356-1D9C-8BDF-992D-E9AE000A6C17}"/>
              </a:ext>
            </a:extLst>
          </p:cNvPr>
          <p:cNvSpPr/>
          <p:nvPr/>
        </p:nvSpPr>
        <p:spPr>
          <a:xfrm>
            <a:off x="11298003" y="5745438"/>
            <a:ext cx="210393" cy="2121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20404CE-3B0C-E992-E2C7-323A58AFF414}"/>
              </a:ext>
            </a:extLst>
          </p:cNvPr>
          <p:cNvSpPr/>
          <p:nvPr/>
        </p:nvSpPr>
        <p:spPr>
          <a:xfrm>
            <a:off x="9629682" y="5745438"/>
            <a:ext cx="210393" cy="212103"/>
          </a:xfrm>
          <a:prstGeom prst="ellipse">
            <a:avLst/>
          </a:prstGeom>
          <a:solidFill>
            <a:schemeClr val="accent1">
              <a:alpha val="60495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0524E95-7400-52A5-14D3-CA3C6E19B347}"/>
              </a:ext>
            </a:extLst>
          </p:cNvPr>
          <p:cNvSpPr/>
          <p:nvPr/>
        </p:nvSpPr>
        <p:spPr>
          <a:xfrm>
            <a:off x="8933423" y="5747123"/>
            <a:ext cx="210393" cy="212103"/>
          </a:xfrm>
          <a:prstGeom prst="ellipse">
            <a:avLst/>
          </a:prstGeom>
          <a:solidFill>
            <a:schemeClr val="accent1">
              <a:lumMod val="60000"/>
              <a:lumOff val="40000"/>
              <a:alpha val="60495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DABCCD2-1FB3-6F5E-FBDD-8D7A2A92BCFE}"/>
              </a:ext>
            </a:extLst>
          </p:cNvPr>
          <p:cNvSpPr/>
          <p:nvPr/>
        </p:nvSpPr>
        <p:spPr>
          <a:xfrm>
            <a:off x="9302680" y="5750623"/>
            <a:ext cx="210393" cy="212103"/>
          </a:xfrm>
          <a:prstGeom prst="ellipse">
            <a:avLst/>
          </a:prstGeom>
          <a:solidFill>
            <a:schemeClr val="accent1">
              <a:lumMod val="60000"/>
              <a:lumOff val="40000"/>
              <a:alpha val="60495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0F8E19F-089B-AFE7-9B2C-10BE4D0CB923}"/>
              </a:ext>
            </a:extLst>
          </p:cNvPr>
          <p:cNvSpPr txBox="1"/>
          <p:nvPr/>
        </p:nvSpPr>
        <p:spPr>
          <a:xfrm>
            <a:off x="5341307" y="5313182"/>
            <a:ext cx="6417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1</a:t>
            </a:r>
            <a:r>
              <a:rPr lang="en-US" dirty="0"/>
              <a:t>     </a:t>
            </a:r>
            <a:r>
              <a:rPr lang="en-US" dirty="0">
                <a:highlight>
                  <a:srgbClr val="00FF00"/>
                </a:highlight>
              </a:rPr>
              <a:t>1</a:t>
            </a:r>
            <a:r>
              <a:rPr lang="en-US" dirty="0"/>
              <a:t>    0     </a:t>
            </a:r>
            <a:r>
              <a:rPr lang="en-US" dirty="0">
                <a:highlight>
                  <a:srgbClr val="00FF00"/>
                </a:highlight>
              </a:rPr>
              <a:t>1</a:t>
            </a:r>
            <a:r>
              <a:rPr lang="en-US" dirty="0"/>
              <a:t>        </a:t>
            </a:r>
            <a:r>
              <a:rPr lang="en-US" dirty="0">
                <a:highlight>
                  <a:srgbClr val="00FF00"/>
                </a:highlight>
              </a:rPr>
              <a:t>1</a:t>
            </a:r>
            <a:r>
              <a:rPr lang="en-US" dirty="0"/>
              <a:t>       </a:t>
            </a:r>
            <a:r>
              <a:rPr lang="en-US" dirty="0">
                <a:highlight>
                  <a:srgbClr val="00FF00"/>
                </a:highlight>
              </a:rPr>
              <a:t>1</a:t>
            </a:r>
            <a:r>
              <a:rPr lang="en-US" dirty="0"/>
              <a:t>       </a:t>
            </a:r>
            <a:r>
              <a:rPr lang="en-US" dirty="0">
                <a:highlight>
                  <a:srgbClr val="00FF00"/>
                </a:highlight>
              </a:rPr>
              <a:t>1</a:t>
            </a:r>
            <a:r>
              <a:rPr lang="en-US" dirty="0"/>
              <a:t>         </a:t>
            </a:r>
            <a:r>
              <a:rPr lang="en-US" dirty="0">
                <a:highlight>
                  <a:srgbClr val="00FF00"/>
                </a:highlight>
              </a:rPr>
              <a:t>1</a:t>
            </a:r>
            <a:r>
              <a:rPr lang="en-US" dirty="0"/>
              <a:t>    0     </a:t>
            </a:r>
            <a:r>
              <a:rPr lang="en-US" dirty="0">
                <a:highlight>
                  <a:srgbClr val="00FF00"/>
                </a:highlight>
              </a:rPr>
              <a:t>1</a:t>
            </a:r>
            <a:r>
              <a:rPr lang="en-US" dirty="0"/>
              <a:t>     </a:t>
            </a:r>
            <a:r>
              <a:rPr lang="en-US" dirty="0">
                <a:highlight>
                  <a:srgbClr val="00FF00"/>
                </a:highlight>
              </a:rPr>
              <a:t>1</a:t>
            </a:r>
            <a:r>
              <a:rPr lang="en-US" dirty="0"/>
              <a:t>        </a:t>
            </a:r>
            <a:r>
              <a:rPr lang="en-US" dirty="0">
                <a:highlight>
                  <a:srgbClr val="00FF00"/>
                </a:highlight>
              </a:rPr>
              <a:t>1</a:t>
            </a:r>
            <a:r>
              <a:rPr lang="en-US" dirty="0"/>
              <a:t>     0     </a:t>
            </a:r>
            <a:r>
              <a:rPr lang="en-US" dirty="0">
                <a:highlight>
                  <a:srgbClr val="00FF00"/>
                </a:highlight>
              </a:rPr>
              <a:t>1</a:t>
            </a:r>
            <a:r>
              <a:rPr lang="en-US" dirty="0"/>
              <a:t>    </a:t>
            </a:r>
            <a:r>
              <a:rPr lang="en-US" dirty="0">
                <a:highlight>
                  <a:srgbClr val="00FF00"/>
                </a:highlight>
              </a:rPr>
              <a:t>1</a:t>
            </a:r>
            <a:r>
              <a:rPr lang="en-US" dirty="0"/>
              <a:t>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BC39A98-3C14-4491-740F-B38E2BFDA622}"/>
              </a:ext>
            </a:extLst>
          </p:cNvPr>
          <p:cNvSpPr txBox="1"/>
          <p:nvPr/>
        </p:nvSpPr>
        <p:spPr>
          <a:xfrm>
            <a:off x="2429435" y="5674417"/>
            <a:ext cx="3297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Embedding based Partitions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83A12F7-B14E-C076-2AA3-80F2F798C05A}"/>
              </a:ext>
            </a:extLst>
          </p:cNvPr>
          <p:cNvSpPr txBox="1"/>
          <p:nvPr/>
        </p:nvSpPr>
        <p:spPr>
          <a:xfrm>
            <a:off x="3299012" y="5356071"/>
            <a:ext cx="20857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Dense constraints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AD5C424-1C07-33D6-D329-A576BBC76E07}"/>
              </a:ext>
            </a:extLst>
          </p:cNvPr>
          <p:cNvSpPr txBox="1"/>
          <p:nvPr/>
        </p:nvSpPr>
        <p:spPr>
          <a:xfrm>
            <a:off x="8203533" y="6234349"/>
            <a:ext cx="924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Items</a:t>
            </a:r>
          </a:p>
        </p:txBody>
      </p:sp>
    </p:spTree>
    <p:extLst>
      <p:ext uri="{BB962C8B-B14F-4D97-AF65-F5344CB8AC3E}">
        <p14:creationId xmlns:p14="http://schemas.microsoft.com/office/powerpoint/2010/main" val="2814867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2386</TotalTime>
  <Words>1183</Words>
  <Application>Microsoft Macintosh PowerPoint</Application>
  <PresentationFormat>Widescreen</PresentationFormat>
  <Paragraphs>281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Aptos</vt:lpstr>
      <vt:lpstr>Aptos Display</vt:lpstr>
      <vt:lpstr>Aptos Light</vt:lpstr>
      <vt:lpstr>Arial</vt:lpstr>
      <vt:lpstr>Calibri</vt:lpstr>
      <vt:lpstr>Calibri Light</vt:lpstr>
      <vt:lpstr>Cambria Math</vt:lpstr>
      <vt:lpstr>Courier New</vt:lpstr>
      <vt:lpstr>Helvetica</vt:lpstr>
      <vt:lpstr>LinLibertineT</vt:lpstr>
      <vt:lpstr>Times New Roman</vt:lpstr>
      <vt:lpstr>office theme</vt:lpstr>
      <vt:lpstr>CAPS: A Practical Partition Index for Filtered Similarity Search</vt:lpstr>
      <vt:lpstr>Recommendation system</vt:lpstr>
      <vt:lpstr>Near neighbor Index</vt:lpstr>
      <vt:lpstr>Why vector embedding?</vt:lpstr>
      <vt:lpstr>Practical recommendation use-case</vt:lpstr>
      <vt:lpstr> Representation: embedding + attributes </vt:lpstr>
      <vt:lpstr>Objective</vt:lpstr>
      <vt:lpstr>Search then filter</vt:lpstr>
      <vt:lpstr>Filter then search</vt:lpstr>
      <vt:lpstr>Filter and Search</vt:lpstr>
      <vt:lpstr>Existing approaches</vt:lpstr>
      <vt:lpstr>CAPS: Constrained Approximate Partition Search</vt:lpstr>
      <vt:lpstr>CAPS: Constrained Approximate Partition Search</vt:lpstr>
      <vt:lpstr>CAPS: Constrained Approximate Partition Search</vt:lpstr>
      <vt:lpstr>Experiments: Baseline</vt:lpstr>
      <vt:lpstr>Experiments: Dataset</vt:lpstr>
      <vt:lpstr>Experiments: Recall vs QPS</vt:lpstr>
      <vt:lpstr>Experiments: Index size</vt:lpstr>
      <vt:lpstr>Performance analysis on real-world attributes data</vt:lpstr>
      <vt:lpstr>Performance analysis on real-world attributes data</vt:lpstr>
      <vt:lpstr>Varying # of attributes (L)</vt:lpstr>
      <vt:lpstr>Ablation study</vt:lpstr>
      <vt:lpstr>Ablation study</vt:lpstr>
      <vt:lpstr>Summing up</vt:lpstr>
      <vt:lpstr>Limitations and future work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Gupta, Gaurav</cp:lastModifiedBy>
  <cp:revision>73</cp:revision>
  <dcterms:created xsi:type="dcterms:W3CDTF">2024-03-02T01:26:06Z</dcterms:created>
  <dcterms:modified xsi:type="dcterms:W3CDTF">2024-03-03T17:31:02Z</dcterms:modified>
</cp:coreProperties>
</file>